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9"/>
  </p:notesMasterIdLst>
  <p:sldIdLst>
    <p:sldId id="256" r:id="rId2"/>
    <p:sldId id="445" r:id="rId3"/>
    <p:sldId id="408" r:id="rId4"/>
    <p:sldId id="446" r:id="rId5"/>
    <p:sldId id="447" r:id="rId6"/>
    <p:sldId id="369" r:id="rId7"/>
    <p:sldId id="367" r:id="rId8"/>
    <p:sldId id="448" r:id="rId9"/>
    <p:sldId id="368" r:id="rId10"/>
    <p:sldId id="406" r:id="rId11"/>
    <p:sldId id="409" r:id="rId12"/>
    <p:sldId id="377" r:id="rId13"/>
    <p:sldId id="397" r:id="rId14"/>
    <p:sldId id="415" r:id="rId15"/>
    <p:sldId id="436" r:id="rId16"/>
    <p:sldId id="392" r:id="rId17"/>
    <p:sldId id="269" r:id="rId18"/>
    <p:sldId id="451" r:id="rId19"/>
    <p:sldId id="452" r:id="rId20"/>
    <p:sldId id="376" r:id="rId21"/>
    <p:sldId id="266" r:id="rId22"/>
    <p:sldId id="301" r:id="rId23"/>
    <p:sldId id="463" r:id="rId24"/>
    <p:sldId id="308" r:id="rId25"/>
    <p:sldId id="413" r:id="rId26"/>
    <p:sldId id="395" r:id="rId27"/>
    <p:sldId id="414" r:id="rId28"/>
    <p:sldId id="421" r:id="rId29"/>
    <p:sldId id="410" r:id="rId30"/>
    <p:sldId id="312" r:id="rId31"/>
    <p:sldId id="430" r:id="rId32"/>
    <p:sldId id="274" r:id="rId33"/>
    <p:sldId id="351" r:id="rId34"/>
    <p:sldId id="275" r:id="rId35"/>
    <p:sldId id="318" r:id="rId36"/>
    <p:sldId id="352" r:id="rId37"/>
    <p:sldId id="341" r:id="rId38"/>
    <p:sldId id="353" r:id="rId39"/>
    <p:sldId id="381" r:id="rId40"/>
    <p:sldId id="357" r:id="rId41"/>
    <p:sldId id="276" r:id="rId42"/>
    <p:sldId id="346" r:id="rId43"/>
    <p:sldId id="277" r:id="rId44"/>
    <p:sldId id="411" r:id="rId45"/>
    <p:sldId id="279" r:id="rId46"/>
    <p:sldId id="399" r:id="rId47"/>
    <p:sldId id="416" r:id="rId48"/>
    <p:sldId id="393" r:id="rId49"/>
    <p:sldId id="281" r:id="rId50"/>
    <p:sldId id="320" r:id="rId51"/>
    <p:sldId id="382" r:id="rId52"/>
    <p:sldId id="280" r:id="rId53"/>
    <p:sldId id="407" r:id="rId54"/>
    <p:sldId id="387" r:id="rId55"/>
    <p:sldId id="282" r:id="rId56"/>
    <p:sldId id="324" r:id="rId57"/>
    <p:sldId id="417" r:id="rId58"/>
    <p:sldId id="412" r:id="rId59"/>
    <p:sldId id="359" r:id="rId60"/>
    <p:sldId id="459" r:id="rId61"/>
    <p:sldId id="471" r:id="rId62"/>
    <p:sldId id="473" r:id="rId63"/>
    <p:sldId id="394" r:id="rId64"/>
    <p:sldId id="289" r:id="rId65"/>
    <p:sldId id="328" r:id="rId66"/>
    <p:sldId id="330" r:id="rId67"/>
    <p:sldId id="464" r:id="rId68"/>
    <p:sldId id="444" r:id="rId69"/>
    <p:sldId id="425" r:id="rId70"/>
    <p:sldId id="361" r:id="rId71"/>
    <p:sldId id="439" r:id="rId72"/>
    <p:sldId id="472" r:id="rId73"/>
    <p:sldId id="428" r:id="rId74"/>
    <p:sldId id="441" r:id="rId75"/>
    <p:sldId id="442" r:id="rId76"/>
    <p:sldId id="469" r:id="rId77"/>
    <p:sldId id="316" r:id="rId78"/>
    <p:sldId id="338" r:id="rId79"/>
    <p:sldId id="300" r:id="rId80"/>
    <p:sldId id="302" r:id="rId81"/>
    <p:sldId id="476" r:id="rId82"/>
    <p:sldId id="475" r:id="rId83"/>
    <p:sldId id="378" r:id="rId84"/>
    <p:sldId id="456" r:id="rId85"/>
    <p:sldId id="322" r:id="rId86"/>
    <p:sldId id="323" r:id="rId87"/>
    <p:sldId id="284" r:id="rId88"/>
    <p:sldId id="418" r:id="rId89"/>
    <p:sldId id="477" r:id="rId90"/>
    <p:sldId id="426" r:id="rId91"/>
    <p:sldId id="474" r:id="rId92"/>
    <p:sldId id="465" r:id="rId93"/>
    <p:sldId id="466" r:id="rId94"/>
    <p:sldId id="467" r:id="rId95"/>
    <p:sldId id="468" r:id="rId96"/>
    <p:sldId id="271" r:id="rId97"/>
    <p:sldId id="259" r:id="rId98"/>
    <p:sldId id="404" r:id="rId99"/>
    <p:sldId id="365" r:id="rId100"/>
    <p:sldId id="257" r:id="rId101"/>
    <p:sldId id="364" r:id="rId102"/>
    <p:sldId id="260" r:id="rId103"/>
    <p:sldId id="261" r:id="rId104"/>
    <p:sldId id="262" r:id="rId105"/>
    <p:sldId id="265" r:id="rId106"/>
    <p:sldId id="371" r:id="rId107"/>
    <p:sldId id="299" r:id="rId108"/>
    <p:sldId id="372" r:id="rId109"/>
    <p:sldId id="462" r:id="rId110"/>
    <p:sldId id="304" r:id="rId111"/>
    <p:sldId id="309" r:id="rId112"/>
    <p:sldId id="270" r:id="rId113"/>
    <p:sldId id="379" r:id="rId114"/>
    <p:sldId id="380" r:id="rId115"/>
    <p:sldId id="347" r:id="rId116"/>
    <p:sldId id="348" r:id="rId117"/>
    <p:sldId id="349" r:id="rId118"/>
    <p:sldId id="339" r:id="rId119"/>
    <p:sldId id="350" r:id="rId120"/>
    <p:sldId id="340" r:id="rId121"/>
    <p:sldId id="342" r:id="rId122"/>
    <p:sldId id="354" r:id="rId123"/>
    <p:sldId id="355" r:id="rId124"/>
    <p:sldId id="356" r:id="rId125"/>
    <p:sldId id="433" r:id="rId126"/>
    <p:sldId id="321" r:id="rId127"/>
    <p:sldId id="375" r:id="rId128"/>
    <p:sldId id="435" r:id="rId129"/>
    <p:sldId id="455" r:id="rId130"/>
    <p:sldId id="383" r:id="rId131"/>
    <p:sldId id="326" r:id="rId132"/>
    <p:sldId id="454" r:id="rId133"/>
    <p:sldId id="283" r:id="rId134"/>
    <p:sldId id="384" r:id="rId135"/>
    <p:sldId id="458" r:id="rId136"/>
    <p:sldId id="288" r:id="rId137"/>
    <p:sldId id="423" r:id="rId138"/>
    <p:sldId id="440" r:id="rId139"/>
    <p:sldId id="400" r:id="rId140"/>
    <p:sldId id="327" r:id="rId141"/>
    <p:sldId id="290" r:id="rId142"/>
    <p:sldId id="329" r:id="rId143"/>
    <p:sldId id="333" r:id="rId144"/>
    <p:sldId id="424" r:id="rId145"/>
    <p:sldId id="385" r:id="rId146"/>
    <p:sldId id="296" r:id="rId147"/>
    <p:sldId id="334" r:id="rId148"/>
    <p:sldId id="335" r:id="rId149"/>
    <p:sldId id="336" r:id="rId150"/>
    <p:sldId id="388" r:id="rId151"/>
    <p:sldId id="297" r:id="rId152"/>
    <p:sldId id="337" r:id="rId153"/>
    <p:sldId id="258" r:id="rId154"/>
    <p:sldId id="264" r:id="rId155"/>
    <p:sldId id="272" r:id="rId156"/>
    <p:sldId id="278" r:id="rId157"/>
    <p:sldId id="286" r:id="rId158"/>
    <p:sldId id="294" r:id="rId159"/>
    <p:sldId id="370" r:id="rId160"/>
    <p:sldId id="373" r:id="rId161"/>
    <p:sldId id="374" r:id="rId162"/>
    <p:sldId id="332" r:id="rId163"/>
    <p:sldId id="331" r:id="rId164"/>
    <p:sldId id="291" r:id="rId165"/>
    <p:sldId id="295" r:id="rId166"/>
    <p:sldId id="389" r:id="rId167"/>
    <p:sldId id="390" r:id="rId168"/>
  </p:sldIdLst>
  <p:sldSz cx="9144000" cy="6858000" type="screen4x3"/>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ning" id="{7326D045-1011-4AAD-B025-3CD3F9CC6309}">
          <p14:sldIdLst>
            <p14:sldId id="256"/>
            <p14:sldId id="445"/>
          </p14:sldIdLst>
        </p14:section>
        <p14:section name="Chapter 1" id="{31B51853-4CB4-4770-8041-76C2A7B8B46E}">
          <p14:sldIdLst>
            <p14:sldId id="408"/>
            <p14:sldId id="446"/>
            <p14:sldId id="447"/>
            <p14:sldId id="369"/>
            <p14:sldId id="367"/>
            <p14:sldId id="448"/>
            <p14:sldId id="368"/>
            <p14:sldId id="406"/>
          </p14:sldIdLst>
        </p14:section>
        <p14:section name="Chapter 2" id="{C915B1D8-E35C-47C1-9154-ECCD3710E44F}">
          <p14:sldIdLst>
            <p14:sldId id="409"/>
            <p14:sldId id="377"/>
            <p14:sldId id="397"/>
            <p14:sldId id="415"/>
            <p14:sldId id="436"/>
            <p14:sldId id="392"/>
            <p14:sldId id="269"/>
            <p14:sldId id="451"/>
            <p14:sldId id="452"/>
            <p14:sldId id="376"/>
            <p14:sldId id="266"/>
            <p14:sldId id="301"/>
            <p14:sldId id="463"/>
            <p14:sldId id="308"/>
            <p14:sldId id="413"/>
            <p14:sldId id="395"/>
            <p14:sldId id="414"/>
            <p14:sldId id="421"/>
          </p14:sldIdLst>
        </p14:section>
        <p14:section name="Chapter 3" id="{1698313F-E9EC-4B67-8906-ECC9BE531A7F}">
          <p14:sldIdLst>
            <p14:sldId id="410"/>
            <p14:sldId id="312"/>
            <p14:sldId id="430"/>
            <p14:sldId id="274"/>
            <p14:sldId id="351"/>
            <p14:sldId id="275"/>
            <p14:sldId id="318"/>
            <p14:sldId id="352"/>
            <p14:sldId id="341"/>
            <p14:sldId id="353"/>
            <p14:sldId id="381"/>
            <p14:sldId id="357"/>
            <p14:sldId id="276"/>
            <p14:sldId id="346"/>
            <p14:sldId id="277"/>
          </p14:sldIdLst>
        </p14:section>
        <p14:section name="Chapter 4" id="{34ADEB0E-6E8C-46A9-AE80-42484433AA01}">
          <p14:sldIdLst>
            <p14:sldId id="411"/>
            <p14:sldId id="279"/>
            <p14:sldId id="399"/>
            <p14:sldId id="416"/>
            <p14:sldId id="393"/>
            <p14:sldId id="281"/>
            <p14:sldId id="320"/>
            <p14:sldId id="382"/>
            <p14:sldId id="280"/>
            <p14:sldId id="407"/>
            <p14:sldId id="387"/>
            <p14:sldId id="282"/>
            <p14:sldId id="324"/>
            <p14:sldId id="417"/>
          </p14:sldIdLst>
        </p14:section>
        <p14:section name="Chapter 5" id="{DE92A8DC-A18B-4DBB-9C5B-D383B056BD6F}">
          <p14:sldIdLst>
            <p14:sldId id="412"/>
            <p14:sldId id="359"/>
            <p14:sldId id="459"/>
            <p14:sldId id="471"/>
            <p14:sldId id="473"/>
            <p14:sldId id="394"/>
            <p14:sldId id="289"/>
            <p14:sldId id="328"/>
            <p14:sldId id="330"/>
            <p14:sldId id="464"/>
            <p14:sldId id="444"/>
            <p14:sldId id="425"/>
            <p14:sldId id="361"/>
          </p14:sldIdLst>
        </p14:section>
        <p14:section name="Chapter 6" id="{2FA93C15-F079-44B8-823E-7A0DFAAE4CD1}">
          <p14:sldIdLst>
            <p14:sldId id="439"/>
            <p14:sldId id="472"/>
            <p14:sldId id="428"/>
            <p14:sldId id="441"/>
            <p14:sldId id="442"/>
          </p14:sldIdLst>
        </p14:section>
        <p14:section name="Ending" id="{9BDA33F6-A265-4C46-9422-701684CF625C}">
          <p14:sldIdLst>
            <p14:sldId id="469"/>
          </p14:sldIdLst>
        </p14:section>
        <p14:section name="有用" id="{84B19F58-B1AF-4539-9CDC-6A072A8A874D}">
          <p14:sldIdLst>
            <p14:sldId id="316"/>
            <p14:sldId id="338"/>
            <p14:sldId id="300"/>
            <p14:sldId id="302"/>
            <p14:sldId id="476"/>
            <p14:sldId id="475"/>
            <p14:sldId id="378"/>
            <p14:sldId id="456"/>
            <p14:sldId id="322"/>
            <p14:sldId id="323"/>
            <p14:sldId id="284"/>
            <p14:sldId id="418"/>
            <p14:sldId id="477"/>
            <p14:sldId id="426"/>
            <p14:sldId id="474"/>
            <p14:sldId id="465"/>
            <p14:sldId id="466"/>
            <p14:sldId id="467"/>
            <p14:sldId id="468"/>
            <p14:sldId id="271"/>
          </p14:sldIdLst>
        </p14:section>
        <p14:section name="弃用" id="{A80748C5-03FE-4B84-859E-8CCC1E360080}">
          <p14:sldIdLst>
            <p14:sldId id="259"/>
            <p14:sldId id="404"/>
            <p14:sldId id="365"/>
            <p14:sldId id="257"/>
            <p14:sldId id="364"/>
            <p14:sldId id="260"/>
            <p14:sldId id="261"/>
            <p14:sldId id="262"/>
            <p14:sldId id="265"/>
            <p14:sldId id="371"/>
            <p14:sldId id="299"/>
            <p14:sldId id="372"/>
            <p14:sldId id="462"/>
            <p14:sldId id="304"/>
            <p14:sldId id="309"/>
            <p14:sldId id="270"/>
            <p14:sldId id="379"/>
            <p14:sldId id="380"/>
            <p14:sldId id="347"/>
            <p14:sldId id="348"/>
            <p14:sldId id="349"/>
            <p14:sldId id="339"/>
            <p14:sldId id="350"/>
            <p14:sldId id="340"/>
            <p14:sldId id="342"/>
            <p14:sldId id="354"/>
            <p14:sldId id="355"/>
            <p14:sldId id="356"/>
            <p14:sldId id="433"/>
            <p14:sldId id="321"/>
            <p14:sldId id="375"/>
            <p14:sldId id="435"/>
            <p14:sldId id="455"/>
            <p14:sldId id="383"/>
            <p14:sldId id="326"/>
            <p14:sldId id="454"/>
            <p14:sldId id="283"/>
            <p14:sldId id="384"/>
            <p14:sldId id="458"/>
            <p14:sldId id="288"/>
            <p14:sldId id="423"/>
            <p14:sldId id="440"/>
            <p14:sldId id="400"/>
            <p14:sldId id="327"/>
            <p14:sldId id="290"/>
            <p14:sldId id="329"/>
            <p14:sldId id="333"/>
            <p14:sldId id="424"/>
            <p14:sldId id="385"/>
            <p14:sldId id="296"/>
            <p14:sldId id="334"/>
            <p14:sldId id="335"/>
            <p14:sldId id="336"/>
            <p14:sldId id="388"/>
            <p14:sldId id="297"/>
            <p14:sldId id="337"/>
            <p14:sldId id="258"/>
            <p14:sldId id="264"/>
            <p14:sldId id="272"/>
            <p14:sldId id="278"/>
            <p14:sldId id="286"/>
            <p14:sldId id="294"/>
            <p14:sldId id="370"/>
            <p14:sldId id="373"/>
            <p14:sldId id="374"/>
            <p14:sldId id="332"/>
            <p14:sldId id="331"/>
            <p14:sldId id="291"/>
            <p14:sldId id="295"/>
            <p14:sldId id="389"/>
            <p14:sldId id="3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3300"/>
    <a:srgbClr val="FF5050"/>
    <a:srgbClr val="FFFFFF"/>
    <a:srgbClr val="D9D9D9"/>
    <a:srgbClr val="85023E"/>
    <a:srgbClr val="5B9BD5"/>
    <a:srgbClr val="E6E6E6"/>
    <a:srgbClr val="BFBFB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3039" autoAdjust="0"/>
  </p:normalViewPr>
  <p:slideViewPr>
    <p:cSldViewPr snapToGrid="0">
      <p:cViewPr varScale="1">
        <p:scale>
          <a:sx n="55" d="100"/>
          <a:sy n="55" d="100"/>
        </p:scale>
        <p:origin x="1620" y="36"/>
      </p:cViewPr>
      <p:guideLst/>
    </p:cSldViewPr>
  </p:slideViewPr>
  <p:outlineViewPr>
    <p:cViewPr>
      <p:scale>
        <a:sx n="33" d="100"/>
        <a:sy n="33" d="100"/>
      </p:scale>
      <p:origin x="0" y="-1411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1708"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charts/_rels/chart1.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kyushuuniv-my.sharepoint.com/personal/3he15033k_ms_kyushu-u_ac_jp/Documents/&#22320;&#19979;&#37444;/&#35745;&#31639;&#29992;/2016&#12363;&#12425;&#12398;&#12487;&#12540;&#12479;/&#35336;&#31639;/&#19968;&#20123;&#26377;&#29992;&#30340;Tab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GitHub\Thesis\chp3\chp3.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GitHub\Thesis\presentation\script\tab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zh-CN" sz="1800" b="0" i="0" u="none" strike="noStrike" kern="1200" cap="none" spc="0" baseline="0">
                <a:solidFill>
                  <a:schemeClr val="tx1"/>
                </a:solidFill>
                <a:latin typeface="Arial" panose="020B0604020202020204" pitchFamily="34" charset="0"/>
                <a:ea typeface="+mn-ea"/>
                <a:cs typeface="Arial" panose="020B0604020202020204" pitchFamily="34" charset="0"/>
              </a:rPr>
              <a:t>Traffic mode share rate of Fukuoka</a:t>
            </a:r>
          </a:p>
        </c:rich>
      </c:tx>
      <c:overlay val="0"/>
      <c:spPr>
        <a:noFill/>
        <a:ln>
          <a:noFill/>
        </a:ln>
        <a:effectLst/>
      </c:spPr>
      <c:txPr>
        <a:bodyPr rot="0" spcFirstLastPara="1" vertOverflow="ellipsis" vert="horz" wrap="square" anchor="ctr" anchorCtr="1"/>
        <a:lstStyle/>
        <a:p>
          <a:pPr algn="ctr" rtl="0">
            <a:defRPr lang="en-US" altLang="zh-CN"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bar"/>
        <c:grouping val="percentStacked"/>
        <c:varyColors val="0"/>
        <c:ser>
          <c:idx val="0"/>
          <c:order val="0"/>
          <c:tx>
            <c:strRef>
              <c:f>figures!$B$2</c:f>
              <c:strCache>
                <c:ptCount val="1"/>
                <c:pt idx="0">
                  <c:v>rail transit</c:v>
                </c:pt>
              </c:strCache>
            </c:strRef>
          </c:tx>
          <c:spPr>
            <a:solidFill>
              <a:srgbClr val="85023E">
                <a:alpha val="70000"/>
              </a:srgb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figures!$B$3:$B$7</c:f>
              <c:numCache>
                <c:formatCode>0.00%</c:formatCode>
                <c:ptCount val="5"/>
                <c:pt idx="0">
                  <c:v>6.6000000000000003E-2</c:v>
                </c:pt>
                <c:pt idx="1">
                  <c:v>9.8000000000000004E-2</c:v>
                </c:pt>
                <c:pt idx="2">
                  <c:v>0.13400000000000001</c:v>
                </c:pt>
                <c:pt idx="3">
                  <c:v>0.14099999999999999</c:v>
                </c:pt>
                <c:pt idx="4">
                  <c:v>0.13300000000000001</c:v>
                </c:pt>
              </c:numCache>
            </c:numRef>
          </c:val>
          <c:extLst>
            <c:ext xmlns:c16="http://schemas.microsoft.com/office/drawing/2014/chart" uri="{C3380CC4-5D6E-409C-BE32-E72D297353CC}">
              <c16:uniqueId val="{00000000-A051-4C0D-85E4-8A1BF05F5D6B}"/>
            </c:ext>
          </c:extLst>
        </c:ser>
        <c:ser>
          <c:idx val="1"/>
          <c:order val="1"/>
          <c:tx>
            <c:strRef>
              <c:f>figures!$C$2</c:f>
              <c:strCache>
                <c:ptCount val="1"/>
                <c:pt idx="0">
                  <c:v>bus</c:v>
                </c:pt>
              </c:strCache>
            </c:strRef>
          </c:tx>
          <c:spPr>
            <a:pattFill prst="ltDnDiag">
              <a:fgClr>
                <a:schemeClr val="accent5"/>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figures!$C$3:$C$7</c:f>
              <c:numCache>
                <c:formatCode>0.00%</c:formatCode>
                <c:ptCount val="5"/>
                <c:pt idx="0">
                  <c:v>0.17299999999999999</c:v>
                </c:pt>
                <c:pt idx="1">
                  <c:v>0.11799999999999999</c:v>
                </c:pt>
                <c:pt idx="2">
                  <c:v>0.08</c:v>
                </c:pt>
                <c:pt idx="3">
                  <c:v>8.3000000000000004E-2</c:v>
                </c:pt>
                <c:pt idx="4">
                  <c:v>9.6000000000000002E-2</c:v>
                </c:pt>
              </c:numCache>
            </c:numRef>
          </c:val>
          <c:extLst>
            <c:ext xmlns:c16="http://schemas.microsoft.com/office/drawing/2014/chart" uri="{C3380CC4-5D6E-409C-BE32-E72D297353CC}">
              <c16:uniqueId val="{00000001-A051-4C0D-85E4-8A1BF05F5D6B}"/>
            </c:ext>
          </c:extLst>
        </c:ser>
        <c:ser>
          <c:idx val="2"/>
          <c:order val="2"/>
          <c:tx>
            <c:strRef>
              <c:f>figures!$D$2</c:f>
              <c:strCache>
                <c:ptCount val="1"/>
                <c:pt idx="0">
                  <c:v>texi</c:v>
                </c:pt>
              </c:strCache>
            </c:strRef>
          </c:tx>
          <c:spPr>
            <a:solidFill>
              <a:schemeClr val="tx1">
                <a:lumMod val="75000"/>
                <a:lumOff val="25000"/>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figures!$D$3:$D$7</c:f>
              <c:numCache>
                <c:formatCode>0.00%</c:formatCode>
                <c:ptCount val="5"/>
                <c:pt idx="0">
                  <c:v>3.3000000000000002E-2</c:v>
                </c:pt>
                <c:pt idx="1">
                  <c:v>0.02</c:v>
                </c:pt>
                <c:pt idx="2">
                  <c:v>1.4999999999999999E-2</c:v>
                </c:pt>
                <c:pt idx="3">
                  <c:v>1.0999999999999999E-2</c:v>
                </c:pt>
                <c:pt idx="4">
                  <c:v>1.2E-2</c:v>
                </c:pt>
              </c:numCache>
            </c:numRef>
          </c:val>
          <c:extLst>
            <c:ext xmlns:c16="http://schemas.microsoft.com/office/drawing/2014/chart" uri="{C3380CC4-5D6E-409C-BE32-E72D297353CC}">
              <c16:uniqueId val="{00000002-A051-4C0D-85E4-8A1BF05F5D6B}"/>
            </c:ext>
          </c:extLst>
        </c:ser>
        <c:ser>
          <c:idx val="3"/>
          <c:order val="3"/>
          <c:tx>
            <c:strRef>
              <c:f>figures!$E$2</c:f>
              <c:strCache>
                <c:ptCount val="1"/>
                <c:pt idx="0">
                  <c:v>pravite car</c:v>
                </c:pt>
              </c:strCache>
            </c:strRef>
          </c:tx>
          <c:spPr>
            <a:pattFill prst="pct20">
              <a:fgClr>
                <a:srgbClr val="FF0000"/>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figures!$E$3:$E$7</c:f>
              <c:numCache>
                <c:formatCode>0.00%</c:formatCode>
                <c:ptCount val="5"/>
                <c:pt idx="0">
                  <c:v>0.30599999999999999</c:v>
                </c:pt>
                <c:pt idx="1">
                  <c:v>0.308</c:v>
                </c:pt>
                <c:pt idx="2">
                  <c:v>0.378</c:v>
                </c:pt>
                <c:pt idx="3">
                  <c:v>0.42199999999999999</c:v>
                </c:pt>
                <c:pt idx="4">
                  <c:v>0.48099999999999998</c:v>
                </c:pt>
              </c:numCache>
            </c:numRef>
          </c:val>
          <c:extLst>
            <c:ext xmlns:c16="http://schemas.microsoft.com/office/drawing/2014/chart" uri="{C3380CC4-5D6E-409C-BE32-E72D297353CC}">
              <c16:uniqueId val="{00000003-A051-4C0D-85E4-8A1BF05F5D6B}"/>
            </c:ext>
          </c:extLst>
        </c:ser>
        <c:ser>
          <c:idx val="4"/>
          <c:order val="4"/>
          <c:tx>
            <c:strRef>
              <c:f>figures!$F$2</c:f>
              <c:strCache>
                <c:ptCount val="1"/>
                <c:pt idx="0">
                  <c:v>bycicle</c:v>
                </c:pt>
              </c:strCache>
            </c:strRef>
          </c:tx>
          <c:spPr>
            <a:solidFill>
              <a:schemeClr val="accent5">
                <a:alpha val="70000"/>
              </a:schemeClr>
            </a:solid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figures!$F$3:$F$7</c:f>
              <c:numCache>
                <c:formatCode>0.00%</c:formatCode>
                <c:ptCount val="5"/>
                <c:pt idx="0">
                  <c:v>4.9000000000000002E-2</c:v>
                </c:pt>
                <c:pt idx="1">
                  <c:v>0.155</c:v>
                </c:pt>
                <c:pt idx="2">
                  <c:v>0.151</c:v>
                </c:pt>
                <c:pt idx="3">
                  <c:v>0.156</c:v>
                </c:pt>
                <c:pt idx="4">
                  <c:v>0.11600000000000001</c:v>
                </c:pt>
              </c:numCache>
            </c:numRef>
          </c:val>
          <c:extLst>
            <c:ext xmlns:c16="http://schemas.microsoft.com/office/drawing/2014/chart" uri="{C3380CC4-5D6E-409C-BE32-E72D297353CC}">
              <c16:uniqueId val="{00000004-A051-4C0D-85E4-8A1BF05F5D6B}"/>
            </c:ext>
          </c:extLst>
        </c:ser>
        <c:ser>
          <c:idx val="5"/>
          <c:order val="5"/>
          <c:tx>
            <c:strRef>
              <c:f>figures!$G$2</c:f>
              <c:strCache>
                <c:ptCount val="1"/>
                <c:pt idx="0">
                  <c:v>walk</c:v>
                </c:pt>
              </c:strCache>
            </c:strRef>
          </c:tx>
          <c:spPr>
            <a:pattFill prst="narVert">
              <a:fgClr>
                <a:schemeClr val="accent6"/>
              </a:fgClr>
              <a:bgClr>
                <a:schemeClr val="bg1"/>
              </a:bgClr>
            </a:pattFill>
            <a:ln>
              <a:solidFill>
                <a:schemeClr val="tx1"/>
              </a:solidFill>
            </a:ln>
            <a:effectLst/>
          </c:spPr>
          <c:invertIfNegative val="0"/>
          <c:cat>
            <c:numRef>
              <c:f>figures!$A$3:$A$7</c:f>
              <c:numCache>
                <c:formatCode>General</c:formatCode>
                <c:ptCount val="5"/>
                <c:pt idx="0">
                  <c:v>1972</c:v>
                </c:pt>
                <c:pt idx="1">
                  <c:v>1983</c:v>
                </c:pt>
                <c:pt idx="2">
                  <c:v>1993</c:v>
                </c:pt>
                <c:pt idx="3">
                  <c:v>2005</c:v>
                </c:pt>
                <c:pt idx="4">
                  <c:v>2025</c:v>
                </c:pt>
              </c:numCache>
            </c:numRef>
          </c:cat>
          <c:val>
            <c:numRef>
              <c:f>figures!$G$3:$G$7</c:f>
              <c:numCache>
                <c:formatCode>0.00%</c:formatCode>
                <c:ptCount val="5"/>
                <c:pt idx="0">
                  <c:v>0.373</c:v>
                </c:pt>
                <c:pt idx="1">
                  <c:v>0.30099999999999999</c:v>
                </c:pt>
                <c:pt idx="2">
                  <c:v>0.24099999999999999</c:v>
                </c:pt>
                <c:pt idx="3">
                  <c:v>0.185</c:v>
                </c:pt>
                <c:pt idx="4">
                  <c:v>0.16200000000000001</c:v>
                </c:pt>
              </c:numCache>
            </c:numRef>
          </c:val>
          <c:extLst>
            <c:ext xmlns:c16="http://schemas.microsoft.com/office/drawing/2014/chart" uri="{C3380CC4-5D6E-409C-BE32-E72D297353CC}">
              <c16:uniqueId val="{00000005-A051-4C0D-85E4-8A1BF05F5D6B}"/>
            </c:ext>
          </c:extLst>
        </c:ser>
        <c:dLbls>
          <c:showLegendKey val="0"/>
          <c:showVal val="0"/>
          <c:showCatName val="0"/>
          <c:showSerName val="0"/>
          <c:showPercent val="0"/>
          <c:showBubbleSize val="0"/>
        </c:dLbls>
        <c:gapWidth val="300"/>
        <c:overlap val="100"/>
        <c:serLines>
          <c:spPr>
            <a:ln w="9525">
              <a:solidFill>
                <a:schemeClr val="tx1">
                  <a:lumMod val="35000"/>
                  <a:lumOff val="65000"/>
                </a:schemeClr>
              </a:solidFill>
              <a:round/>
            </a:ln>
            <a:effectLst/>
          </c:spPr>
        </c:serLines>
        <c:axId val="1221146895"/>
        <c:axId val="1234466303"/>
      </c:barChart>
      <c:catAx>
        <c:axId val="1221146895"/>
        <c:scaling>
          <c:orientation val="maxMin"/>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34466303"/>
        <c:crosses val="autoZero"/>
        <c:auto val="1"/>
        <c:lblAlgn val="ctr"/>
        <c:lblOffset val="100"/>
        <c:noMultiLvlLbl val="0"/>
      </c:catAx>
      <c:valAx>
        <c:axId val="1234466303"/>
        <c:scaling>
          <c:orientation val="minMax"/>
        </c:scaling>
        <c:delete val="0"/>
        <c:axPos val="t"/>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221146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Office</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Sheet2!$A$7:$B$7</c:f>
              <c:strCache>
                <c:ptCount val="2"/>
                <c:pt idx="0">
                  <c:v>Office</c:v>
                </c:pt>
                <c:pt idx="1">
                  <c:v>呉服町</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Sheet2!$C$7:$J$7</c:f>
              <c:numCache>
                <c:formatCode>General</c:formatCode>
                <c:ptCount val="8"/>
                <c:pt idx="0">
                  <c:v>1.02</c:v>
                </c:pt>
                <c:pt idx="1">
                  <c:v>0.98</c:v>
                </c:pt>
                <c:pt idx="2">
                  <c:v>1.02</c:v>
                </c:pt>
                <c:pt idx="3">
                  <c:v>1.06</c:v>
                </c:pt>
                <c:pt idx="4">
                  <c:v>0.99</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B63B-41E3-B41C-8EA9E7A92509}"/>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tLang="zh-CN" sz="1400" dirty="0"/>
              <a:t>Downtown</a:t>
            </a:r>
            <a:endParaRPr lang="zh-CN"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Sheet2!$A$8:$B$8</c:f>
              <c:strCache>
                <c:ptCount val="2"/>
                <c:pt idx="0">
                  <c:v>Commerce</c:v>
                </c:pt>
                <c:pt idx="1">
                  <c:v>天神</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Sheet2!$C$8:$J$8</c:f>
              <c:numCache>
                <c:formatCode>General</c:formatCode>
                <c:ptCount val="8"/>
                <c:pt idx="0" formatCode="0.00">
                  <c:v>1</c:v>
                </c:pt>
                <c:pt idx="1">
                  <c:v>0.99</c:v>
                </c:pt>
                <c:pt idx="2">
                  <c:v>1.01</c:v>
                </c:pt>
                <c:pt idx="3">
                  <c:v>1.03</c:v>
                </c:pt>
                <c:pt idx="4">
                  <c:v>1.02</c:v>
                </c:pt>
                <c:pt idx="5">
                  <c:v>1.06</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CAFB-4F01-91CD-9E8D546A2FD3}"/>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sz="1000">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ja-JP" sz="1800">
                <a:solidFill>
                  <a:schemeClr val="tx1"/>
                </a:solidFill>
                <a:latin typeface="Arial" panose="020B0604020202020204" pitchFamily="34" charset="0"/>
                <a:cs typeface="Arial" panose="020B0604020202020204" pitchFamily="34" charset="0"/>
              </a:rPr>
              <a:t>Population estimation of Fukuoka</a:t>
            </a:r>
            <a:endParaRPr lang="zh-CN" altLang="en-US" sz="1800">
              <a:solidFill>
                <a:schemeClr val="tx1"/>
              </a:solidFill>
              <a:latin typeface="Arial" panose="020B0604020202020204" pitchFamily="34" charset="0"/>
              <a:cs typeface="Arial" panose="020B0604020202020204" pitchFamily="34" charset="0"/>
            </a:endParaRPr>
          </a:p>
        </c:rich>
      </c:tx>
      <c:layout>
        <c:manualLayout>
          <c:xMode val="edge"/>
          <c:yMode val="edge"/>
          <c:x val="0.29763594914272973"/>
          <c:y val="2.156204875682904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figures!$B$10</c:f>
              <c:strCache>
                <c:ptCount val="1"/>
                <c:pt idx="0">
                  <c:v>0-14 years old</c:v>
                </c:pt>
              </c:strCache>
            </c:strRef>
          </c:tx>
          <c:spPr>
            <a:solidFill>
              <a:schemeClr val="accent6">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figures!$B$11:$B$24</c:f>
              <c:numCache>
                <c:formatCode>General</c:formatCode>
                <c:ptCount val="14"/>
                <c:pt idx="0">
                  <c:v>252</c:v>
                </c:pt>
                <c:pt idx="1">
                  <c:v>231</c:v>
                </c:pt>
                <c:pt idx="2">
                  <c:v>205</c:v>
                </c:pt>
                <c:pt idx="3">
                  <c:v>191</c:v>
                </c:pt>
                <c:pt idx="4">
                  <c:v>188</c:v>
                </c:pt>
                <c:pt idx="5">
                  <c:v>192</c:v>
                </c:pt>
                <c:pt idx="6">
                  <c:v>201</c:v>
                </c:pt>
                <c:pt idx="7">
                  <c:v>204</c:v>
                </c:pt>
                <c:pt idx="8">
                  <c:v>201</c:v>
                </c:pt>
                <c:pt idx="9">
                  <c:v>189</c:v>
                </c:pt>
                <c:pt idx="10">
                  <c:v>176</c:v>
                </c:pt>
                <c:pt idx="11">
                  <c:v>168</c:v>
                </c:pt>
                <c:pt idx="12">
                  <c:v>165</c:v>
                </c:pt>
                <c:pt idx="13">
                  <c:v>164</c:v>
                </c:pt>
              </c:numCache>
            </c:numRef>
          </c:val>
          <c:extLst>
            <c:ext xmlns:c16="http://schemas.microsoft.com/office/drawing/2014/chart" uri="{C3380CC4-5D6E-409C-BE32-E72D297353CC}">
              <c16:uniqueId val="{00000000-5ACE-41E4-9EC9-5DF36255F1BD}"/>
            </c:ext>
          </c:extLst>
        </c:ser>
        <c:ser>
          <c:idx val="1"/>
          <c:order val="1"/>
          <c:tx>
            <c:strRef>
              <c:f>figures!$C$10</c:f>
              <c:strCache>
                <c:ptCount val="1"/>
                <c:pt idx="0">
                  <c:v>15-64 years old</c:v>
                </c:pt>
              </c:strCache>
            </c:strRef>
          </c:tx>
          <c:spPr>
            <a:solidFill>
              <a:schemeClr val="accent5">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figures!$C$11:$C$24</c:f>
              <c:numCache>
                <c:formatCode>General</c:formatCode>
                <c:ptCount val="14"/>
                <c:pt idx="0">
                  <c:v>816</c:v>
                </c:pt>
                <c:pt idx="1">
                  <c:v>886</c:v>
                </c:pt>
                <c:pt idx="2">
                  <c:v>933</c:v>
                </c:pt>
                <c:pt idx="3">
                  <c:v>968</c:v>
                </c:pt>
                <c:pt idx="4">
                  <c:v>984</c:v>
                </c:pt>
                <c:pt idx="5">
                  <c:v>998</c:v>
                </c:pt>
                <c:pt idx="6">
                  <c:v>1002</c:v>
                </c:pt>
                <c:pt idx="7">
                  <c:v>996</c:v>
                </c:pt>
                <c:pt idx="8">
                  <c:v>996</c:v>
                </c:pt>
                <c:pt idx="9">
                  <c:v>993</c:v>
                </c:pt>
                <c:pt idx="10">
                  <c:v>975</c:v>
                </c:pt>
                <c:pt idx="11">
                  <c:v>937</c:v>
                </c:pt>
                <c:pt idx="12">
                  <c:v>901</c:v>
                </c:pt>
                <c:pt idx="13">
                  <c:v>870</c:v>
                </c:pt>
              </c:numCache>
            </c:numRef>
          </c:val>
          <c:extLst>
            <c:ext xmlns:c16="http://schemas.microsoft.com/office/drawing/2014/chart" uri="{C3380CC4-5D6E-409C-BE32-E72D297353CC}">
              <c16:uniqueId val="{00000001-5ACE-41E4-9EC9-5DF36255F1BD}"/>
            </c:ext>
          </c:extLst>
        </c:ser>
        <c:ser>
          <c:idx val="2"/>
          <c:order val="2"/>
          <c:tx>
            <c:strRef>
              <c:f>figures!$D$10</c:f>
              <c:strCache>
                <c:ptCount val="1"/>
                <c:pt idx="0">
                  <c:v>65 and older</c:v>
                </c:pt>
              </c:strCache>
            </c:strRef>
          </c:tx>
          <c:spPr>
            <a:solidFill>
              <a:schemeClr val="accent4">
                <a:lumMod val="60000"/>
                <a:lumOff val="40000"/>
              </a:schemeClr>
            </a:solidFill>
            <a:ln w="6350">
              <a:solidFill>
                <a:schemeClr val="tx1"/>
              </a:solid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figures!$D$11:$D$24</c:f>
              <c:numCache>
                <c:formatCode>General</c:formatCode>
                <c:ptCount val="14"/>
                <c:pt idx="0">
                  <c:v>91</c:v>
                </c:pt>
                <c:pt idx="1">
                  <c:v>113</c:v>
                </c:pt>
                <c:pt idx="2">
                  <c:v>142</c:v>
                </c:pt>
                <c:pt idx="3">
                  <c:v>178</c:v>
                </c:pt>
                <c:pt idx="4">
                  <c:v>213</c:v>
                </c:pt>
                <c:pt idx="5">
                  <c:v>254</c:v>
                </c:pt>
                <c:pt idx="6">
                  <c:v>322</c:v>
                </c:pt>
                <c:pt idx="7">
                  <c:v>367</c:v>
                </c:pt>
                <c:pt idx="8">
                  <c:v>395</c:v>
                </c:pt>
                <c:pt idx="9">
                  <c:v>422</c:v>
                </c:pt>
                <c:pt idx="10">
                  <c:v>454</c:v>
                </c:pt>
                <c:pt idx="11">
                  <c:v>497</c:v>
                </c:pt>
                <c:pt idx="12">
                  <c:v>524</c:v>
                </c:pt>
                <c:pt idx="13">
                  <c:v>539</c:v>
                </c:pt>
              </c:numCache>
            </c:numRef>
          </c:val>
          <c:extLst>
            <c:ext xmlns:c16="http://schemas.microsoft.com/office/drawing/2014/chart" uri="{C3380CC4-5D6E-409C-BE32-E72D297353CC}">
              <c16:uniqueId val="{00000002-5ACE-41E4-9EC9-5DF36255F1BD}"/>
            </c:ext>
          </c:extLst>
        </c:ser>
        <c:ser>
          <c:idx val="3"/>
          <c:order val="3"/>
          <c:tx>
            <c:strRef>
              <c:f>figures!$F$10</c:f>
              <c:strCache>
                <c:ptCount val="1"/>
                <c:pt idx="0">
                  <c:v>unknown</c:v>
                </c:pt>
              </c:strCache>
            </c:strRef>
          </c:tx>
          <c:spPr>
            <a:solidFill>
              <a:schemeClr val="tx1"/>
            </a:solidFill>
            <a:ln>
              <a:noFill/>
            </a:ln>
            <a:effectLst/>
          </c:spPr>
          <c:invertIfNegative val="0"/>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figures!$F$11:$F$24</c:f>
              <c:numCache>
                <c:formatCode>General</c:formatCode>
                <c:ptCount val="14"/>
                <c:pt idx="0">
                  <c:v>1</c:v>
                </c:pt>
                <c:pt idx="1">
                  <c:v>7</c:v>
                </c:pt>
                <c:pt idx="2">
                  <c:v>5</c:v>
                </c:pt>
                <c:pt idx="3">
                  <c:v>4</c:v>
                </c:pt>
                <c:pt idx="4">
                  <c:v>16</c:v>
                </c:pt>
                <c:pt idx="5">
                  <c:v>20</c:v>
                </c:pt>
                <c:pt idx="6">
                  <c:v>0</c:v>
                </c:pt>
                <c:pt idx="7">
                  <c:v>1</c:v>
                </c:pt>
                <c:pt idx="8">
                  <c:v>0</c:v>
                </c:pt>
                <c:pt idx="9">
                  <c:v>0</c:v>
                </c:pt>
                <c:pt idx="10">
                  <c:v>1</c:v>
                </c:pt>
                <c:pt idx="11">
                  <c:v>-1</c:v>
                </c:pt>
                <c:pt idx="12">
                  <c:v>0</c:v>
                </c:pt>
                <c:pt idx="13">
                  <c:v>0</c:v>
                </c:pt>
              </c:numCache>
            </c:numRef>
          </c:val>
          <c:extLst>
            <c:ext xmlns:c16="http://schemas.microsoft.com/office/drawing/2014/chart" uri="{C3380CC4-5D6E-409C-BE32-E72D297353CC}">
              <c16:uniqueId val="{00000003-5ACE-41E4-9EC9-5DF36255F1BD}"/>
            </c:ext>
          </c:extLst>
        </c:ser>
        <c:dLbls>
          <c:showLegendKey val="0"/>
          <c:showVal val="0"/>
          <c:showCatName val="0"/>
          <c:showSerName val="0"/>
          <c:showPercent val="0"/>
          <c:showBubbleSize val="0"/>
        </c:dLbls>
        <c:gapWidth val="150"/>
        <c:overlap val="100"/>
        <c:axId val="170224592"/>
        <c:axId val="170222512"/>
      </c:barChart>
      <c:lineChart>
        <c:grouping val="stacked"/>
        <c:varyColors val="0"/>
        <c:ser>
          <c:idx val="4"/>
          <c:order val="4"/>
          <c:tx>
            <c:strRef>
              <c:f>figures!$E$10</c:f>
              <c:strCache>
                <c:ptCount val="1"/>
                <c:pt idx="0">
                  <c:v>sum</c:v>
                </c:pt>
              </c:strCache>
            </c:strRef>
          </c:tx>
          <c:spPr>
            <a:ln w="28575" cap="rnd">
              <a:noFill/>
              <a:round/>
            </a:ln>
            <a:effectLst/>
          </c:spPr>
          <c:marker>
            <c:symbol val="circle"/>
            <c:size val="5"/>
            <c:spPr>
              <a:solidFill>
                <a:schemeClr val="tx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figures!$A$11:$A$24</c:f>
              <c:numCache>
                <c:formatCode>General</c:formatCode>
                <c:ptCount val="14"/>
                <c:pt idx="0">
                  <c:v>1985</c:v>
                </c:pt>
                <c:pt idx="1">
                  <c:v>1990</c:v>
                </c:pt>
                <c:pt idx="2">
                  <c:v>1995</c:v>
                </c:pt>
                <c:pt idx="3">
                  <c:v>2000</c:v>
                </c:pt>
                <c:pt idx="4">
                  <c:v>2005</c:v>
                </c:pt>
                <c:pt idx="5">
                  <c:v>2010</c:v>
                </c:pt>
                <c:pt idx="6">
                  <c:v>2015</c:v>
                </c:pt>
                <c:pt idx="7">
                  <c:v>2020</c:v>
                </c:pt>
                <c:pt idx="8">
                  <c:v>2025</c:v>
                </c:pt>
                <c:pt idx="9">
                  <c:v>2030</c:v>
                </c:pt>
                <c:pt idx="10">
                  <c:v>2035</c:v>
                </c:pt>
                <c:pt idx="11">
                  <c:v>2040</c:v>
                </c:pt>
                <c:pt idx="12">
                  <c:v>2045</c:v>
                </c:pt>
                <c:pt idx="13">
                  <c:v>2050</c:v>
                </c:pt>
              </c:numCache>
            </c:numRef>
          </c:cat>
          <c:val>
            <c:numRef>
              <c:f>figures!$E$11:$E$24</c:f>
              <c:numCache>
                <c:formatCode>General</c:formatCode>
                <c:ptCount val="14"/>
                <c:pt idx="0">
                  <c:v>1160</c:v>
                </c:pt>
                <c:pt idx="1">
                  <c:v>1237</c:v>
                </c:pt>
                <c:pt idx="2">
                  <c:v>1285</c:v>
                </c:pt>
                <c:pt idx="3">
                  <c:v>1341</c:v>
                </c:pt>
                <c:pt idx="4">
                  <c:v>1401</c:v>
                </c:pt>
                <c:pt idx="5">
                  <c:v>1464</c:v>
                </c:pt>
                <c:pt idx="6">
                  <c:v>1525</c:v>
                </c:pt>
                <c:pt idx="7">
                  <c:v>1568</c:v>
                </c:pt>
                <c:pt idx="8">
                  <c:v>1592</c:v>
                </c:pt>
                <c:pt idx="9">
                  <c:v>1604</c:v>
                </c:pt>
                <c:pt idx="10">
                  <c:v>1606</c:v>
                </c:pt>
                <c:pt idx="11">
                  <c:v>1601</c:v>
                </c:pt>
                <c:pt idx="12">
                  <c:v>1590</c:v>
                </c:pt>
                <c:pt idx="13">
                  <c:v>1573</c:v>
                </c:pt>
              </c:numCache>
            </c:numRef>
          </c:val>
          <c:smooth val="0"/>
          <c:extLst>
            <c:ext xmlns:c16="http://schemas.microsoft.com/office/drawing/2014/chart" uri="{C3380CC4-5D6E-409C-BE32-E72D297353CC}">
              <c16:uniqueId val="{00000004-5ACE-41E4-9EC9-5DF36255F1BD}"/>
            </c:ext>
          </c:extLst>
        </c:ser>
        <c:dLbls>
          <c:showLegendKey val="0"/>
          <c:showVal val="0"/>
          <c:showCatName val="0"/>
          <c:showSerName val="0"/>
          <c:showPercent val="0"/>
          <c:showBubbleSize val="0"/>
        </c:dLbls>
        <c:marker val="1"/>
        <c:smooth val="0"/>
        <c:axId val="1036335615"/>
        <c:axId val="1036329135"/>
      </c:lineChart>
      <c:catAx>
        <c:axId val="170224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2512"/>
        <c:crosses val="autoZero"/>
        <c:auto val="1"/>
        <c:lblAlgn val="ctr"/>
        <c:lblOffset val="100"/>
        <c:noMultiLvlLbl val="0"/>
      </c:catAx>
      <c:valAx>
        <c:axId val="170222512"/>
        <c:scaling>
          <c:orientation val="minMax"/>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70224592"/>
        <c:crosses val="autoZero"/>
        <c:crossBetween val="between"/>
        <c:majorUnit val="500"/>
      </c:valAx>
      <c:valAx>
        <c:axId val="1036329135"/>
        <c:scaling>
          <c:orientation val="minMax"/>
        </c:scaling>
        <c:delete val="1"/>
        <c:axPos val="r"/>
        <c:numFmt formatCode="General" sourceLinked="1"/>
        <c:majorTickMark val="out"/>
        <c:minorTickMark val="none"/>
        <c:tickLblPos val="nextTo"/>
        <c:crossAx val="1036335615"/>
        <c:crosses val="max"/>
        <c:crossBetween val="between"/>
      </c:valAx>
      <c:catAx>
        <c:axId val="1036335615"/>
        <c:scaling>
          <c:orientation val="minMax"/>
        </c:scaling>
        <c:delete val="1"/>
        <c:axPos val="t"/>
        <c:numFmt formatCode="General" sourceLinked="1"/>
        <c:majorTickMark val="out"/>
        <c:minorTickMark val="none"/>
        <c:tickLblPos val="nextTo"/>
        <c:crossAx val="1036329135"/>
        <c:crosses val="max"/>
        <c:auto val="1"/>
        <c:lblAlgn val="ctr"/>
        <c:lblOffset val="100"/>
        <c:tickMarkSkip val="1"/>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ea"/>
              <a:ea typeface="+mn-ea"/>
              <a:cs typeface="Arial" panose="020B0604020202020204" pitchFamily="34" charset="0"/>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ltLang="zh-CN" sz="1800" dirty="0" err="1">
                <a:solidFill>
                  <a:schemeClr val="tx1"/>
                </a:solidFill>
              </a:rPr>
              <a:t>AICc</a:t>
            </a:r>
            <a:endParaRPr lang="en-US" altLang="zh-CN" sz="1800" dirty="0">
              <a:solidFill>
                <a:schemeClr val="tx1"/>
              </a:solidFill>
            </a:endParaRP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Bandwidth_Selection!$D$1</c:f>
              <c:strCache>
                <c:ptCount val="1"/>
                <c:pt idx="0">
                  <c:v>AICc</c:v>
                </c:pt>
              </c:strCache>
            </c:strRef>
          </c:tx>
          <c:spPr>
            <a:ln w="28575" cap="rnd">
              <a:solidFill>
                <a:schemeClr val="tx1">
                  <a:lumMod val="50000"/>
                  <a:lumOff val="50000"/>
                </a:schemeClr>
              </a:solidFill>
              <a:round/>
            </a:ln>
            <a:effectLst/>
          </c:spPr>
          <c:marker>
            <c:symbol val="none"/>
          </c:marker>
          <c:cat>
            <c:numRef>
              <c:f>Bandwidth_Selection!$A$2:$A$82</c:f>
              <c:numCache>
                <c:formatCode>0.0</c:formatCode>
                <c:ptCount val="81"/>
                <c:pt idx="0">
                  <c:v>2.0000000000000302</c:v>
                </c:pt>
                <c:pt idx="1">
                  <c:v>2.1000000000000298</c:v>
                </c:pt>
                <c:pt idx="2">
                  <c:v>2.2000000000000299</c:v>
                </c:pt>
                <c:pt idx="3">
                  <c:v>2.30000000000003</c:v>
                </c:pt>
                <c:pt idx="4">
                  <c:v>2.4000000000000301</c:v>
                </c:pt>
                <c:pt idx="5">
                  <c:v>2.5000000000000302</c:v>
                </c:pt>
                <c:pt idx="6">
                  <c:v>2.6000000000000298</c:v>
                </c:pt>
                <c:pt idx="7">
                  <c:v>2.7000000000000299</c:v>
                </c:pt>
                <c:pt idx="8">
                  <c:v>2.80000000000003</c:v>
                </c:pt>
                <c:pt idx="9">
                  <c:v>2.9000000000000301</c:v>
                </c:pt>
                <c:pt idx="10">
                  <c:v>3.00000000000002</c:v>
                </c:pt>
                <c:pt idx="11">
                  <c:v>3.1000000000000201</c:v>
                </c:pt>
                <c:pt idx="12">
                  <c:v>3.2000000000000202</c:v>
                </c:pt>
                <c:pt idx="13">
                  <c:v>3.3000000000000198</c:v>
                </c:pt>
                <c:pt idx="14">
                  <c:v>3.4000000000000199</c:v>
                </c:pt>
                <c:pt idx="15">
                  <c:v>3.50000000000002</c:v>
                </c:pt>
                <c:pt idx="16">
                  <c:v>3.6000000000000201</c:v>
                </c:pt>
                <c:pt idx="17">
                  <c:v>3.7000000000000202</c:v>
                </c:pt>
                <c:pt idx="18">
                  <c:v>3.8000000000000198</c:v>
                </c:pt>
                <c:pt idx="19">
                  <c:v>3.9000000000000199</c:v>
                </c:pt>
                <c:pt idx="20">
                  <c:v>4.0000000000000204</c:v>
                </c:pt>
                <c:pt idx="21">
                  <c:v>4.1000000000000201</c:v>
                </c:pt>
                <c:pt idx="22">
                  <c:v>4.2000000000000197</c:v>
                </c:pt>
                <c:pt idx="23">
                  <c:v>4.3000000000000203</c:v>
                </c:pt>
                <c:pt idx="24">
                  <c:v>4.4000000000000199</c:v>
                </c:pt>
                <c:pt idx="25">
                  <c:v>4.5000000000000204</c:v>
                </c:pt>
                <c:pt idx="26">
                  <c:v>4.6000000000000201</c:v>
                </c:pt>
                <c:pt idx="27">
                  <c:v>4.7000000000000197</c:v>
                </c:pt>
                <c:pt idx="28">
                  <c:v>4.8000000000000203</c:v>
                </c:pt>
                <c:pt idx="29">
                  <c:v>4.9000000000000199</c:v>
                </c:pt>
                <c:pt idx="30">
                  <c:v>5.0000000000000204</c:v>
                </c:pt>
                <c:pt idx="31">
                  <c:v>5.1000000000000201</c:v>
                </c:pt>
                <c:pt idx="32">
                  <c:v>5.2000000000000197</c:v>
                </c:pt>
                <c:pt idx="33">
                  <c:v>5.3000000000000203</c:v>
                </c:pt>
                <c:pt idx="34">
                  <c:v>5.4000000000000199</c:v>
                </c:pt>
                <c:pt idx="35">
                  <c:v>5.5000000000000204</c:v>
                </c:pt>
                <c:pt idx="36">
                  <c:v>5.6000000000000201</c:v>
                </c:pt>
                <c:pt idx="37">
                  <c:v>5.7000000000000197</c:v>
                </c:pt>
                <c:pt idx="38">
                  <c:v>5.8000000000000096</c:v>
                </c:pt>
                <c:pt idx="39">
                  <c:v>5.9000000000000101</c:v>
                </c:pt>
                <c:pt idx="40">
                  <c:v>6.0000000000000098</c:v>
                </c:pt>
                <c:pt idx="41">
                  <c:v>6.1000000000000103</c:v>
                </c:pt>
                <c:pt idx="42">
                  <c:v>6.2000000000000099</c:v>
                </c:pt>
                <c:pt idx="43">
                  <c:v>6.3000000000000096</c:v>
                </c:pt>
                <c:pt idx="44">
                  <c:v>6.4000000000000101</c:v>
                </c:pt>
                <c:pt idx="45">
                  <c:v>6.5000000000000098</c:v>
                </c:pt>
                <c:pt idx="46">
                  <c:v>6.6000000000000103</c:v>
                </c:pt>
                <c:pt idx="47">
                  <c:v>6.7000000000000099</c:v>
                </c:pt>
                <c:pt idx="48">
                  <c:v>6.8000000000000096</c:v>
                </c:pt>
                <c:pt idx="49">
                  <c:v>6.9000000000000101</c:v>
                </c:pt>
                <c:pt idx="50">
                  <c:v>7.0000000000000098</c:v>
                </c:pt>
                <c:pt idx="51">
                  <c:v>7.1000000000000103</c:v>
                </c:pt>
                <c:pt idx="52">
                  <c:v>7.2000000000000099</c:v>
                </c:pt>
                <c:pt idx="53">
                  <c:v>7.3000000000000096</c:v>
                </c:pt>
                <c:pt idx="54">
                  <c:v>7.4000000000000101</c:v>
                </c:pt>
                <c:pt idx="55">
                  <c:v>7.5000000000000098</c:v>
                </c:pt>
                <c:pt idx="56">
                  <c:v>7.6000000000000103</c:v>
                </c:pt>
                <c:pt idx="57">
                  <c:v>7.7000000000000099</c:v>
                </c:pt>
                <c:pt idx="58">
                  <c:v>7.8000000000000096</c:v>
                </c:pt>
                <c:pt idx="59">
                  <c:v>7.9000000000000101</c:v>
                </c:pt>
                <c:pt idx="60">
                  <c:v>8.0000000000000107</c:v>
                </c:pt>
                <c:pt idx="61">
                  <c:v>8.1000000000000103</c:v>
                </c:pt>
                <c:pt idx="62">
                  <c:v>8.2000000000000099</c:v>
                </c:pt>
                <c:pt idx="63">
                  <c:v>8.3000000000000096</c:v>
                </c:pt>
                <c:pt idx="64">
                  <c:v>8.4000000000000092</c:v>
                </c:pt>
                <c:pt idx="65">
                  <c:v>8.5000000000000107</c:v>
                </c:pt>
                <c:pt idx="66">
                  <c:v>8.6</c:v>
                </c:pt>
                <c:pt idx="67">
                  <c:v>8.6999999999999993</c:v>
                </c:pt>
                <c:pt idx="68">
                  <c:v>8.8000000000000007</c:v>
                </c:pt>
                <c:pt idx="69">
                  <c:v>8.9</c:v>
                </c:pt>
                <c:pt idx="70">
                  <c:v>9</c:v>
                </c:pt>
                <c:pt idx="71">
                  <c:v>9.1</c:v>
                </c:pt>
                <c:pt idx="72">
                  <c:v>9.1999999999999993</c:v>
                </c:pt>
                <c:pt idx="73">
                  <c:v>9.3000000000000007</c:v>
                </c:pt>
                <c:pt idx="74">
                  <c:v>9.4</c:v>
                </c:pt>
                <c:pt idx="75">
                  <c:v>9.5</c:v>
                </c:pt>
                <c:pt idx="76">
                  <c:v>9.6</c:v>
                </c:pt>
                <c:pt idx="77">
                  <c:v>9.6999999999999993</c:v>
                </c:pt>
                <c:pt idx="78">
                  <c:v>9.8000000000000007</c:v>
                </c:pt>
                <c:pt idx="79">
                  <c:v>9.9</c:v>
                </c:pt>
                <c:pt idx="80">
                  <c:v>10</c:v>
                </c:pt>
              </c:numCache>
            </c:numRef>
          </c:cat>
          <c:val>
            <c:numRef>
              <c:f>Bandwidth_Selection!$D$2:$D$82</c:f>
              <c:numCache>
                <c:formatCode>General</c:formatCode>
                <c:ptCount val="81"/>
                <c:pt idx="0">
                  <c:v>710.79300000000001</c:v>
                </c:pt>
                <c:pt idx="1">
                  <c:v>707.88</c:v>
                </c:pt>
                <c:pt idx="2">
                  <c:v>705.48500000000001</c:v>
                </c:pt>
                <c:pt idx="3">
                  <c:v>703.49099999999999</c:v>
                </c:pt>
                <c:pt idx="4">
                  <c:v>701.81</c:v>
                </c:pt>
                <c:pt idx="5">
                  <c:v>700.37900000000002</c:v>
                </c:pt>
                <c:pt idx="6">
                  <c:v>699.15200000000004</c:v>
                </c:pt>
                <c:pt idx="7">
                  <c:v>698.09100000000001</c:v>
                </c:pt>
                <c:pt idx="8">
                  <c:v>697.17</c:v>
                </c:pt>
                <c:pt idx="9">
                  <c:v>696.36599999999999</c:v>
                </c:pt>
                <c:pt idx="10">
                  <c:v>695.66099999999994</c:v>
                </c:pt>
                <c:pt idx="11">
                  <c:v>695.04100000000005</c:v>
                </c:pt>
                <c:pt idx="12">
                  <c:v>694.49300000000005</c:v>
                </c:pt>
                <c:pt idx="13">
                  <c:v>694.00900000000001</c:v>
                </c:pt>
                <c:pt idx="14">
                  <c:v>693.57899999999995</c:v>
                </c:pt>
                <c:pt idx="15">
                  <c:v>693.197</c:v>
                </c:pt>
                <c:pt idx="16">
                  <c:v>692.85799999999995</c:v>
                </c:pt>
                <c:pt idx="17">
                  <c:v>692.55799999999999</c:v>
                </c:pt>
                <c:pt idx="18">
                  <c:v>692.29300000000001</c:v>
                </c:pt>
                <c:pt idx="19">
                  <c:v>692.06</c:v>
                </c:pt>
                <c:pt idx="20">
                  <c:v>691.85599999999999</c:v>
                </c:pt>
                <c:pt idx="21">
                  <c:v>691.67899999999997</c:v>
                </c:pt>
                <c:pt idx="22">
                  <c:v>691.52599999999995</c:v>
                </c:pt>
                <c:pt idx="23">
                  <c:v>691.39400000000001</c:v>
                </c:pt>
                <c:pt idx="24">
                  <c:v>691.28200000000004</c:v>
                </c:pt>
                <c:pt idx="25">
                  <c:v>691.18799999999999</c:v>
                </c:pt>
                <c:pt idx="26">
                  <c:v>691.10900000000004</c:v>
                </c:pt>
                <c:pt idx="27">
                  <c:v>691.04300000000001</c:v>
                </c:pt>
                <c:pt idx="28">
                  <c:v>690.98900000000003</c:v>
                </c:pt>
                <c:pt idx="29">
                  <c:v>690.94500000000005</c:v>
                </c:pt>
                <c:pt idx="30">
                  <c:v>690.91</c:v>
                </c:pt>
                <c:pt idx="31">
                  <c:v>690.88300000000004</c:v>
                </c:pt>
                <c:pt idx="32">
                  <c:v>690.86199999999997</c:v>
                </c:pt>
                <c:pt idx="33">
                  <c:v>690.846</c:v>
                </c:pt>
                <c:pt idx="34">
                  <c:v>690.83500000000004</c:v>
                </c:pt>
                <c:pt idx="35">
                  <c:v>690.827</c:v>
                </c:pt>
                <c:pt idx="36">
                  <c:v>690.82299999999998</c:v>
                </c:pt>
                <c:pt idx="37">
                  <c:v>690.82100000000003</c:v>
                </c:pt>
                <c:pt idx="38">
                  <c:v>690.822</c:v>
                </c:pt>
                <c:pt idx="39">
                  <c:v>690.82399999999996</c:v>
                </c:pt>
                <c:pt idx="40">
                  <c:v>690.82799999999997</c:v>
                </c:pt>
                <c:pt idx="41">
                  <c:v>690.83399999999995</c:v>
                </c:pt>
                <c:pt idx="42">
                  <c:v>690.84</c:v>
                </c:pt>
                <c:pt idx="43">
                  <c:v>690.84699999999998</c:v>
                </c:pt>
                <c:pt idx="44">
                  <c:v>690.85500000000002</c:v>
                </c:pt>
                <c:pt idx="45">
                  <c:v>690.86300000000006</c:v>
                </c:pt>
                <c:pt idx="46">
                  <c:v>690.87099999999998</c:v>
                </c:pt>
                <c:pt idx="47">
                  <c:v>690.88</c:v>
                </c:pt>
                <c:pt idx="48">
                  <c:v>690.88900000000001</c:v>
                </c:pt>
                <c:pt idx="49">
                  <c:v>690.89800000000002</c:v>
                </c:pt>
                <c:pt idx="50">
                  <c:v>690.90800000000002</c:v>
                </c:pt>
                <c:pt idx="51">
                  <c:v>690.91700000000003</c:v>
                </c:pt>
                <c:pt idx="52">
                  <c:v>690.92600000000004</c:v>
                </c:pt>
                <c:pt idx="53">
                  <c:v>690.93600000000004</c:v>
                </c:pt>
                <c:pt idx="54">
                  <c:v>690.94500000000005</c:v>
                </c:pt>
                <c:pt idx="55">
                  <c:v>690.95399999999995</c:v>
                </c:pt>
                <c:pt idx="56">
                  <c:v>690.96299999999997</c:v>
                </c:pt>
                <c:pt idx="57">
                  <c:v>690.97199999999998</c:v>
                </c:pt>
                <c:pt idx="58">
                  <c:v>690.98099999999999</c:v>
                </c:pt>
                <c:pt idx="59">
                  <c:v>690.99</c:v>
                </c:pt>
                <c:pt idx="60">
                  <c:v>690.99900000000002</c:v>
                </c:pt>
                <c:pt idx="61">
                  <c:v>691.00699999999995</c:v>
                </c:pt>
                <c:pt idx="62">
                  <c:v>691.01499999999999</c:v>
                </c:pt>
                <c:pt idx="63">
                  <c:v>691.024</c:v>
                </c:pt>
                <c:pt idx="64">
                  <c:v>691.03200000000004</c:v>
                </c:pt>
                <c:pt idx="65">
                  <c:v>691.04</c:v>
                </c:pt>
                <c:pt idx="66">
                  <c:v>691.04700000000003</c:v>
                </c:pt>
                <c:pt idx="67">
                  <c:v>691.05499999999995</c:v>
                </c:pt>
                <c:pt idx="68">
                  <c:v>691.06299999999999</c:v>
                </c:pt>
                <c:pt idx="69">
                  <c:v>691.07</c:v>
                </c:pt>
                <c:pt idx="70">
                  <c:v>691.077</c:v>
                </c:pt>
                <c:pt idx="71">
                  <c:v>691.08399999999995</c:v>
                </c:pt>
                <c:pt idx="72">
                  <c:v>691.09100000000001</c:v>
                </c:pt>
                <c:pt idx="73">
                  <c:v>691.09799999999996</c:v>
                </c:pt>
                <c:pt idx="74">
                  <c:v>691.10500000000002</c:v>
                </c:pt>
                <c:pt idx="75">
                  <c:v>691.11099999999999</c:v>
                </c:pt>
                <c:pt idx="76">
                  <c:v>691.11800000000005</c:v>
                </c:pt>
                <c:pt idx="77">
                  <c:v>691.12400000000002</c:v>
                </c:pt>
                <c:pt idx="78">
                  <c:v>691.13</c:v>
                </c:pt>
                <c:pt idx="79">
                  <c:v>691.13599999999997</c:v>
                </c:pt>
                <c:pt idx="80">
                  <c:v>691.14200000000005</c:v>
                </c:pt>
              </c:numCache>
            </c:numRef>
          </c:val>
          <c:smooth val="0"/>
          <c:extLst>
            <c:ext xmlns:c16="http://schemas.microsoft.com/office/drawing/2014/chart" uri="{C3380CC4-5D6E-409C-BE32-E72D297353CC}">
              <c16:uniqueId val="{00000000-12BE-4D16-A841-60477BA97E1E}"/>
            </c:ext>
          </c:extLst>
        </c:ser>
        <c:dLbls>
          <c:showLegendKey val="0"/>
          <c:showVal val="0"/>
          <c:showCatName val="0"/>
          <c:showSerName val="0"/>
          <c:showPercent val="0"/>
          <c:showBubbleSize val="0"/>
        </c:dLbls>
        <c:smooth val="0"/>
        <c:axId val="450577552"/>
        <c:axId val="450572144"/>
      </c:lineChart>
      <c:catAx>
        <c:axId val="450577552"/>
        <c:scaling>
          <c:orientation val="minMax"/>
        </c:scaling>
        <c:delete val="0"/>
        <c:axPos val="b"/>
        <c:numFmt formatCod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2144"/>
        <c:crosses val="autoZero"/>
        <c:auto val="1"/>
        <c:lblAlgn val="ctr"/>
        <c:lblOffset val="100"/>
        <c:tickLblSkip val="10"/>
        <c:noMultiLvlLbl val="0"/>
      </c:catAx>
      <c:valAx>
        <c:axId val="450572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50577552"/>
        <c:crosses val="autoZero"/>
        <c:crossBetween val="between"/>
        <c:majorUnit val="10"/>
      </c:valAx>
      <c:spPr>
        <a:noFill/>
        <a:ln>
          <a:noFill/>
        </a:ln>
        <a:effectLst/>
      </c:spPr>
    </c:plotArea>
    <c:plotVisOnly val="1"/>
    <c:dispBlanksAs val="gap"/>
    <c:showDLblsOverMax val="0"/>
  </c:chart>
  <c:spPr>
    <a:noFill/>
    <a:ln>
      <a:solidFill>
        <a:schemeClr val="bg1">
          <a:lumMod val="50000"/>
        </a:schemeClr>
      </a:solidFill>
    </a:ln>
    <a:effectLst/>
  </c:spPr>
  <c:txPr>
    <a:bodyPr/>
    <a:lstStyle/>
    <a:p>
      <a:pPr>
        <a:defRPr sz="1400"/>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Sheet2!$A$4:$B$4</c:f>
              <c:strCache>
                <c:ptCount val="2"/>
                <c:pt idx="0">
                  <c:v>Low-density residence</c:v>
                </c:pt>
                <c:pt idx="1">
                  <c:v>賀茂</c:v>
                </c:pt>
              </c:strCache>
            </c:strRef>
          </c:tx>
          <c:spPr>
            <a:ln w="28575" cap="rnd">
              <a:solidFill>
                <a:schemeClr val="accent6"/>
              </a:solidFill>
              <a:round/>
            </a:ln>
            <a:effectLst/>
          </c:spPr>
          <c:marker>
            <c:symbol val="circle"/>
            <c:size val="5"/>
            <c:spPr>
              <a:solidFill>
                <a:schemeClr val="accent6"/>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Sheet2!$C$4:$G$4</c:f>
              <c:numCache>
                <c:formatCode>General</c:formatCode>
                <c:ptCount val="5"/>
                <c:pt idx="0">
                  <c:v>0.95</c:v>
                </c:pt>
                <c:pt idx="1">
                  <c:v>0.94</c:v>
                </c:pt>
                <c:pt idx="2">
                  <c:v>0.94</c:v>
                </c:pt>
                <c:pt idx="3">
                  <c:v>0.93</c:v>
                </c:pt>
                <c:pt idx="4">
                  <c:v>0.97</c:v>
                </c:pt>
              </c:numCache>
            </c:numRef>
          </c:val>
          <c:extLst>
            <c:ext xmlns:c16="http://schemas.microsoft.com/office/drawing/2014/chart" uri="{C3380CC4-5D6E-409C-BE32-E72D297353CC}">
              <c16:uniqueId val="{00000000-5AE5-42F9-82C2-23363944C425}"/>
            </c:ext>
          </c:extLst>
        </c:ser>
        <c:ser>
          <c:idx val="1"/>
          <c:order val="1"/>
          <c:tx>
            <c:strRef>
              <c:f>Sheet2!$A$5:$B$5</c:f>
              <c:strCache>
                <c:ptCount val="2"/>
                <c:pt idx="0">
                  <c:v>High-density residence</c:v>
                </c:pt>
                <c:pt idx="1">
                  <c:v>藤崎</c:v>
                </c:pt>
              </c:strCache>
            </c:strRef>
          </c:tx>
          <c:spPr>
            <a:ln w="28575" cap="rnd">
              <a:solidFill>
                <a:schemeClr val="accent6">
                  <a:lumMod val="50000"/>
                </a:schemeClr>
              </a:solidFill>
              <a:round/>
            </a:ln>
            <a:effectLst/>
          </c:spPr>
          <c:marker>
            <c:symbol val="circle"/>
            <c:size val="5"/>
            <c:spPr>
              <a:solidFill>
                <a:schemeClr val="accent6">
                  <a:lumMod val="50000"/>
                </a:schemeClr>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Sheet2!$C$5:$G$5</c:f>
              <c:numCache>
                <c:formatCode>General</c:formatCode>
                <c:ptCount val="5"/>
                <c:pt idx="0">
                  <c:v>1.01</c:v>
                </c:pt>
                <c:pt idx="2">
                  <c:v>0.99</c:v>
                </c:pt>
                <c:pt idx="3">
                  <c:v>1.01</c:v>
                </c:pt>
                <c:pt idx="4">
                  <c:v>0.98</c:v>
                </c:pt>
              </c:numCache>
            </c:numRef>
          </c:val>
          <c:extLst>
            <c:ext xmlns:c16="http://schemas.microsoft.com/office/drawing/2014/chart" uri="{C3380CC4-5D6E-409C-BE32-E72D297353CC}">
              <c16:uniqueId val="{00000001-5AE5-42F9-82C2-23363944C425}"/>
            </c:ext>
          </c:extLst>
        </c:ser>
        <c:ser>
          <c:idx val="2"/>
          <c:order val="2"/>
          <c:tx>
            <c:strRef>
              <c:f>Sheet2!$A$6:$B$6</c:f>
              <c:strCache>
                <c:ptCount val="2"/>
                <c:pt idx="0">
                  <c:v>Education</c:v>
                </c:pt>
                <c:pt idx="1">
                  <c:v>箱崎九大前</c:v>
                </c:pt>
              </c:strCache>
            </c:strRef>
          </c:tx>
          <c:spPr>
            <a:ln w="28575" cap="rnd">
              <a:solidFill>
                <a:srgbClr val="FF7C80"/>
              </a:solidFill>
              <a:round/>
            </a:ln>
            <a:effectLst/>
          </c:spPr>
          <c:marker>
            <c:symbol val="circle"/>
            <c:size val="5"/>
            <c:spPr>
              <a:solidFill>
                <a:srgbClr val="FF7C80"/>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Sheet2!$C$6:$G$6</c:f>
              <c:numCache>
                <c:formatCode>General</c:formatCode>
                <c:ptCount val="5"/>
                <c:pt idx="0">
                  <c:v>1.02</c:v>
                </c:pt>
                <c:pt idx="2">
                  <c:v>1.02</c:v>
                </c:pt>
                <c:pt idx="3">
                  <c:v>1.03</c:v>
                </c:pt>
                <c:pt idx="4">
                  <c:v>0.99</c:v>
                </c:pt>
              </c:numCache>
            </c:numRef>
          </c:val>
          <c:extLst>
            <c:ext xmlns:c16="http://schemas.microsoft.com/office/drawing/2014/chart" uri="{C3380CC4-5D6E-409C-BE32-E72D297353CC}">
              <c16:uniqueId val="{00000002-5AE5-42F9-82C2-23363944C425}"/>
            </c:ext>
          </c:extLst>
        </c:ser>
        <c:ser>
          <c:idx val="3"/>
          <c:order val="3"/>
          <c:tx>
            <c:strRef>
              <c:f>Sheet2!$A$7:$B$7</c:f>
              <c:strCache>
                <c:ptCount val="2"/>
                <c:pt idx="0">
                  <c:v>Office</c:v>
                </c:pt>
                <c:pt idx="1">
                  <c:v>呉服町</c:v>
                </c:pt>
              </c:strCache>
            </c:strRef>
          </c:tx>
          <c:spPr>
            <a:ln w="28575" cap="rnd">
              <a:solidFill>
                <a:srgbClr val="85023E"/>
              </a:solidFill>
              <a:round/>
            </a:ln>
            <a:effectLst/>
          </c:spPr>
          <c:marker>
            <c:symbol val="circle"/>
            <c:size val="5"/>
            <c:spPr>
              <a:solidFill>
                <a:srgbClr val="85023E"/>
              </a:solidFill>
              <a:ln w="9525">
                <a:noFill/>
              </a:ln>
              <a:effectLst/>
            </c:spPr>
          </c:marker>
          <c:cat>
            <c:strRef>
              <c:f>Sheet2!$C$3:$G$3</c:f>
              <c:strCache>
                <c:ptCount val="5"/>
                <c:pt idx="0">
                  <c:v>Commerce</c:v>
                </c:pt>
                <c:pt idx="1">
                  <c:v>Office</c:v>
                </c:pt>
                <c:pt idx="2">
                  <c:v>Residence</c:v>
                </c:pt>
                <c:pt idx="3">
                  <c:v>Education</c:v>
                </c:pt>
                <c:pt idx="4">
                  <c:v>Land use aggregation</c:v>
                </c:pt>
              </c:strCache>
            </c:strRef>
          </c:cat>
          <c:val>
            <c:numRef>
              <c:f>Sheet2!$C$7:$G$7</c:f>
              <c:numCache>
                <c:formatCode>General</c:formatCode>
                <c:ptCount val="5"/>
                <c:pt idx="0">
                  <c:v>1.02</c:v>
                </c:pt>
                <c:pt idx="1">
                  <c:v>0.98</c:v>
                </c:pt>
                <c:pt idx="2">
                  <c:v>1.02</c:v>
                </c:pt>
                <c:pt idx="3">
                  <c:v>1.06</c:v>
                </c:pt>
                <c:pt idx="4">
                  <c:v>0.99</c:v>
                </c:pt>
              </c:numCache>
            </c:numRef>
          </c:val>
          <c:extLst>
            <c:ext xmlns:c16="http://schemas.microsoft.com/office/drawing/2014/chart" uri="{C3380CC4-5D6E-409C-BE32-E72D297353CC}">
              <c16:uniqueId val="{00000003-5AE5-42F9-82C2-23363944C425}"/>
            </c:ext>
          </c:extLst>
        </c:ser>
        <c:ser>
          <c:idx val="4"/>
          <c:order val="4"/>
          <c:tx>
            <c:strRef>
              <c:f>Sheet2!$A$8:$B$8</c:f>
              <c:strCache>
                <c:ptCount val="2"/>
                <c:pt idx="0">
                  <c:v>Commerce</c:v>
                </c:pt>
                <c:pt idx="1">
                  <c:v>天神</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Sheet2!$C$3:$G$3</c:f>
              <c:strCache>
                <c:ptCount val="5"/>
                <c:pt idx="0">
                  <c:v>Commerce</c:v>
                </c:pt>
                <c:pt idx="1">
                  <c:v>Office</c:v>
                </c:pt>
                <c:pt idx="2">
                  <c:v>Residence</c:v>
                </c:pt>
                <c:pt idx="3">
                  <c:v>Education</c:v>
                </c:pt>
                <c:pt idx="4">
                  <c:v>Land use aggregation</c:v>
                </c:pt>
              </c:strCache>
            </c:strRef>
          </c:cat>
          <c:val>
            <c:numRef>
              <c:f>Sheet2!$C$8:$G$8</c:f>
              <c:numCache>
                <c:formatCode>General</c:formatCode>
                <c:ptCount val="5"/>
                <c:pt idx="0">
                  <c:v>1</c:v>
                </c:pt>
                <c:pt idx="1">
                  <c:v>0.99</c:v>
                </c:pt>
                <c:pt idx="2">
                  <c:v>1.01</c:v>
                </c:pt>
                <c:pt idx="3">
                  <c:v>1.03</c:v>
                </c:pt>
                <c:pt idx="4">
                  <c:v>1.02</c:v>
                </c:pt>
              </c:numCache>
            </c:numRef>
          </c:val>
          <c:extLst>
            <c:ext xmlns:c16="http://schemas.microsoft.com/office/drawing/2014/chart" uri="{C3380CC4-5D6E-409C-BE32-E72D297353CC}">
              <c16:uniqueId val="{00000004-5AE5-42F9-82C2-23363944C425}"/>
            </c:ext>
          </c:extLst>
        </c:ser>
        <c:dLbls>
          <c:showLegendKey val="0"/>
          <c:showVal val="0"/>
          <c:showCatName val="0"/>
          <c:showSerName val="0"/>
          <c:showPercent val="0"/>
          <c:showBubbleSize val="0"/>
        </c:dLbls>
        <c:axId val="551305760"/>
        <c:axId val="1969263008"/>
      </c:radarChart>
      <c:catAx>
        <c:axId val="551305760"/>
        <c:scaling>
          <c:orientation val="minMax"/>
        </c:scaling>
        <c:delete val="0"/>
        <c:axPos val="b"/>
        <c:numFmt formatCode="General" sourceLinked="1"/>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crossAx val="1969263008"/>
        <c:crosses val="autoZero"/>
        <c:auto val="1"/>
        <c:lblAlgn val="ctr"/>
        <c:lblOffset val="100"/>
        <c:noMultiLvlLbl val="0"/>
      </c:catAx>
      <c:valAx>
        <c:axId val="1969263008"/>
        <c:scaling>
          <c:orientation val="minMax"/>
          <c:min val="0.88000000000000012"/>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51305760"/>
        <c:crosses val="autoZero"/>
        <c:crossBetween val="between"/>
        <c:majorUnit val="4.0000000000000008E-2"/>
      </c:valAx>
      <c:spPr>
        <a:noFill/>
        <a:ln>
          <a:noFill/>
        </a:ln>
        <a:effectLst/>
      </c:spPr>
    </c:plotArea>
    <c:legend>
      <c:legendPos val="r"/>
      <c:layout>
        <c:manualLayout>
          <c:xMode val="edge"/>
          <c:yMode val="edge"/>
          <c:x val="0.65097837341769005"/>
          <c:y val="0.47310030929682023"/>
          <c:w val="0.33177179330806073"/>
          <c:h val="0.52662015729976075"/>
        </c:manualLayout>
      </c:layout>
      <c:overlay val="0"/>
      <c:spPr>
        <a:noFill/>
        <a:ln>
          <a:noFill/>
        </a:ln>
        <a:effectLst/>
      </c:spPr>
      <c:txPr>
        <a:bodyPr rot="0" spcFirstLastPara="1" vertOverflow="ellipsis" vert="horz" wrap="square" anchor="ctr" anchorCtr="1"/>
        <a:lstStyle/>
        <a:p>
          <a:pPr>
            <a:lnSpc>
              <a:spcPct val="150000"/>
            </a:lnSpc>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b="0" i="0" u="none" strike="noStrike" baseline="0" dirty="0">
                <a:solidFill>
                  <a:schemeClr val="tx1"/>
                </a:solidFill>
                <a:effectLst/>
                <a:latin typeface="Arial" panose="020B0604020202020204" pitchFamily="34" charset="0"/>
                <a:cs typeface="Arial" panose="020B0604020202020204" pitchFamily="34" charset="0"/>
              </a:rPr>
              <a:t>Average travel speed during crowded time in major cities</a:t>
            </a:r>
            <a:r>
              <a:rPr lang="en-US" altLang="zh-CN" sz="1800" b="0" i="0" u="none" strike="noStrike" baseline="0" dirty="0">
                <a:solidFill>
                  <a:schemeClr val="tx1"/>
                </a:solidFill>
                <a:latin typeface="Arial" panose="020B0604020202020204" pitchFamily="34" charset="0"/>
                <a:cs typeface="Arial" panose="020B0604020202020204" pitchFamily="34" charset="0"/>
              </a:rPr>
              <a:t> </a:t>
            </a:r>
            <a:endParaRPr lang="en-US" altLang="zh-CN" sz="1800"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figures!$B$34</c:f>
              <c:strCache>
                <c:ptCount val="1"/>
                <c:pt idx="0">
                  <c:v>speed</c:v>
                </c:pt>
              </c:strCache>
            </c:strRef>
          </c:tx>
          <c:spPr>
            <a:pattFill prst="wdUpDiag">
              <a:fgClr>
                <a:srgbClr val="85023E"/>
              </a:fgClr>
              <a:bgClr>
                <a:schemeClr val="bg1"/>
              </a:bgClr>
            </a:pattFill>
            <a:ln>
              <a:solidFill>
                <a:schemeClr val="bg1">
                  <a:lumMod val="50000"/>
                </a:schemeClr>
              </a:solidFill>
            </a:ln>
            <a:effectLst/>
          </c:spPr>
          <c:invertIfNegative val="0"/>
          <c:dPt>
            <c:idx val="6"/>
            <c:invertIfNegative val="0"/>
            <c:bubble3D val="0"/>
            <c:spPr>
              <a:solidFill>
                <a:srgbClr val="85023E"/>
              </a:solidFill>
              <a:ln>
                <a:solidFill>
                  <a:schemeClr val="bg1">
                    <a:lumMod val="50000"/>
                  </a:schemeClr>
                </a:solidFill>
              </a:ln>
              <a:effectLst/>
            </c:spPr>
            <c:extLst>
              <c:ext xmlns:c16="http://schemas.microsoft.com/office/drawing/2014/chart" uri="{C3380CC4-5D6E-409C-BE32-E72D297353CC}">
                <c16:uniqueId val="{00000001-757B-4EEA-A1DD-A728A310C56F}"/>
              </c:ext>
            </c:extLst>
          </c:dPt>
          <c:cat>
            <c:strRef>
              <c:f>figures!$A$35:$A$54</c:f>
              <c:strCache>
                <c:ptCount val="20"/>
                <c:pt idx="0">
                  <c:v>Tokyo</c:v>
                </c:pt>
                <c:pt idx="1">
                  <c:v>Saitama</c:v>
                </c:pt>
                <c:pt idx="2">
                  <c:v>Osaka</c:v>
                </c:pt>
                <c:pt idx="3">
                  <c:v>Kawasaki</c:v>
                </c:pt>
                <c:pt idx="4">
                  <c:v>Nagoya</c:v>
                </c:pt>
                <c:pt idx="5">
                  <c:v>Sakaishi</c:v>
                </c:pt>
                <c:pt idx="6">
                  <c:v>Fukuoka</c:v>
                </c:pt>
                <c:pt idx="7">
                  <c:v>Yokohama</c:v>
                </c:pt>
                <c:pt idx="8">
                  <c:v>Kyoto</c:v>
                </c:pt>
                <c:pt idx="9">
                  <c:v>Sagamihara</c:v>
                </c:pt>
                <c:pt idx="10">
                  <c:v>Chiba</c:v>
                </c:pt>
                <c:pt idx="11">
                  <c:v>Sapporo</c:v>
                </c:pt>
                <c:pt idx="12">
                  <c:v>Kitakyushu</c:v>
                </c:pt>
                <c:pt idx="13">
                  <c:v>Kobe</c:v>
                </c:pt>
                <c:pt idx="14">
                  <c:v>Shizuoka</c:v>
                </c:pt>
                <c:pt idx="15">
                  <c:v>Hiroshima</c:v>
                </c:pt>
                <c:pt idx="16">
                  <c:v>Okayama</c:v>
                </c:pt>
                <c:pt idx="17">
                  <c:v>Sendai</c:v>
                </c:pt>
                <c:pt idx="18">
                  <c:v>Hamamatsu</c:v>
                </c:pt>
                <c:pt idx="19">
                  <c:v>Niigata</c:v>
                </c:pt>
              </c:strCache>
            </c:strRef>
          </c:cat>
          <c:val>
            <c:numRef>
              <c:f>figures!$B$35:$B$54</c:f>
              <c:numCache>
                <c:formatCode>0.0</c:formatCode>
                <c:ptCount val="20"/>
                <c:pt idx="0">
                  <c:v>16.8</c:v>
                </c:pt>
                <c:pt idx="1">
                  <c:v>17.8</c:v>
                </c:pt>
                <c:pt idx="2">
                  <c:v>18.600000000000001</c:v>
                </c:pt>
                <c:pt idx="3">
                  <c:v>18.600000000000001</c:v>
                </c:pt>
                <c:pt idx="4">
                  <c:v>18.899999999999999</c:v>
                </c:pt>
                <c:pt idx="5">
                  <c:v>19.399999999999999</c:v>
                </c:pt>
                <c:pt idx="6">
                  <c:v>20.399999999999999</c:v>
                </c:pt>
                <c:pt idx="7">
                  <c:v>20.7</c:v>
                </c:pt>
                <c:pt idx="8">
                  <c:v>22.7</c:v>
                </c:pt>
                <c:pt idx="9">
                  <c:v>23.6</c:v>
                </c:pt>
                <c:pt idx="10">
                  <c:v>24.4</c:v>
                </c:pt>
                <c:pt idx="11">
                  <c:v>26.7</c:v>
                </c:pt>
                <c:pt idx="12">
                  <c:v>27.3</c:v>
                </c:pt>
                <c:pt idx="13">
                  <c:v>28.1</c:v>
                </c:pt>
                <c:pt idx="14">
                  <c:v>29</c:v>
                </c:pt>
                <c:pt idx="15">
                  <c:v>29.9</c:v>
                </c:pt>
                <c:pt idx="16">
                  <c:v>29.9</c:v>
                </c:pt>
                <c:pt idx="17">
                  <c:v>30.2</c:v>
                </c:pt>
                <c:pt idx="18">
                  <c:v>30.8</c:v>
                </c:pt>
                <c:pt idx="19">
                  <c:v>32.6</c:v>
                </c:pt>
              </c:numCache>
            </c:numRef>
          </c:val>
          <c:extLst>
            <c:ext xmlns:c16="http://schemas.microsoft.com/office/drawing/2014/chart" uri="{C3380CC4-5D6E-409C-BE32-E72D297353CC}">
              <c16:uniqueId val="{00000002-757B-4EEA-A1DD-A728A310C56F}"/>
            </c:ext>
          </c:extLst>
        </c:ser>
        <c:dLbls>
          <c:showLegendKey val="0"/>
          <c:showVal val="0"/>
          <c:showCatName val="0"/>
          <c:showSerName val="0"/>
          <c:showPercent val="0"/>
          <c:showBubbleSize val="0"/>
        </c:dLbls>
        <c:gapWidth val="75"/>
        <c:overlap val="-25"/>
        <c:axId val="1068346047"/>
        <c:axId val="1039083599"/>
      </c:barChart>
      <c:catAx>
        <c:axId val="106834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039083599"/>
        <c:crosses val="autoZero"/>
        <c:auto val="1"/>
        <c:lblAlgn val="ctr"/>
        <c:lblOffset val="100"/>
        <c:noMultiLvlLbl val="0"/>
      </c:catAx>
      <c:valAx>
        <c:axId val="1039083599"/>
        <c:scaling>
          <c:orientation val="minMax"/>
          <c:max val="3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r>
                  <a:rPr lang="en-US" altLang="zh-CN" sz="1600">
                    <a:solidFill>
                      <a:schemeClr val="tx1"/>
                    </a:solidFill>
                    <a:latin typeface="+mn-ea"/>
                    <a:ea typeface="+mn-ea"/>
                  </a:rPr>
                  <a:t>Average speed (km/h)</a:t>
                </a:r>
                <a:endParaRPr lang="zh-CN" altLang="en-US" sz="1600">
                  <a:solidFill>
                    <a:schemeClr val="tx1"/>
                  </a:solidFill>
                  <a:latin typeface="+mn-ea"/>
                  <a:ea typeface="+mn-ea"/>
                </a:endParaRPr>
              </a:p>
            </c:rich>
          </c:tx>
          <c:layout>
            <c:manualLayout>
              <c:xMode val="edge"/>
              <c:yMode val="edge"/>
              <c:x val="1.2726055006869691E-2"/>
              <c:y val="0.1688530820368483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ea"/>
                  <a:ea typeface="+mn-ea"/>
                  <a:cs typeface="+mn-cs"/>
                </a:defRPr>
              </a:pPr>
              <a:endParaRPr lang="zh-CN"/>
            </a:p>
          </c:txPr>
        </c:title>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zh-CN"/>
          </a:p>
        </c:txPr>
        <c:crossAx val="1068346047"/>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altLang="zh-CN" sz="1800">
                <a:solidFill>
                  <a:schemeClr val="tx1"/>
                </a:solidFill>
                <a:latin typeface="Arial" panose="020B0604020202020204" pitchFamily="34" charset="0"/>
                <a:cs typeface="Arial" panose="020B0604020202020204" pitchFamily="34" charset="0"/>
              </a:rPr>
              <a:t>Transit ridership of subway in</a:t>
            </a:r>
            <a:r>
              <a:rPr lang="en-US" altLang="zh-CN" sz="1800" baseline="0">
                <a:solidFill>
                  <a:schemeClr val="tx1"/>
                </a:solidFill>
                <a:latin typeface="Arial" panose="020B0604020202020204" pitchFamily="34" charset="0"/>
                <a:cs typeface="Arial" panose="020B0604020202020204" pitchFamily="34" charset="0"/>
              </a:rPr>
              <a:t> Fukuoka</a:t>
            </a:r>
            <a:endParaRPr lang="zh-CN" altLang="en-US" sz="180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zh-CN"/>
        </a:p>
      </c:txPr>
    </c:title>
    <c:autoTitleDeleted val="0"/>
    <c:plotArea>
      <c:layout/>
      <c:barChart>
        <c:barDir val="col"/>
        <c:grouping val="stacked"/>
        <c:varyColors val="0"/>
        <c:ser>
          <c:idx val="0"/>
          <c:order val="0"/>
          <c:tx>
            <c:strRef>
              <c:f>'transit ridership'!$A$8</c:f>
              <c:strCache>
                <c:ptCount val="1"/>
                <c:pt idx="0">
                  <c:v>line 1</c:v>
                </c:pt>
              </c:strCache>
            </c:strRef>
          </c:tx>
          <c:spPr>
            <a:solidFill>
              <a:schemeClr val="accent6"/>
            </a:solidFill>
            <a:ln>
              <a:solidFill>
                <a:schemeClr val="accent6"/>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ridership'!$G$8:$P$8</c:f>
              <c:numCache>
                <c:formatCode>General</c:formatCode>
                <c:ptCount val="10"/>
                <c:pt idx="0">
                  <c:v>408641</c:v>
                </c:pt>
                <c:pt idx="1">
                  <c:v>420811</c:v>
                </c:pt>
                <c:pt idx="2">
                  <c:v>424076</c:v>
                </c:pt>
                <c:pt idx="3">
                  <c:v>427402</c:v>
                </c:pt>
                <c:pt idx="4">
                  <c:v>417222</c:v>
                </c:pt>
                <c:pt idx="5">
                  <c:v>426908</c:v>
                </c:pt>
                <c:pt idx="6">
                  <c:v>442126</c:v>
                </c:pt>
                <c:pt idx="7">
                  <c:v>454504</c:v>
                </c:pt>
                <c:pt idx="8">
                  <c:v>471578</c:v>
                </c:pt>
                <c:pt idx="9">
                  <c:v>491838</c:v>
                </c:pt>
              </c:numCache>
            </c:numRef>
          </c:val>
          <c:extLst>
            <c:ext xmlns:c16="http://schemas.microsoft.com/office/drawing/2014/chart" uri="{C3380CC4-5D6E-409C-BE32-E72D297353CC}">
              <c16:uniqueId val="{00000000-C285-4933-AB30-2DE587836A50}"/>
            </c:ext>
          </c:extLst>
        </c:ser>
        <c:ser>
          <c:idx val="1"/>
          <c:order val="1"/>
          <c:tx>
            <c:strRef>
              <c:f>'transit ridership'!$A$9</c:f>
              <c:strCache>
                <c:ptCount val="1"/>
                <c:pt idx="0">
                  <c:v>line 2</c:v>
                </c:pt>
              </c:strCache>
            </c:strRef>
          </c:tx>
          <c:spPr>
            <a:solidFill>
              <a:schemeClr val="bg1"/>
            </a:solidFill>
            <a:ln>
              <a:solidFill>
                <a:schemeClr val="accent6"/>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ridership'!$G$9:$P$9</c:f>
              <c:numCache>
                <c:formatCode>General</c:formatCode>
                <c:ptCount val="10"/>
                <c:pt idx="0">
                  <c:v>38887</c:v>
                </c:pt>
                <c:pt idx="1">
                  <c:v>39429</c:v>
                </c:pt>
                <c:pt idx="2">
                  <c:v>39145</c:v>
                </c:pt>
                <c:pt idx="3">
                  <c:v>40394</c:v>
                </c:pt>
                <c:pt idx="4">
                  <c:v>40015</c:v>
                </c:pt>
                <c:pt idx="5">
                  <c:v>41347</c:v>
                </c:pt>
                <c:pt idx="6">
                  <c:v>42583</c:v>
                </c:pt>
                <c:pt idx="7">
                  <c:v>43727</c:v>
                </c:pt>
                <c:pt idx="8">
                  <c:v>45848</c:v>
                </c:pt>
                <c:pt idx="9">
                  <c:v>47704</c:v>
                </c:pt>
              </c:numCache>
            </c:numRef>
          </c:val>
          <c:extLst>
            <c:ext xmlns:c16="http://schemas.microsoft.com/office/drawing/2014/chart" uri="{C3380CC4-5D6E-409C-BE32-E72D297353CC}">
              <c16:uniqueId val="{00000001-C285-4933-AB30-2DE587836A50}"/>
            </c:ext>
          </c:extLst>
        </c:ser>
        <c:ser>
          <c:idx val="2"/>
          <c:order val="2"/>
          <c:tx>
            <c:strRef>
              <c:f>'transit ridership'!$A$10</c:f>
              <c:strCache>
                <c:ptCount val="1"/>
                <c:pt idx="0">
                  <c:v>line 3</c:v>
                </c:pt>
              </c:strCache>
            </c:strRef>
          </c:tx>
          <c:spPr>
            <a:pattFill prst="dkUpDiag">
              <a:fgClr>
                <a:schemeClr val="accent6"/>
              </a:fgClr>
              <a:bgClr>
                <a:schemeClr val="bg1"/>
              </a:bgClr>
            </a:pattFill>
            <a:ln>
              <a:solidFill>
                <a:schemeClr val="accent6"/>
              </a:solidFill>
              <a:prstDash val="solid"/>
            </a:ln>
            <a:effectLst/>
          </c:spPr>
          <c:invertIfNegative val="0"/>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ridership'!$G$10:$P$10</c:f>
              <c:numCache>
                <c:formatCode>General</c:formatCode>
                <c:ptCount val="10"/>
                <c:pt idx="0">
                  <c:v>77007</c:v>
                </c:pt>
                <c:pt idx="1">
                  <c:v>88969</c:v>
                </c:pt>
                <c:pt idx="2">
                  <c:v>95886</c:v>
                </c:pt>
                <c:pt idx="3">
                  <c:v>100822</c:v>
                </c:pt>
                <c:pt idx="4">
                  <c:v>98519</c:v>
                </c:pt>
                <c:pt idx="5">
                  <c:v>102808</c:v>
                </c:pt>
                <c:pt idx="6">
                  <c:v>107775</c:v>
                </c:pt>
                <c:pt idx="7">
                  <c:v>110471</c:v>
                </c:pt>
                <c:pt idx="8">
                  <c:v>115163</c:v>
                </c:pt>
                <c:pt idx="9">
                  <c:v>120410</c:v>
                </c:pt>
              </c:numCache>
            </c:numRef>
          </c:val>
          <c:extLst>
            <c:ext xmlns:c16="http://schemas.microsoft.com/office/drawing/2014/chart" uri="{C3380CC4-5D6E-409C-BE32-E72D297353CC}">
              <c16:uniqueId val="{00000002-C285-4933-AB30-2DE587836A50}"/>
            </c:ext>
          </c:extLst>
        </c:ser>
        <c:dLbls>
          <c:showLegendKey val="0"/>
          <c:showVal val="0"/>
          <c:showCatName val="0"/>
          <c:showSerName val="0"/>
          <c:showPercent val="0"/>
          <c:showBubbleSize val="0"/>
        </c:dLbls>
        <c:gapWidth val="300"/>
        <c:overlap val="100"/>
        <c:axId val="-138606992"/>
        <c:axId val="-138604272"/>
      </c:barChart>
      <c:lineChart>
        <c:grouping val="standard"/>
        <c:varyColors val="0"/>
        <c:ser>
          <c:idx val="3"/>
          <c:order val="3"/>
          <c:tx>
            <c:strRef>
              <c:f>'transit ridership'!$A$11</c:f>
              <c:strCache>
                <c:ptCount val="1"/>
                <c:pt idx="0">
                  <c:v>total</c:v>
                </c:pt>
              </c:strCache>
            </c:strRef>
          </c:tx>
          <c:spPr>
            <a:ln w="28575" cap="rnd">
              <a:solidFill>
                <a:schemeClr val="accent6"/>
              </a:solidFill>
              <a:prstDash val="solid"/>
              <a:round/>
            </a:ln>
            <a:effectLst/>
          </c:spPr>
          <c:marker>
            <c:symbol val="none"/>
          </c:marker>
          <c:cat>
            <c:numRef>
              <c:f>'transit ridership'!$G$1:$P$1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'transit ridership'!$G$11:$P$11</c:f>
              <c:numCache>
                <c:formatCode>General</c:formatCode>
                <c:ptCount val="10"/>
                <c:pt idx="0">
                  <c:v>524535</c:v>
                </c:pt>
                <c:pt idx="1">
                  <c:v>549209</c:v>
                </c:pt>
                <c:pt idx="2">
                  <c:v>559107</c:v>
                </c:pt>
                <c:pt idx="3">
                  <c:v>568618</c:v>
                </c:pt>
                <c:pt idx="4">
                  <c:v>555756</c:v>
                </c:pt>
                <c:pt idx="5">
                  <c:v>571063</c:v>
                </c:pt>
                <c:pt idx="6">
                  <c:v>592484</c:v>
                </c:pt>
                <c:pt idx="7">
                  <c:v>608702</c:v>
                </c:pt>
                <c:pt idx="8">
                  <c:v>632589</c:v>
                </c:pt>
                <c:pt idx="9">
                  <c:v>659952</c:v>
                </c:pt>
              </c:numCache>
            </c:numRef>
          </c:val>
          <c:smooth val="0"/>
          <c:extLst>
            <c:ext xmlns:c16="http://schemas.microsoft.com/office/drawing/2014/chart" uri="{C3380CC4-5D6E-409C-BE32-E72D297353CC}">
              <c16:uniqueId val="{00000003-C285-4933-AB30-2DE587836A50}"/>
            </c:ext>
          </c:extLst>
        </c:ser>
        <c:dLbls>
          <c:showLegendKey val="0"/>
          <c:showVal val="0"/>
          <c:showCatName val="0"/>
          <c:showSerName val="0"/>
          <c:showPercent val="0"/>
          <c:showBubbleSize val="0"/>
        </c:dLbls>
        <c:marker val="1"/>
        <c:smooth val="0"/>
        <c:axId val="-138606992"/>
        <c:axId val="-138604272"/>
      </c:lineChart>
      <c:catAx>
        <c:axId val="-13860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4272"/>
        <c:crosses val="autoZero"/>
        <c:auto val="1"/>
        <c:lblAlgn val="ctr"/>
        <c:lblOffset val="100"/>
        <c:noMultiLvlLbl val="0"/>
      </c:catAx>
      <c:valAx>
        <c:axId val="-13860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ltLang="zh-CN" sz="1600">
                    <a:solidFill>
                      <a:schemeClr val="tx1"/>
                    </a:solidFill>
                  </a:rPr>
                  <a:t>transit</a:t>
                </a:r>
                <a:r>
                  <a:rPr lang="en-US" altLang="zh-CN" sz="1600" baseline="0">
                    <a:solidFill>
                      <a:schemeClr val="tx1"/>
                    </a:solidFill>
                  </a:rPr>
                  <a:t> ridership (person/day)</a:t>
                </a:r>
                <a:endParaRPr lang="zh-CN" altLang="en-US" sz="1600">
                  <a:solidFill>
                    <a:schemeClr val="tx1"/>
                  </a:solidFill>
                </a:endParaRPr>
              </a:p>
            </c:rich>
          </c:tx>
          <c:layout>
            <c:manualLayout>
              <c:xMode val="edge"/>
              <c:yMode val="edge"/>
              <c:x val="0"/>
              <c:y val="0.10247406589207343"/>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title>
        <c:numFmt formatCode="#,##0_);[Red]\(#,##0\)" sourceLinked="0"/>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138606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r>
              <a:rPr lang="en-US" altLang="ja-JP" sz="1800" b="0" i="0" u="none" strike="noStrike" kern="1200" cap="none" spc="0" baseline="0">
                <a:solidFill>
                  <a:schemeClr val="tx1"/>
                </a:solidFill>
                <a:latin typeface="Arial" panose="020B0604020202020204" pitchFamily="34" charset="0"/>
                <a:ea typeface="+mn-ea"/>
                <a:cs typeface="Arial" panose="020B0604020202020204" pitchFamily="34" charset="0"/>
              </a:rPr>
              <a:t>Annual change rate of transit ridership</a:t>
            </a:r>
          </a:p>
        </c:rich>
      </c:tx>
      <c:overlay val="0"/>
      <c:spPr>
        <a:noFill/>
        <a:ln>
          <a:noFill/>
        </a:ln>
        <a:effectLst/>
      </c:spPr>
      <c:txPr>
        <a:bodyPr rot="0" spcFirstLastPara="1" vertOverflow="ellipsis" vert="horz" wrap="square" anchor="t" anchorCtr="0"/>
        <a:lstStyle/>
        <a:p>
          <a:pPr>
            <a:defRPr lang="en-US" altLang="ja-JP" sz="1800" b="0" i="0" u="none" strike="noStrike" kern="1200" cap="all"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barChart>
        <c:barDir val="col"/>
        <c:grouping val="clustered"/>
        <c:varyColors val="0"/>
        <c:ser>
          <c:idx val="0"/>
          <c:order val="0"/>
          <c:tx>
            <c:strRef>
              <c:f>'transit ridership'!$G$13</c:f>
              <c:strCache>
                <c:ptCount val="1"/>
                <c:pt idx="0">
                  <c:v>line 1</c:v>
                </c:pt>
              </c:strCache>
            </c:strRef>
          </c:tx>
          <c:spPr>
            <a:solidFill>
              <a:schemeClr val="accent6"/>
            </a:solidFill>
            <a:ln>
              <a:solidFill>
                <a:schemeClr val="accent6"/>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ridership'!$H$13:$P$13</c:f>
              <c:numCache>
                <c:formatCode>0.00%</c:formatCode>
                <c:ptCount val="9"/>
                <c:pt idx="0">
                  <c:v>2.9781642077030934E-2</c:v>
                </c:pt>
                <c:pt idx="1">
                  <c:v>7.7588275971873788E-3</c:v>
                </c:pt>
                <c:pt idx="2">
                  <c:v>7.8429338137504523E-3</c:v>
                </c:pt>
                <c:pt idx="3">
                  <c:v>-2.3818325604466062E-2</c:v>
                </c:pt>
                <c:pt idx="4">
                  <c:v>2.321545843699524E-2</c:v>
                </c:pt>
                <c:pt idx="5">
                  <c:v>3.5647024651681347E-2</c:v>
                </c:pt>
                <c:pt idx="6">
                  <c:v>2.7996543971628096E-2</c:v>
                </c:pt>
                <c:pt idx="7">
                  <c:v>3.7566226039814854E-2</c:v>
                </c:pt>
                <c:pt idx="8">
                  <c:v>4.2962139879298755E-2</c:v>
                </c:pt>
              </c:numCache>
            </c:numRef>
          </c:val>
          <c:extLst>
            <c:ext xmlns:c16="http://schemas.microsoft.com/office/drawing/2014/chart" uri="{C3380CC4-5D6E-409C-BE32-E72D297353CC}">
              <c16:uniqueId val="{00000000-90F8-4E51-B1DC-BF0EBF8E0A98}"/>
            </c:ext>
          </c:extLst>
        </c:ser>
        <c:ser>
          <c:idx val="1"/>
          <c:order val="1"/>
          <c:tx>
            <c:strRef>
              <c:f>'transit ridership'!$G$14</c:f>
              <c:strCache>
                <c:ptCount val="1"/>
                <c:pt idx="0">
                  <c:v>line 2</c:v>
                </c:pt>
              </c:strCache>
            </c:strRef>
          </c:tx>
          <c:spPr>
            <a:noFill/>
            <a:ln>
              <a:solidFill>
                <a:schemeClr val="accent6"/>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ridership'!$H$14:$P$14</c:f>
              <c:numCache>
                <c:formatCode>0.00%</c:formatCode>
                <c:ptCount val="9"/>
                <c:pt idx="0">
                  <c:v>1.3937819836963516E-2</c:v>
                </c:pt>
                <c:pt idx="1">
                  <c:v>-7.202820259200049E-3</c:v>
                </c:pt>
                <c:pt idx="2">
                  <c:v>3.1907012389832623E-2</c:v>
                </c:pt>
                <c:pt idx="3">
                  <c:v>-9.3825815715204985E-3</c:v>
                </c:pt>
                <c:pt idx="4">
                  <c:v>3.3287517181057158E-2</c:v>
                </c:pt>
                <c:pt idx="5">
                  <c:v>2.9893341717657895E-2</c:v>
                </c:pt>
                <c:pt idx="6">
                  <c:v>2.6865180940750966E-2</c:v>
                </c:pt>
                <c:pt idx="7">
                  <c:v>4.8505500034303761E-2</c:v>
                </c:pt>
                <c:pt idx="8">
                  <c:v>4.0481591345314927E-2</c:v>
                </c:pt>
              </c:numCache>
            </c:numRef>
          </c:val>
          <c:extLst>
            <c:ext xmlns:c16="http://schemas.microsoft.com/office/drawing/2014/chart" uri="{C3380CC4-5D6E-409C-BE32-E72D297353CC}">
              <c16:uniqueId val="{00000001-90F8-4E51-B1DC-BF0EBF8E0A98}"/>
            </c:ext>
          </c:extLst>
        </c:ser>
        <c:ser>
          <c:idx val="2"/>
          <c:order val="2"/>
          <c:tx>
            <c:strRef>
              <c:f>'transit ridership'!$G$15</c:f>
              <c:strCache>
                <c:ptCount val="1"/>
                <c:pt idx="0">
                  <c:v>line 3</c:v>
                </c:pt>
              </c:strCache>
            </c:strRef>
          </c:tx>
          <c:spPr>
            <a:pattFill prst="dkDnDiag">
              <a:fgClr>
                <a:schemeClr val="accent6"/>
              </a:fgClr>
              <a:bgClr>
                <a:schemeClr val="bg1"/>
              </a:bgClr>
            </a:pattFill>
            <a:ln>
              <a:solidFill>
                <a:schemeClr val="accent6"/>
              </a:solidFill>
            </a:ln>
            <a:effectLst/>
          </c:spPr>
          <c:invertIfNegative val="0"/>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ridership'!$H$15:$P$15</c:f>
              <c:numCache>
                <c:formatCode>0.00%</c:formatCode>
                <c:ptCount val="9"/>
                <c:pt idx="0">
                  <c:v>0.1553365278481178</c:v>
                </c:pt>
                <c:pt idx="1">
                  <c:v>7.7746181254144675E-2</c:v>
                </c:pt>
                <c:pt idx="2">
                  <c:v>5.1477796550069899E-2</c:v>
                </c:pt>
                <c:pt idx="3">
                  <c:v>-2.2842236813393924E-2</c:v>
                </c:pt>
                <c:pt idx="4">
                  <c:v>4.3534749642200943E-2</c:v>
                </c:pt>
                <c:pt idx="5">
                  <c:v>4.8313360827951124E-2</c:v>
                </c:pt>
                <c:pt idx="6">
                  <c:v>2.5015077708188338E-2</c:v>
                </c:pt>
                <c:pt idx="7">
                  <c:v>4.2472685139086197E-2</c:v>
                </c:pt>
                <c:pt idx="8">
                  <c:v>4.5561508470602474E-2</c:v>
                </c:pt>
              </c:numCache>
            </c:numRef>
          </c:val>
          <c:extLst>
            <c:ext xmlns:c16="http://schemas.microsoft.com/office/drawing/2014/chart" uri="{C3380CC4-5D6E-409C-BE32-E72D297353CC}">
              <c16:uniqueId val="{00000002-90F8-4E51-B1DC-BF0EBF8E0A98}"/>
            </c:ext>
          </c:extLst>
        </c:ser>
        <c:dLbls>
          <c:showLegendKey val="0"/>
          <c:showVal val="0"/>
          <c:showCatName val="0"/>
          <c:showSerName val="0"/>
          <c:showPercent val="0"/>
          <c:showBubbleSize val="0"/>
        </c:dLbls>
        <c:gapWidth val="164"/>
        <c:axId val="-138601008"/>
        <c:axId val="-138609168"/>
      </c:barChart>
      <c:lineChart>
        <c:grouping val="standard"/>
        <c:varyColors val="0"/>
        <c:ser>
          <c:idx val="3"/>
          <c:order val="3"/>
          <c:tx>
            <c:strRef>
              <c:f>'transit ridership'!$G$16</c:f>
              <c:strCache>
                <c:ptCount val="1"/>
                <c:pt idx="0">
                  <c:v>total</c:v>
                </c:pt>
              </c:strCache>
            </c:strRef>
          </c:tx>
          <c:spPr>
            <a:ln w="28575" cap="rnd">
              <a:solidFill>
                <a:schemeClr val="accent6"/>
              </a:solidFill>
              <a:round/>
            </a:ln>
            <a:effectLst/>
          </c:spPr>
          <c:marker>
            <c:symbol val="none"/>
          </c:marker>
          <c:cat>
            <c:numRef>
              <c:f>'transit ridership'!$H$1:$P$1</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'transit ridership'!$H$16:$P$16</c:f>
              <c:numCache>
                <c:formatCode>0.00%</c:formatCode>
                <c:ptCount val="9"/>
                <c:pt idx="0">
                  <c:v>4.7039759024659844E-2</c:v>
                </c:pt>
                <c:pt idx="1">
                  <c:v>1.8022282956033031E-2</c:v>
                </c:pt>
                <c:pt idx="2">
                  <c:v>1.7011055128982377E-2</c:v>
                </c:pt>
                <c:pt idx="3">
                  <c:v>-2.2619755266277131E-2</c:v>
                </c:pt>
                <c:pt idx="4">
                  <c:v>2.7542662607331181E-2</c:v>
                </c:pt>
                <c:pt idx="5">
                  <c:v>3.7510747500713482E-2</c:v>
                </c:pt>
                <c:pt idx="6">
                  <c:v>2.7372891082290796E-2</c:v>
                </c:pt>
                <c:pt idx="7">
                  <c:v>3.9242519328012815E-2</c:v>
                </c:pt>
                <c:pt idx="8">
                  <c:v>4.3255573524041635E-2</c:v>
                </c:pt>
              </c:numCache>
            </c:numRef>
          </c:val>
          <c:smooth val="0"/>
          <c:extLst>
            <c:ext xmlns:c16="http://schemas.microsoft.com/office/drawing/2014/chart" uri="{C3380CC4-5D6E-409C-BE32-E72D297353CC}">
              <c16:uniqueId val="{00000003-90F8-4E51-B1DC-BF0EBF8E0A98}"/>
            </c:ext>
          </c:extLst>
        </c:ser>
        <c:dLbls>
          <c:showLegendKey val="0"/>
          <c:showVal val="0"/>
          <c:showCatName val="0"/>
          <c:showSerName val="0"/>
          <c:showPercent val="0"/>
          <c:showBubbleSize val="0"/>
        </c:dLbls>
        <c:marker val="1"/>
        <c:smooth val="0"/>
        <c:axId val="-138601008"/>
        <c:axId val="-138609168"/>
      </c:lineChart>
      <c:catAx>
        <c:axId val="-138601008"/>
        <c:scaling>
          <c:orientation val="minMax"/>
        </c:scaling>
        <c:delete val="0"/>
        <c:axPos val="b"/>
        <c:numFmt formatCode="General" sourceLinked="1"/>
        <c:majorTickMark val="none"/>
        <c:minorTickMark val="none"/>
        <c:tickLblPos val="low"/>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9168"/>
        <c:crosses val="autoZero"/>
        <c:auto val="1"/>
        <c:lblAlgn val="ctr"/>
        <c:lblOffset val="100"/>
        <c:noMultiLvlLbl val="0"/>
      </c:catAx>
      <c:valAx>
        <c:axId val="-138609168"/>
        <c:scaling>
          <c:orientation val="minMax"/>
        </c:scaling>
        <c:delete val="0"/>
        <c:axPos val="l"/>
        <c:majorGridlines>
          <c:spPr>
            <a:ln>
              <a:solidFill>
                <a:schemeClr val="tx1">
                  <a:lumMod val="15000"/>
                  <a:lumOff val="85000"/>
                </a:schemeClr>
              </a:solidFill>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38601008"/>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'classification on land use'!$C$88</c:f>
              <c:strCache>
                <c:ptCount val="1"/>
                <c:pt idx="0">
                  <c:v>Office</c:v>
                </c:pt>
              </c:strCache>
            </c:strRef>
          </c:tx>
          <c:spPr>
            <a:pattFill prst="pct10">
              <a:fgClr>
                <a:schemeClr val="accent6"/>
              </a:fgClr>
              <a:bgClr>
                <a:schemeClr val="bg1"/>
              </a:bgClr>
            </a:pattFill>
            <a:ln>
              <a:solidFill>
                <a:schemeClr val="accent6"/>
              </a:solid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use'!$C$89:$C$93</c:f>
              <c:numCache>
                <c:formatCode>0.00%</c:formatCode>
                <c:ptCount val="5"/>
                <c:pt idx="0">
                  <c:v>2.8504271833282597E-2</c:v>
                </c:pt>
                <c:pt idx="1">
                  <c:v>5.4320420398961511E-2</c:v>
                </c:pt>
                <c:pt idx="2">
                  <c:v>6.0316297728848965E-2</c:v>
                </c:pt>
                <c:pt idx="3">
                  <c:v>0.38083715273764362</c:v>
                </c:pt>
                <c:pt idx="4">
                  <c:v>0.27481836401964993</c:v>
                </c:pt>
              </c:numCache>
            </c:numRef>
          </c:val>
          <c:extLst>
            <c:ext xmlns:c16="http://schemas.microsoft.com/office/drawing/2014/chart" uri="{C3380CC4-5D6E-409C-BE32-E72D297353CC}">
              <c16:uniqueId val="{00000000-C5F6-460F-B021-80AB9A7F6513}"/>
            </c:ext>
          </c:extLst>
        </c:ser>
        <c:ser>
          <c:idx val="1"/>
          <c:order val="1"/>
          <c:tx>
            <c:strRef>
              <c:f>'classification on land use'!$D$88</c:f>
              <c:strCache>
                <c:ptCount val="1"/>
                <c:pt idx="0">
                  <c:v>Commerce</c:v>
                </c:pt>
              </c:strCache>
            </c:strRef>
          </c:tx>
          <c:spPr>
            <a:pattFill prst="pct50">
              <a:fgClr>
                <a:schemeClr val="accent6"/>
              </a:fgClr>
              <a:bgClr>
                <a:schemeClr val="bg1"/>
              </a:bgClr>
            </a:pattFill>
            <a:ln>
              <a:solidFill>
                <a:schemeClr val="accent6"/>
              </a:solid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use'!$D$89:$D$93</c:f>
              <c:numCache>
                <c:formatCode>0.00%</c:formatCode>
                <c:ptCount val="5"/>
                <c:pt idx="0">
                  <c:v>7.9899534685992174E-2</c:v>
                </c:pt>
                <c:pt idx="1">
                  <c:v>4.0302558438692383E-2</c:v>
                </c:pt>
                <c:pt idx="2">
                  <c:v>5.0841940326374596E-2</c:v>
                </c:pt>
                <c:pt idx="3">
                  <c:v>0.25757206517749559</c:v>
                </c:pt>
                <c:pt idx="4">
                  <c:v>0.14200596303359431</c:v>
                </c:pt>
              </c:numCache>
            </c:numRef>
          </c:val>
          <c:extLst>
            <c:ext xmlns:c16="http://schemas.microsoft.com/office/drawing/2014/chart" uri="{C3380CC4-5D6E-409C-BE32-E72D297353CC}">
              <c16:uniqueId val="{00000001-C5F6-460F-B021-80AB9A7F6513}"/>
            </c:ext>
          </c:extLst>
        </c:ser>
        <c:ser>
          <c:idx val="2"/>
          <c:order val="2"/>
          <c:tx>
            <c:strRef>
              <c:f>'classification on land use'!$E$88</c:f>
              <c:strCache>
                <c:ptCount val="1"/>
                <c:pt idx="0">
                  <c:v>Residence</c:v>
                </c:pt>
              </c:strCache>
            </c:strRef>
          </c:tx>
          <c:spPr>
            <a:pattFill prst="wdDnDiag">
              <a:fgClr>
                <a:schemeClr val="accent6"/>
              </a:fgClr>
              <a:bgClr>
                <a:schemeClr val="bg1"/>
              </a:bgClr>
            </a:pattFill>
            <a:ln>
              <a:solidFill>
                <a:schemeClr val="accent6"/>
              </a:solid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use'!$E$89:$E$93</c:f>
              <c:numCache>
                <c:formatCode>0.00%</c:formatCode>
                <c:ptCount val="5"/>
                <c:pt idx="0">
                  <c:v>0.69225202863888113</c:v>
                </c:pt>
                <c:pt idx="1">
                  <c:v>0.59664555486648918</c:v>
                </c:pt>
                <c:pt idx="2">
                  <c:v>0.40216925562960942</c:v>
                </c:pt>
                <c:pt idx="3">
                  <c:v>0.1367833202995466</c:v>
                </c:pt>
                <c:pt idx="4">
                  <c:v>0.27094896967443904</c:v>
                </c:pt>
              </c:numCache>
            </c:numRef>
          </c:val>
          <c:extLst>
            <c:ext xmlns:c16="http://schemas.microsoft.com/office/drawing/2014/chart" uri="{C3380CC4-5D6E-409C-BE32-E72D297353CC}">
              <c16:uniqueId val="{00000002-C5F6-460F-B021-80AB9A7F6513}"/>
            </c:ext>
          </c:extLst>
        </c:ser>
        <c:ser>
          <c:idx val="3"/>
          <c:order val="3"/>
          <c:tx>
            <c:strRef>
              <c:f>'classification on land use'!$F$88</c:f>
              <c:strCache>
                <c:ptCount val="1"/>
                <c:pt idx="0">
                  <c:v>Education</c:v>
                </c:pt>
              </c:strCache>
            </c:strRef>
          </c:tx>
          <c:spPr>
            <a:solidFill>
              <a:schemeClr val="accent6"/>
            </a:solidFill>
            <a:ln>
              <a:no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use'!$F$89:$F$93</c:f>
              <c:numCache>
                <c:formatCode>0.00%</c:formatCode>
                <c:ptCount val="5"/>
                <c:pt idx="0">
                  <c:v>4.4717358446829142E-2</c:v>
                </c:pt>
                <c:pt idx="1">
                  <c:v>7.4697074419802112E-2</c:v>
                </c:pt>
                <c:pt idx="2">
                  <c:v>0.20709454656376383</c:v>
                </c:pt>
                <c:pt idx="3">
                  <c:v>1.236302855403389E-2</c:v>
                </c:pt>
                <c:pt idx="4">
                  <c:v>3.0956173266151549E-2</c:v>
                </c:pt>
              </c:numCache>
            </c:numRef>
          </c:val>
          <c:extLst>
            <c:ext xmlns:c16="http://schemas.microsoft.com/office/drawing/2014/chart" uri="{C3380CC4-5D6E-409C-BE32-E72D297353CC}">
              <c16:uniqueId val="{00000003-C5F6-460F-B021-80AB9A7F6513}"/>
            </c:ext>
          </c:extLst>
        </c:ser>
        <c:ser>
          <c:idx val="4"/>
          <c:order val="4"/>
          <c:tx>
            <c:strRef>
              <c:f>'classification on land use'!$G$88</c:f>
              <c:strCache>
                <c:ptCount val="1"/>
                <c:pt idx="0">
                  <c:v>Other</c:v>
                </c:pt>
              </c:strCache>
            </c:strRef>
          </c:tx>
          <c:spPr>
            <a:pattFill prst="dkVert">
              <a:fgClr>
                <a:schemeClr val="accent6"/>
              </a:fgClr>
              <a:bgClr>
                <a:schemeClr val="bg1"/>
              </a:bgClr>
            </a:pattFill>
            <a:ln>
              <a:solidFill>
                <a:schemeClr val="accent6"/>
              </a:solidFill>
            </a:ln>
            <a:effectLst/>
          </c:spPr>
          <c:invertIfNegative val="0"/>
          <c:cat>
            <c:strRef>
              <c:f>'classification on land use'!$B$89:$B$93</c:f>
              <c:strCache>
                <c:ptCount val="5"/>
                <c:pt idx="0">
                  <c:v>Low-density residence</c:v>
                </c:pt>
                <c:pt idx="1">
                  <c:v>High-density residence</c:v>
                </c:pt>
                <c:pt idx="2">
                  <c:v>Education</c:v>
                </c:pt>
                <c:pt idx="3">
                  <c:v>Downtown commerce</c:v>
                </c:pt>
                <c:pt idx="4">
                  <c:v>Office</c:v>
                </c:pt>
              </c:strCache>
            </c:strRef>
          </c:cat>
          <c:val>
            <c:numRef>
              <c:f>'classification on land use'!$G$89:$G$93</c:f>
              <c:numCache>
                <c:formatCode>0.00%</c:formatCode>
                <c:ptCount val="5"/>
                <c:pt idx="0">
                  <c:v>0.15462680639501503</c:v>
                </c:pt>
                <c:pt idx="1">
                  <c:v>0.23403439187605479</c:v>
                </c:pt>
                <c:pt idx="2">
                  <c:v>0.2795779597514032</c:v>
                </c:pt>
                <c:pt idx="3">
                  <c:v>0.21244443323128026</c:v>
                </c:pt>
                <c:pt idx="4">
                  <c:v>0.2812705300061652</c:v>
                </c:pt>
              </c:numCache>
            </c:numRef>
          </c:val>
          <c:extLst>
            <c:ext xmlns:c16="http://schemas.microsoft.com/office/drawing/2014/chart" uri="{C3380CC4-5D6E-409C-BE32-E72D297353CC}">
              <c16:uniqueId val="{00000004-C5F6-460F-B021-80AB9A7F6513}"/>
            </c:ext>
          </c:extLst>
        </c:ser>
        <c:dLbls>
          <c:showLegendKey val="0"/>
          <c:showVal val="0"/>
          <c:showCatName val="0"/>
          <c:showSerName val="0"/>
          <c:showPercent val="0"/>
          <c:showBubbleSize val="0"/>
        </c:dLbls>
        <c:gapWidth val="150"/>
        <c:overlap val="100"/>
        <c:axId val="1897249567"/>
        <c:axId val="1777356991"/>
      </c:barChart>
      <c:catAx>
        <c:axId val="1897249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777356991"/>
        <c:crosses val="autoZero"/>
        <c:auto val="1"/>
        <c:lblAlgn val="ctr"/>
        <c:lblOffset val="100"/>
        <c:noMultiLvlLbl val="0"/>
      </c:catAx>
      <c:valAx>
        <c:axId val="1777356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897249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2000" b="0" i="0" u="none" strike="noStrike" kern="1200" spc="0" baseline="0">
                <a:solidFill>
                  <a:schemeClr val="tx1"/>
                </a:solidFill>
                <a:latin typeface="+mj-ea"/>
                <a:ea typeface="+mj-ea"/>
                <a:cs typeface="+mn-cs"/>
              </a:defRPr>
            </a:pPr>
            <a:r>
              <a:rPr lang="en-US" altLang="zh-CN" sz="2000" b="1" dirty="0">
                <a:solidFill>
                  <a:schemeClr val="tx1"/>
                </a:solidFill>
                <a:effectLst/>
                <a:latin typeface="+mj-ea"/>
                <a:ea typeface="+mj-ea"/>
              </a:rPr>
              <a:t>Land use</a:t>
            </a:r>
            <a:r>
              <a:rPr lang="en-US" altLang="zh-CN" sz="2000" b="1" baseline="0" dirty="0">
                <a:solidFill>
                  <a:schemeClr val="tx1"/>
                </a:solidFill>
                <a:effectLst/>
                <a:latin typeface="+mj-ea"/>
                <a:ea typeface="+mj-ea"/>
              </a:rPr>
              <a:t> </a:t>
            </a:r>
            <a:r>
              <a:rPr lang="en-US" altLang="zh-CN" sz="2000" b="1" dirty="0">
                <a:solidFill>
                  <a:schemeClr val="tx1"/>
                </a:solidFill>
                <a:effectLst/>
                <a:latin typeface="+mj-ea"/>
                <a:ea typeface="+mj-ea"/>
              </a:rPr>
              <a:t>proportion of</a:t>
            </a:r>
            <a:r>
              <a:rPr lang="en-US" altLang="zh-CN" sz="2000" b="1" baseline="0" dirty="0">
                <a:solidFill>
                  <a:schemeClr val="tx1"/>
                </a:solidFill>
                <a:effectLst/>
                <a:latin typeface="+mj-ea"/>
                <a:ea typeface="+mj-ea"/>
              </a:rPr>
              <a:t> each sample station</a:t>
            </a:r>
            <a:endParaRPr lang="zh-CN" altLang="zh-CN" sz="2000" b="1" dirty="0">
              <a:solidFill>
                <a:schemeClr val="tx1"/>
              </a:solidFill>
              <a:effectLst/>
              <a:latin typeface="+mj-ea"/>
              <a:ea typeface="+mj-ea"/>
            </a:endParaRPr>
          </a:p>
        </c:rich>
      </c:tx>
      <c:layout>
        <c:manualLayout>
          <c:xMode val="edge"/>
          <c:yMode val="edge"/>
          <c:x val="0.18349914521918195"/>
          <c:y val="0"/>
        </c:manualLayout>
      </c:layout>
      <c:overlay val="0"/>
      <c:spPr>
        <a:noFill/>
        <a:ln>
          <a:noFill/>
        </a:ln>
        <a:effectLst/>
      </c:spPr>
      <c:txPr>
        <a:bodyPr rot="0" spcFirstLastPara="1" vertOverflow="ellipsis" vert="horz" wrap="square" anchor="t" anchorCtr="0"/>
        <a:lstStyle/>
        <a:p>
          <a:pPr>
            <a:defRPr sz="2000" b="0" i="0" u="none" strike="noStrike" kern="1200" spc="0" baseline="0">
              <a:solidFill>
                <a:schemeClr val="tx1"/>
              </a:solidFill>
              <a:latin typeface="+mj-ea"/>
              <a:ea typeface="+mj-ea"/>
              <a:cs typeface="+mn-cs"/>
            </a:defRPr>
          </a:pPr>
          <a:endParaRPr lang="zh-CN"/>
        </a:p>
      </c:txPr>
    </c:title>
    <c:autoTitleDeleted val="0"/>
    <c:plotArea>
      <c:layout/>
      <c:barChart>
        <c:barDir val="bar"/>
        <c:grouping val="percentStacked"/>
        <c:varyColors val="0"/>
        <c:ser>
          <c:idx val="0"/>
          <c:order val="0"/>
          <c:tx>
            <c:strRef>
              <c:f>'classification on land use'!$AE$55</c:f>
              <c:strCache>
                <c:ptCount val="1"/>
                <c:pt idx="0">
                  <c:v>Commerce</c:v>
                </c:pt>
              </c:strCache>
            </c:strRef>
          </c:tx>
          <c:spPr>
            <a:pattFill prst="pct20">
              <a:fgClr>
                <a:srgbClr val="FF6699"/>
              </a:fgClr>
              <a:bgClr>
                <a:schemeClr val="bg1"/>
              </a:bgClr>
            </a:patt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use'!$AE$56:$AE$60</c:f>
              <c:numCache>
                <c:formatCode>0%</c:formatCode>
                <c:ptCount val="5"/>
                <c:pt idx="0">
                  <c:v>0.04</c:v>
                </c:pt>
                <c:pt idx="1">
                  <c:v>0.05</c:v>
                </c:pt>
                <c:pt idx="2">
                  <c:v>0.05</c:v>
                </c:pt>
                <c:pt idx="3">
                  <c:v>0.08</c:v>
                </c:pt>
                <c:pt idx="4">
                  <c:v>0.34</c:v>
                </c:pt>
              </c:numCache>
            </c:numRef>
          </c:val>
          <c:extLst>
            <c:ext xmlns:c16="http://schemas.microsoft.com/office/drawing/2014/chart" uri="{C3380CC4-5D6E-409C-BE32-E72D297353CC}">
              <c16:uniqueId val="{00000000-14E3-47C3-B736-7205193686C8}"/>
            </c:ext>
          </c:extLst>
        </c:ser>
        <c:ser>
          <c:idx val="1"/>
          <c:order val="1"/>
          <c:tx>
            <c:strRef>
              <c:f>'classification on land use'!$AF$55</c:f>
              <c:strCache>
                <c:ptCount val="1"/>
                <c:pt idx="0">
                  <c:v>Office</c:v>
                </c:pt>
              </c:strCache>
            </c:strRef>
          </c:tx>
          <c:spPr>
            <a:pattFill prst="dkDnDiag">
              <a:fgClr>
                <a:srgbClr val="FF6699"/>
              </a:fgClr>
              <a:bgClr>
                <a:schemeClr val="bg1"/>
              </a:bgClr>
            </a:patt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use'!$AF$56:$AF$60</c:f>
              <c:numCache>
                <c:formatCode>0%</c:formatCode>
                <c:ptCount val="5"/>
                <c:pt idx="0">
                  <c:v>0.03</c:v>
                </c:pt>
                <c:pt idx="1">
                  <c:v>7.0000000000000007E-2</c:v>
                </c:pt>
                <c:pt idx="2">
                  <c:v>0.06</c:v>
                </c:pt>
                <c:pt idx="3">
                  <c:v>0.31</c:v>
                </c:pt>
                <c:pt idx="4">
                  <c:v>0.32</c:v>
                </c:pt>
              </c:numCache>
            </c:numRef>
          </c:val>
          <c:extLst>
            <c:ext xmlns:c16="http://schemas.microsoft.com/office/drawing/2014/chart" uri="{C3380CC4-5D6E-409C-BE32-E72D297353CC}">
              <c16:uniqueId val="{00000001-14E3-47C3-B736-7205193686C8}"/>
            </c:ext>
          </c:extLst>
        </c:ser>
        <c:ser>
          <c:idx val="2"/>
          <c:order val="2"/>
          <c:tx>
            <c:strRef>
              <c:f>'classification on land use'!$AG$55</c:f>
              <c:strCache>
                <c:ptCount val="1"/>
                <c:pt idx="0">
                  <c:v>Residence</c:v>
                </c:pt>
              </c:strCache>
            </c:strRef>
          </c:tx>
          <c:spPr>
            <a:pattFill prst="wdUpDiag">
              <a:fgClr>
                <a:srgbClr val="FF6699"/>
              </a:fgClr>
              <a:bgClr>
                <a:schemeClr val="bg1"/>
              </a:bgClr>
            </a:patt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use'!$AG$56:$AG$60</c:f>
              <c:numCache>
                <c:formatCode>0%</c:formatCode>
                <c:ptCount val="5"/>
                <c:pt idx="0">
                  <c:v>0.83</c:v>
                </c:pt>
                <c:pt idx="1">
                  <c:v>0.76</c:v>
                </c:pt>
                <c:pt idx="2">
                  <c:v>0.51</c:v>
                </c:pt>
                <c:pt idx="3">
                  <c:v>0.49</c:v>
                </c:pt>
                <c:pt idx="4">
                  <c:v>0.24</c:v>
                </c:pt>
              </c:numCache>
            </c:numRef>
          </c:val>
          <c:extLst>
            <c:ext xmlns:c16="http://schemas.microsoft.com/office/drawing/2014/chart" uri="{C3380CC4-5D6E-409C-BE32-E72D297353CC}">
              <c16:uniqueId val="{00000002-14E3-47C3-B736-7205193686C8}"/>
            </c:ext>
          </c:extLst>
        </c:ser>
        <c:ser>
          <c:idx val="3"/>
          <c:order val="3"/>
          <c:tx>
            <c:strRef>
              <c:f>'classification on land use'!$AH$55</c:f>
              <c:strCache>
                <c:ptCount val="1"/>
                <c:pt idx="0">
                  <c:v>Education</c:v>
                </c:pt>
              </c:strCache>
            </c:strRef>
          </c:tx>
          <c:spPr>
            <a:solidFill>
              <a:srgbClr val="FF6699"/>
            </a:solid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use'!$AH$56:$AH$60</c:f>
              <c:numCache>
                <c:formatCode>0%</c:formatCode>
                <c:ptCount val="5"/>
                <c:pt idx="0">
                  <c:v>0.04</c:v>
                </c:pt>
                <c:pt idx="1">
                  <c:v>0.06</c:v>
                </c:pt>
                <c:pt idx="2">
                  <c:v>0.22</c:v>
                </c:pt>
                <c:pt idx="3">
                  <c:v>0.03</c:v>
                </c:pt>
                <c:pt idx="4">
                  <c:v>0.01</c:v>
                </c:pt>
              </c:numCache>
            </c:numRef>
          </c:val>
          <c:extLst>
            <c:ext xmlns:c16="http://schemas.microsoft.com/office/drawing/2014/chart" uri="{C3380CC4-5D6E-409C-BE32-E72D297353CC}">
              <c16:uniqueId val="{00000003-14E3-47C3-B736-7205193686C8}"/>
            </c:ext>
          </c:extLst>
        </c:ser>
        <c:ser>
          <c:idx val="4"/>
          <c:order val="4"/>
          <c:tx>
            <c:strRef>
              <c:f>'classification on land use'!$AI$55</c:f>
              <c:strCache>
                <c:ptCount val="1"/>
                <c:pt idx="0">
                  <c:v>Other</c:v>
                </c:pt>
              </c:strCache>
            </c:strRef>
          </c:tx>
          <c:spPr>
            <a:pattFill prst="openDmnd">
              <a:fgClr>
                <a:srgbClr val="FF6699"/>
              </a:fgClr>
              <a:bgClr>
                <a:schemeClr val="bg1"/>
              </a:bgClr>
            </a:pattFill>
            <a:ln>
              <a:solidFill>
                <a:srgbClr val="FF6699"/>
              </a:solidFill>
            </a:ln>
            <a:effectLst/>
          </c:spPr>
          <c:invertIfNegative val="0"/>
          <c:cat>
            <c:strRef>
              <c:f>'classification on land use'!$AC$56:$AC$60</c:f>
              <c:strCache>
                <c:ptCount val="5"/>
                <c:pt idx="0">
                  <c:v>賀茂</c:v>
                </c:pt>
                <c:pt idx="1">
                  <c:v>藤崎</c:v>
                </c:pt>
                <c:pt idx="2">
                  <c:v>箱崎九大前</c:v>
                </c:pt>
                <c:pt idx="3">
                  <c:v>呉服町</c:v>
                </c:pt>
                <c:pt idx="4">
                  <c:v>天神</c:v>
                </c:pt>
              </c:strCache>
            </c:strRef>
          </c:cat>
          <c:val>
            <c:numRef>
              <c:f>'classification on land use'!$AI$56:$AI$60</c:f>
              <c:numCache>
                <c:formatCode>0%</c:formatCode>
                <c:ptCount val="5"/>
                <c:pt idx="0">
                  <c:v>6.0000000000000053E-2</c:v>
                </c:pt>
                <c:pt idx="1">
                  <c:v>6.0000000000000053E-2</c:v>
                </c:pt>
                <c:pt idx="2">
                  <c:v>0.16000000000000003</c:v>
                </c:pt>
                <c:pt idx="3">
                  <c:v>8.9999999999999969E-2</c:v>
                </c:pt>
                <c:pt idx="4">
                  <c:v>8.9999999999999969E-2</c:v>
                </c:pt>
              </c:numCache>
            </c:numRef>
          </c:val>
          <c:extLst>
            <c:ext xmlns:c16="http://schemas.microsoft.com/office/drawing/2014/chart" uri="{C3380CC4-5D6E-409C-BE32-E72D297353CC}">
              <c16:uniqueId val="{00000004-14E3-47C3-B736-7205193686C8}"/>
            </c:ext>
          </c:extLst>
        </c:ser>
        <c:dLbls>
          <c:showLegendKey val="0"/>
          <c:showVal val="0"/>
          <c:showCatName val="0"/>
          <c:showSerName val="0"/>
          <c:showPercent val="0"/>
          <c:showBubbleSize val="0"/>
        </c:dLbls>
        <c:gapWidth val="150"/>
        <c:overlap val="100"/>
        <c:axId val="1897249567"/>
        <c:axId val="1777356991"/>
      </c:barChart>
      <c:catAx>
        <c:axId val="18972495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777356991"/>
        <c:crosses val="autoZero"/>
        <c:auto val="1"/>
        <c:lblAlgn val="ctr"/>
        <c:lblOffset val="100"/>
        <c:noMultiLvlLbl val="0"/>
      </c:catAx>
      <c:valAx>
        <c:axId val="1777356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897249567"/>
        <c:crosses val="autoZero"/>
        <c:crossBetween val="between"/>
      </c:valAx>
      <c:spPr>
        <a:noFill/>
        <a:ln>
          <a:noFill/>
        </a:ln>
        <a:effectLst/>
      </c:spPr>
    </c:plotArea>
    <c:legend>
      <c:legendPos val="b"/>
      <c:layout>
        <c:manualLayout>
          <c:xMode val="edge"/>
          <c:yMode val="edge"/>
          <c:x val="0.11414781242907893"/>
          <c:y val="0.80825078265166383"/>
          <c:w val="0.8858521875709211"/>
          <c:h val="0.1725776166781855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dirty="0">
                <a:latin typeface="Helvetica" panose="020B0604020202020204" pitchFamily="34" charset="0"/>
                <a:cs typeface="Helvetica" panose="020B0604020202020204" pitchFamily="34" charset="0"/>
              </a:rPr>
              <a:t>Low-density residence</a:t>
            </a:r>
          </a:p>
          <a:p>
            <a:pPr>
              <a:defRPr>
                <a:latin typeface="Helvetica" panose="020B0604020202020204" pitchFamily="34" charset="0"/>
                <a:cs typeface="Helvetica" panose="020B0604020202020204" pitchFamily="34" charset="0"/>
              </a:defRPr>
            </a:pPr>
            <a:r>
              <a:rPr lang="en-US" dirty="0">
                <a:latin typeface="Helvetica" panose="020B0604020202020204" pitchFamily="34" charset="0"/>
                <a:cs typeface="Helvetica" panose="020B0604020202020204" pitchFamily="34" charset="0"/>
              </a:rPr>
              <a:t> </a:t>
            </a:r>
            <a:endParaRPr lang="zh-CN" dirty="0">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Sheet2!$A$4:$B$4</c:f>
              <c:strCache>
                <c:ptCount val="2"/>
                <c:pt idx="0">
                  <c:v>Low-density residence</c:v>
                </c:pt>
                <c:pt idx="1">
                  <c:v>賀茂</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Sheet2!$C$4:$J$4</c:f>
              <c:numCache>
                <c:formatCode>General</c:formatCode>
                <c:ptCount val="8"/>
                <c:pt idx="0">
                  <c:v>0.95</c:v>
                </c:pt>
                <c:pt idx="1">
                  <c:v>0.94</c:v>
                </c:pt>
                <c:pt idx="2">
                  <c:v>0.94</c:v>
                </c:pt>
                <c:pt idx="3">
                  <c:v>0.93</c:v>
                </c:pt>
                <c:pt idx="4">
                  <c:v>0.97</c:v>
                </c:pt>
                <c:pt idx="5">
                  <c:v>1.07</c:v>
                </c:pt>
                <c:pt idx="6">
                  <c:v>1.01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5D01-41FD-A587-C5322AB5651F}"/>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ltLang="zh-CN" dirty="0">
                <a:latin typeface="Helvetica" panose="020B0604020202020204" pitchFamily="34" charset="0"/>
                <a:cs typeface="Helvetica" panose="020B0604020202020204" pitchFamily="34" charset="0"/>
              </a:rPr>
              <a:t>High-density residence</a:t>
            </a:r>
            <a:endParaRPr lang="zh-CN" altLang="en-US" dirty="0">
              <a:latin typeface="Helvetica" panose="020B0604020202020204" pitchFamily="34" charset="0"/>
              <a:cs typeface="Helvetica"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Sheet2!$A$5:$B$5</c:f>
              <c:strCache>
                <c:ptCount val="2"/>
                <c:pt idx="0">
                  <c:v>High-density residence</c:v>
                </c:pt>
                <c:pt idx="1">
                  <c:v>藤崎</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Sheet2!$C$5:$J$5</c:f>
              <c:numCache>
                <c:formatCode>General</c:formatCode>
                <c:ptCount val="8"/>
                <c:pt idx="0">
                  <c:v>1.01</c:v>
                </c:pt>
                <c:pt idx="2">
                  <c:v>0.99</c:v>
                </c:pt>
                <c:pt idx="3">
                  <c:v>1.01</c:v>
                </c:pt>
                <c:pt idx="4">
                  <c:v>0.98</c:v>
                </c:pt>
                <c:pt idx="5">
                  <c:v>0.95</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0C96-46B0-AB58-F13001A91D87}"/>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dirty="0"/>
              <a:t>Education</a:t>
            </a:r>
            <a:endParaRPr 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title>
    <c:autoTitleDeleted val="0"/>
    <c:plotArea>
      <c:layout/>
      <c:barChart>
        <c:barDir val="bar"/>
        <c:grouping val="clustered"/>
        <c:varyColors val="0"/>
        <c:ser>
          <c:idx val="0"/>
          <c:order val="0"/>
          <c:tx>
            <c:strRef>
              <c:f>Sheet2!$A$6:$B$6</c:f>
              <c:strCache>
                <c:ptCount val="2"/>
                <c:pt idx="0">
                  <c:v>Education</c:v>
                </c:pt>
                <c:pt idx="1">
                  <c:v>箱崎九大前</c:v>
                </c:pt>
              </c:strCache>
            </c:strRef>
          </c:tx>
          <c:spPr>
            <a:solidFill>
              <a:srgbClr val="FF6699"/>
            </a:solidFill>
            <a:ln>
              <a:solidFill>
                <a:srgbClr val="FF6699"/>
              </a:solidFill>
            </a:ln>
            <a:effectLst/>
          </c:spPr>
          <c:invertIfNegative val="1"/>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Sheet2!$C$3:$J$3</c:f>
              <c:strCache>
                <c:ptCount val="8"/>
                <c:pt idx="0">
                  <c:v>Commerce</c:v>
                </c:pt>
                <c:pt idx="1">
                  <c:v>Office</c:v>
                </c:pt>
                <c:pt idx="2">
                  <c:v>Residence</c:v>
                </c:pt>
                <c:pt idx="3">
                  <c:v>Education</c:v>
                </c:pt>
                <c:pt idx="4">
                  <c:v>Land use aggregation</c:v>
                </c:pt>
                <c:pt idx="5">
                  <c:v>Distance</c:v>
                </c:pt>
                <c:pt idx="6">
                  <c:v>Bus capacity</c:v>
                </c:pt>
                <c:pt idx="7">
                  <c:v>Bus accessibility</c:v>
                </c:pt>
              </c:strCache>
            </c:strRef>
          </c:cat>
          <c:val>
            <c:numRef>
              <c:f>Sheet2!$C$6:$J$6</c:f>
              <c:numCache>
                <c:formatCode>General</c:formatCode>
                <c:ptCount val="8"/>
                <c:pt idx="0">
                  <c:v>1.02</c:v>
                </c:pt>
                <c:pt idx="2">
                  <c:v>1.02</c:v>
                </c:pt>
                <c:pt idx="3">
                  <c:v>1.03</c:v>
                </c:pt>
                <c:pt idx="4">
                  <c:v>0.99</c:v>
                </c:pt>
                <c:pt idx="5">
                  <c:v>0.88</c:v>
                </c:pt>
                <c:pt idx="6" formatCode="0.00">
                  <c:v>1</c:v>
                </c:pt>
                <c:pt idx="7" formatCode="0.00">
                  <c:v>1</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FF6699"/>
                    </a:solidFill>
                  </a:ln>
                  <a:effectLst/>
                </c14:spPr>
              </c14:invertSolidFillFmt>
            </c:ext>
            <c:ext xmlns:c16="http://schemas.microsoft.com/office/drawing/2014/chart" uri="{C3380CC4-5D6E-409C-BE32-E72D297353CC}">
              <c16:uniqueId val="{00000000-28AA-4A8E-9D26-EEA799192AB2}"/>
            </c:ext>
          </c:extLst>
        </c:ser>
        <c:dLbls>
          <c:showLegendKey val="0"/>
          <c:showVal val="1"/>
          <c:showCatName val="0"/>
          <c:showSerName val="0"/>
          <c:showPercent val="0"/>
          <c:showBubbleSize val="0"/>
        </c:dLbls>
        <c:gapWidth val="80"/>
        <c:axId val="362360128"/>
        <c:axId val="78199360"/>
      </c:barChart>
      <c:catAx>
        <c:axId val="362360128"/>
        <c:scaling>
          <c:orientation val="minMax"/>
        </c:scaling>
        <c:delete val="1"/>
        <c:axPos val="l"/>
        <c:numFmt formatCode="General" sourceLinked="1"/>
        <c:majorTickMark val="none"/>
        <c:minorTickMark val="none"/>
        <c:tickLblPos val="high"/>
        <c:crossAx val="78199360"/>
        <c:crossesAt val="1"/>
        <c:auto val="1"/>
        <c:lblAlgn val="ctr"/>
        <c:lblOffset val="100"/>
        <c:noMultiLvlLbl val="0"/>
      </c:catAx>
      <c:valAx>
        <c:axId val="78199360"/>
        <c:scaling>
          <c:orientation val="minMax"/>
          <c:max val="1.1000000000000001"/>
          <c:min val="0.9"/>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zh-CN"/>
          </a:p>
        </c:txPr>
        <c:crossAx val="3623601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Helvetica" panose="020B0604020202020204" pitchFamily="34" charset="0"/>
          <a:cs typeface="Helvetica"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5000" cy="356437"/>
          </a:xfrm>
          <a:prstGeom prst="rect">
            <a:avLst/>
          </a:prstGeom>
        </p:spPr>
        <p:txBody>
          <a:bodyPr vert="horz" lIns="95475" tIns="47737" rIns="95475" bIns="47737" rtlCol="0"/>
          <a:lstStyle>
            <a:lvl1pPr algn="l">
              <a:defRPr sz="1300"/>
            </a:lvl1pPr>
          </a:lstStyle>
          <a:p>
            <a:endParaRPr lang="zh-CN" altLang="en-US"/>
          </a:p>
        </p:txBody>
      </p:sp>
      <p:sp>
        <p:nvSpPr>
          <p:cNvPr id="3" name="日期占位符 2"/>
          <p:cNvSpPr>
            <a:spLocks noGrp="1"/>
          </p:cNvSpPr>
          <p:nvPr>
            <p:ph type="dt" idx="1"/>
          </p:nvPr>
        </p:nvSpPr>
        <p:spPr>
          <a:xfrm>
            <a:off x="5797245" y="1"/>
            <a:ext cx="4435000" cy="356437"/>
          </a:xfrm>
          <a:prstGeom prst="rect">
            <a:avLst/>
          </a:prstGeom>
        </p:spPr>
        <p:txBody>
          <a:bodyPr vert="horz" lIns="95475" tIns="47737" rIns="95475" bIns="47737" rtlCol="0"/>
          <a:lstStyle>
            <a:lvl1pPr algn="r">
              <a:defRPr sz="1300"/>
            </a:lvl1pPr>
          </a:lstStyle>
          <a:p>
            <a:fld id="{8E494AD7-B486-4DCC-9838-9E3747E3BF24}" type="datetimeFigureOut">
              <a:rPr lang="zh-CN" altLang="en-US" smtClean="0"/>
              <a:t>2019/1/30</a:t>
            </a:fld>
            <a:endParaRPr lang="zh-CN" altLang="en-US"/>
          </a:p>
        </p:txBody>
      </p:sp>
      <p:sp>
        <p:nvSpPr>
          <p:cNvPr id="4" name="幻灯片图像占位符 3"/>
          <p:cNvSpPr>
            <a:spLocks noGrp="1" noRot="1" noChangeAspect="1"/>
          </p:cNvSpPr>
          <p:nvPr>
            <p:ph type="sldImg" idx="2"/>
          </p:nvPr>
        </p:nvSpPr>
        <p:spPr>
          <a:xfrm>
            <a:off x="3519488" y="887413"/>
            <a:ext cx="3195637" cy="2397125"/>
          </a:xfrm>
          <a:prstGeom prst="rect">
            <a:avLst/>
          </a:prstGeom>
          <a:noFill/>
          <a:ln w="12700">
            <a:solidFill>
              <a:prstClr val="black"/>
            </a:solidFill>
          </a:ln>
        </p:spPr>
        <p:txBody>
          <a:bodyPr vert="horz" lIns="95475" tIns="47737" rIns="95475" bIns="47737" rtlCol="0" anchor="ctr"/>
          <a:lstStyle/>
          <a:p>
            <a:endParaRPr lang="zh-CN" altLang="en-US"/>
          </a:p>
        </p:txBody>
      </p:sp>
      <p:sp>
        <p:nvSpPr>
          <p:cNvPr id="5" name="备注占位符 4"/>
          <p:cNvSpPr>
            <a:spLocks noGrp="1"/>
          </p:cNvSpPr>
          <p:nvPr>
            <p:ph type="body" sz="quarter" idx="3"/>
          </p:nvPr>
        </p:nvSpPr>
        <p:spPr>
          <a:xfrm>
            <a:off x="1023462" y="3418833"/>
            <a:ext cx="8187690" cy="2797225"/>
          </a:xfrm>
          <a:prstGeom prst="rect">
            <a:avLst/>
          </a:prstGeom>
        </p:spPr>
        <p:txBody>
          <a:bodyPr vert="horz" lIns="95475" tIns="47737" rIns="95475" bIns="47737"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7630"/>
            <a:ext cx="4435000" cy="356436"/>
          </a:xfrm>
          <a:prstGeom prst="rect">
            <a:avLst/>
          </a:prstGeom>
        </p:spPr>
        <p:txBody>
          <a:bodyPr vert="horz" lIns="95475" tIns="47737" rIns="95475" bIns="47737"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797245" y="6747630"/>
            <a:ext cx="4435000" cy="356436"/>
          </a:xfrm>
          <a:prstGeom prst="rect">
            <a:avLst/>
          </a:prstGeom>
        </p:spPr>
        <p:txBody>
          <a:bodyPr vert="horz" lIns="95475" tIns="47737" rIns="95475" bIns="47737" rtlCol="0" anchor="b"/>
          <a:lstStyle>
            <a:lvl1pPr algn="r">
              <a:defRPr sz="1300"/>
            </a:lvl1pPr>
          </a:lstStyle>
          <a:p>
            <a:fld id="{BA34C0E2-1D0C-42A4-BDCB-2B1A014CE7EC}" type="slidenum">
              <a:rPr lang="zh-CN" altLang="en-US" smtClean="0"/>
              <a:t>‹#›</a:t>
            </a:fld>
            <a:endParaRPr lang="zh-CN" altLang="en-US"/>
          </a:p>
        </p:txBody>
      </p:sp>
    </p:spTree>
    <p:extLst>
      <p:ext uri="{BB962C8B-B14F-4D97-AF65-F5344CB8AC3E}">
        <p14:creationId xmlns:p14="http://schemas.microsoft.com/office/powerpoint/2010/main" val="444539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Good morning everyone, I’m Chen Qi, from Zhao laboratory. Thanks for everyone coming to my dissertation defense. </a:t>
            </a:r>
          </a:p>
          <a:p>
            <a:endParaRPr lang="en-US" altLang="zh-CN" sz="1800" dirty="0"/>
          </a:p>
          <a:p>
            <a:r>
              <a:rPr lang="en-US" altLang="zh-CN" sz="1800" dirty="0"/>
              <a:t>let me begin my presentation. The title of my dissertation is Research on Determinants of Rail Transit Ridership, taking Fukuoka, Japan as a Study Case.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a:t>
            </a:fld>
            <a:endParaRPr lang="zh-CN" altLang="en-US"/>
          </a:p>
        </p:txBody>
      </p:sp>
    </p:spTree>
    <p:extLst>
      <p:ext uri="{BB962C8B-B14F-4D97-AF65-F5344CB8AC3E}">
        <p14:creationId xmlns:p14="http://schemas.microsoft.com/office/powerpoint/2010/main" val="143090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research is organized into 6 chapters. Chapter 2, 4, 5 correspond to the three subtopics, chapter 3 is a preliminary study for supporting chapter 4 and 5.</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a:t>
            </a:fld>
            <a:endParaRPr lang="zh-CN" altLang="en-US"/>
          </a:p>
        </p:txBody>
      </p:sp>
    </p:spTree>
    <p:extLst>
      <p:ext uri="{BB962C8B-B14F-4D97-AF65-F5344CB8AC3E}">
        <p14:creationId xmlns:p14="http://schemas.microsoft.com/office/powerpoint/2010/main" val="33780021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nowadays, most of the cities either in developing countries or developed countries, are facing somewhat social problems. I can give a familiar and obvious instance, my country, China, now is still at the period of rapid urbanization, many problems like traffic congestion, air pollution, are not solved yet, while Japan, where now I’m living in, has totally different social problems, like serious aged society, low birthrate, heavy fiscal burden. Therefore, the developing countries like China have more demands on resource and environment protection, while developed countries like Japan need to improve financial situation. However, the demands of both developing and developed country can be viewed as sustainability. For this common demand, promoting public transportation is widely accepted as one of the most important measures. </a:t>
            </a:r>
          </a:p>
          <a:p>
            <a:r>
              <a:rPr lang="en-US" altLang="zh-CN" dirty="0"/>
              <a:t>With the goal of increasing public transportation utilization, the topic was proposed, that is exploring the determinants of rail transit ridership.</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100</a:t>
            </a:fld>
            <a:endParaRPr lang="zh-CN" altLang="en-US"/>
          </a:p>
        </p:txBody>
      </p:sp>
    </p:spTree>
    <p:extLst>
      <p:ext uri="{BB962C8B-B14F-4D97-AF65-F5344CB8AC3E}">
        <p14:creationId xmlns:p14="http://schemas.microsoft.com/office/powerpoint/2010/main" val="3845175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 Around this topic, there are 3 primary questions to answer. </a:t>
            </a:r>
          </a:p>
          <a:p>
            <a:endParaRPr lang="en-US" altLang="zh-CN" dirty="0"/>
          </a:p>
          <a:p>
            <a:pPr defTabSz="954750"/>
            <a:r>
              <a:rPr lang="en-US" altLang="zh-CN" dirty="0"/>
              <a:t>1. The first one is </a:t>
            </a:r>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 Since most travel accessing the transit station is walking, the walking duration should be one of the most important factors influencing the ridership.</a:t>
            </a:r>
          </a:p>
          <a:p>
            <a:pPr defTabSz="954750"/>
            <a:endParaRPr lang="en-US" altLang="zh-CN" dirty="0"/>
          </a:p>
          <a:p>
            <a:r>
              <a:rPr lang="en-US" altLang="zh-CN" dirty="0"/>
              <a:t>2. The second is what factors explain transit ridership at station level? As we know, the environment around a station of cause can affect the ridership of this station, so our aim is to find and estimate the influencing factors.</a:t>
            </a:r>
          </a:p>
          <a:p>
            <a:endParaRPr lang="en-US" altLang="zh-CN" dirty="0"/>
          </a:p>
          <a:p>
            <a:pPr defTabSz="954750"/>
            <a:r>
              <a:rPr lang="en-US" altLang="zh-CN" dirty="0"/>
              <a:t>3. </a:t>
            </a:r>
            <a:r>
              <a:rPr lang="en-US" altLang="zh-CN" dirty="0">
                <a:solidFill>
                  <a:srgbClr val="FF3300"/>
                </a:solidFill>
                <a:latin typeface="Helvetica" panose="020B0604020202020204" pitchFamily="34" charset="0"/>
                <a:cs typeface="Helvetica" panose="020B0604020202020204" pitchFamily="34" charset="0"/>
              </a:rPr>
              <a:t>Based on the second question, because stations are in the network, the ridership in one of the stations varied, the ridership in other stations must vary as well. Here the third question is proposed,</a:t>
            </a:r>
            <a:r>
              <a:rPr lang="en-US" altLang="zh-CN" dirty="0"/>
              <a:t> that is </a:t>
            </a:r>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 </a:t>
            </a:r>
          </a:p>
          <a:p>
            <a:pPr defTabSz="954750"/>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00. These are the primary questions in this dissertation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101</a:t>
            </a:fld>
            <a:endParaRPr lang="zh-CN" altLang="en-US"/>
          </a:p>
        </p:txBody>
      </p:sp>
    </p:spTree>
    <p:extLst>
      <p:ext uri="{BB962C8B-B14F-4D97-AF65-F5344CB8AC3E}">
        <p14:creationId xmlns:p14="http://schemas.microsoft.com/office/powerpoint/2010/main" val="30306208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primary questions, I will give an overview of the previous studies.</a:t>
            </a:r>
          </a:p>
          <a:p>
            <a:endParaRPr lang="en-US" altLang="zh-CN" dirty="0"/>
          </a:p>
          <a:p>
            <a:r>
              <a:rPr lang="en-US" altLang="zh-CN" dirty="0"/>
              <a:t>Most studies paid the concentration on catchment area, model construction and estimation, and the indicator system. </a:t>
            </a:r>
          </a:p>
          <a:p>
            <a:endParaRPr lang="en-US" altLang="zh-CN" dirty="0"/>
          </a:p>
          <a:p>
            <a:r>
              <a:rPr lang="en-US" altLang="zh-CN" dirty="0"/>
              <a:t>But very few studies focus on the small sample case and the ridership transfer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102</a:t>
            </a:fld>
            <a:endParaRPr lang="zh-CN" altLang="en-US"/>
          </a:p>
        </p:txBody>
      </p:sp>
    </p:spTree>
    <p:extLst>
      <p:ext uri="{BB962C8B-B14F-4D97-AF65-F5344CB8AC3E}">
        <p14:creationId xmlns:p14="http://schemas.microsoft.com/office/powerpoint/2010/main" val="42334552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research purpose and previous studies, 4 specific research topics are proposed, corresponding to the chapters from 2 to 5.</a:t>
            </a:r>
          </a:p>
          <a:p>
            <a:endParaRPr lang="en-US" altLang="zh-CN" dirty="0"/>
          </a:p>
          <a:p>
            <a:pPr defTabSz="914248">
              <a:defRPr/>
            </a:pPr>
            <a:r>
              <a:rPr lang="en-US" altLang="zh-CN" dirty="0"/>
              <a:t>Chapter 2 is </a:t>
            </a:r>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a:p>
            <a:endParaRPr lang="en-US" altLang="zh-CN" dirty="0"/>
          </a:p>
          <a:p>
            <a:pPr defTabSz="914248">
              <a:defRPr/>
            </a:pPr>
            <a:r>
              <a:rPr lang="en-US" altLang="zh-CN" dirty="0"/>
              <a:t>Chapter 3 is </a:t>
            </a:r>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a:p>
            <a:endParaRPr lang="en-US" altLang="zh-CN" dirty="0"/>
          </a:p>
          <a:p>
            <a:pPr defTabSz="914248">
              <a:defRPr/>
            </a:pPr>
            <a:r>
              <a:rPr lang="en-US" altLang="zh-CN" dirty="0"/>
              <a:t>Chapter 4 is </a:t>
            </a:r>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a:p>
            <a:endParaRPr lang="en-US" altLang="zh-CN" dirty="0"/>
          </a:p>
          <a:p>
            <a:r>
              <a:rPr lang="en-US" altLang="zh-CN" dirty="0"/>
              <a:t>Chapter 5 is Shifting the research perspective, trying to describing the variation of ridership between stations and stations.</a:t>
            </a:r>
          </a:p>
          <a:p>
            <a:endParaRPr lang="en-US" altLang="zh-CN" dirty="0"/>
          </a:p>
          <a:p>
            <a:r>
              <a:rPr lang="en-US" altLang="zh-CN" dirty="0"/>
              <a:t>This is the introduction of my dissertation.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103</a:t>
            </a:fld>
            <a:endParaRPr lang="zh-CN" altLang="en-US"/>
          </a:p>
        </p:txBody>
      </p:sp>
    </p:spTree>
    <p:extLst>
      <p:ext uri="{BB962C8B-B14F-4D97-AF65-F5344CB8AC3E}">
        <p14:creationId xmlns:p14="http://schemas.microsoft.com/office/powerpoint/2010/main" val="40301106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this topic, I will interpreter the research purpose in details. The main purpose of this research can be briefed to exploring the determinants of rail transit ridership,</a:t>
            </a:r>
            <a:r>
              <a:rPr lang="zh-CN" altLang="en-US" dirty="0"/>
              <a:t> </a:t>
            </a:r>
            <a:r>
              <a:rPr lang="en-US" altLang="zh-CN" dirty="0"/>
              <a:t>thus giving reference for increasing the rail transit ridership.</a:t>
            </a:r>
          </a:p>
          <a:p>
            <a:r>
              <a:rPr lang="en-US" altLang="zh-CN" dirty="0"/>
              <a:t>In details, the subject topics discussed in this research mainly have 3 parts. They are, what determines catchment area, what factors explain transit ridership at station level, what factors influence transit ridership among stations.</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104</a:t>
            </a:fld>
            <a:endParaRPr lang="zh-CN" altLang="en-US"/>
          </a:p>
        </p:txBody>
      </p:sp>
    </p:spTree>
    <p:extLst>
      <p:ext uri="{BB962C8B-B14F-4D97-AF65-F5344CB8AC3E}">
        <p14:creationId xmlns:p14="http://schemas.microsoft.com/office/powerpoint/2010/main" val="31879697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introduce this research, I want to give a brief position for it. As we know, obviously, the catchment area is a basic determinants for the use of transit station. According to the previous research, catchment area should be determined by various factors, like built-environment, facilities, also people’s behaviors. In this research, we chose the perspective of people’s behaviors to investigate how the catchment area is determined. The walking duration and personal socio-demographic characteristics are used to represent the catchment area and people’s behaviors, respectively.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105</a:t>
            </a:fld>
            <a:endParaRPr lang="zh-CN" altLang="en-US"/>
          </a:p>
        </p:txBody>
      </p:sp>
    </p:spTree>
    <p:extLst>
      <p:ext uri="{BB962C8B-B14F-4D97-AF65-F5344CB8AC3E}">
        <p14:creationId xmlns:p14="http://schemas.microsoft.com/office/powerpoint/2010/main" val="28649951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pedestrian accounts most rail transit users, the walking distance and duration can determine the catchment area to a large extent. And the walking duration is thought to be affected by the behavior preference, which should be affected by personal attributes like socio-demographic characteristics.</a:t>
            </a:r>
          </a:p>
          <a:p>
            <a:pPr defTabSz="954750">
              <a:defRPr/>
            </a:pPr>
            <a:r>
              <a:rPr lang="en-US" altLang="zh-CN" dirty="0"/>
              <a:t>Now we can carry out the main research purpose, </a:t>
            </a: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106</a:t>
            </a:fld>
            <a:endParaRPr lang="zh-CN" altLang="en-US"/>
          </a:p>
        </p:txBody>
      </p:sp>
    </p:spTree>
    <p:extLst>
      <p:ext uri="{BB962C8B-B14F-4D97-AF65-F5344CB8AC3E}">
        <p14:creationId xmlns:p14="http://schemas.microsoft.com/office/powerpoint/2010/main" val="13194738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107</a:t>
            </a:fld>
            <a:endParaRPr lang="zh-CN" altLang="en-US"/>
          </a:p>
        </p:txBody>
      </p:sp>
    </p:spTree>
    <p:extLst>
      <p:ext uri="{BB962C8B-B14F-4D97-AF65-F5344CB8AC3E}">
        <p14:creationId xmlns:p14="http://schemas.microsoft.com/office/powerpoint/2010/main" val="33194038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interpretation of the existing problems in previous studies, here the research purpose is proposed, that is to explore how the personal socio-demographic characteristics can affect the acceptable walking duration to transit stations using the data of person trip survey.</a:t>
            </a:r>
          </a:p>
          <a:p>
            <a:r>
              <a:rPr lang="en-US" altLang="zh-CN" dirty="0"/>
              <a:t>And different from the existing studies, I investigate the walking duration by some specific threshold value rather than the continuous value. Moreover, the estimation of relationship is not from the perspective of regression but the probability. </a:t>
            </a:r>
          </a:p>
          <a:p>
            <a:r>
              <a:rPr lang="en-US" altLang="zh-CN" dirty="0"/>
              <a:t>That is to say, I will check the probability of choosing walking to transit stations at some specific threshold.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108</a:t>
            </a:fld>
            <a:endParaRPr lang="zh-CN" altLang="en-US"/>
          </a:p>
        </p:txBody>
      </p:sp>
    </p:spTree>
    <p:extLst>
      <p:ext uri="{BB962C8B-B14F-4D97-AF65-F5344CB8AC3E}">
        <p14:creationId xmlns:p14="http://schemas.microsoft.com/office/powerpoint/2010/main" val="16484110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has been said in the former slides, the research objects are some specific threshold of walking durations. </a:t>
            </a:r>
          </a:p>
          <a:p>
            <a:endParaRPr lang="en-US" altLang="zh-CN" dirty="0"/>
          </a:p>
          <a:p>
            <a:r>
              <a:rPr lang="en-US" altLang="zh-CN" dirty="0"/>
              <a:t>According to the previous research and the investigation of Fukuoka, the acceptable walking duration mainly range from 5-13 minutes, and the average duration is about 8 minutes in Fukuoka. </a:t>
            </a:r>
          </a:p>
          <a:p>
            <a:endParaRPr lang="en-US" altLang="zh-CN" dirty="0"/>
          </a:p>
          <a:p>
            <a:r>
              <a:rPr lang="en-US" altLang="zh-CN" dirty="0"/>
              <a:t>Therefore, the threshold of walking duration to be investigated are set to 5, 8. 13 minutes.</a:t>
            </a:r>
          </a:p>
          <a:p>
            <a:endParaRPr lang="en-US" altLang="zh-CN" dirty="0"/>
          </a:p>
          <a:p>
            <a:r>
              <a:rPr lang="en-US" altLang="zh-CN" dirty="0"/>
              <a:t>Regarding the three thresholds, I picked the valid factors at each threshold, by using the analysis of variance. </a:t>
            </a:r>
          </a:p>
          <a:p>
            <a:endParaRPr lang="en-US" altLang="zh-CN" dirty="0"/>
          </a:p>
          <a:p>
            <a:r>
              <a:rPr lang="en-US" altLang="zh-CN" dirty="0"/>
              <a:t>For this table, in the column of effect, the cell marked with L means people with this attributes tend to accept a longer time than this threshold, M is the opposite. </a:t>
            </a:r>
          </a:p>
          <a:p>
            <a:endParaRPr lang="en-US" altLang="zh-CN" dirty="0"/>
          </a:p>
          <a:p>
            <a:r>
              <a:rPr lang="en-US" altLang="zh-CN" dirty="0"/>
              <a:t>For example, at the 5 minutes threshold, we can see that passengers who has the attributes of peak hour, and purpose of commuting to work tend to walk a less time than the given threshold of 5 minutes.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109</a:t>
            </a:fld>
            <a:endParaRPr lang="zh-CN" altLang="en-US"/>
          </a:p>
        </p:txBody>
      </p:sp>
    </p:spTree>
    <p:extLst>
      <p:ext uri="{BB962C8B-B14F-4D97-AF65-F5344CB8AC3E}">
        <p14:creationId xmlns:p14="http://schemas.microsoft.com/office/powerpoint/2010/main" val="393311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Chapter 2, Analyzing Willingness of Walking Duration to Transit Stations Using Socio-Demographic Characteristics.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a:t>
            </a:fld>
            <a:endParaRPr lang="zh-CN" altLang="en-US"/>
          </a:p>
        </p:txBody>
      </p:sp>
    </p:spTree>
    <p:extLst>
      <p:ext uri="{BB962C8B-B14F-4D97-AF65-F5344CB8AC3E}">
        <p14:creationId xmlns:p14="http://schemas.microsoft.com/office/powerpoint/2010/main" val="12051689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result of decision tree is as shown in the figure. Here I just give a summary of the result to show. </a:t>
            </a:r>
          </a:p>
          <a:p>
            <a:endParaRPr lang="en-US" altLang="zh-CN" dirty="0"/>
          </a:p>
          <a:p>
            <a:r>
              <a:rPr lang="en-US" altLang="zh-CN" dirty="0"/>
              <a:t>As shown in the table on the right part, column of actual is the actual choice of individual, the prediction column is the value obtained from the estimation of decision tree.</a:t>
            </a:r>
          </a:p>
          <a:p>
            <a:endParaRPr lang="en-US" altLang="zh-CN" dirty="0"/>
          </a:p>
          <a:p>
            <a:r>
              <a:rPr lang="en-US" altLang="zh-CN" dirty="0"/>
              <a:t>The results are evaluated by using the method of simple moving average. </a:t>
            </a:r>
          </a:p>
          <a:p>
            <a:endParaRPr lang="en-US" altLang="zh-CN" dirty="0"/>
          </a:p>
          <a:p>
            <a:r>
              <a:rPr lang="en-US" altLang="zh-CN" dirty="0"/>
              <a:t>Sort the result by probability in descending order, the group trend is expressed by the average value of 200 samples. </a:t>
            </a:r>
          </a:p>
          <a:p>
            <a:endParaRPr lang="en-US" altLang="zh-CN" dirty="0"/>
          </a:p>
          <a:p>
            <a:r>
              <a:rPr lang="en-US" altLang="zh-CN" dirty="0"/>
              <a:t>So the trends between practice and prediction can be compared.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110</a:t>
            </a:fld>
            <a:endParaRPr lang="zh-CN" altLang="en-US"/>
          </a:p>
        </p:txBody>
      </p:sp>
    </p:spTree>
    <p:extLst>
      <p:ext uri="{BB962C8B-B14F-4D97-AF65-F5344CB8AC3E}">
        <p14:creationId xmlns:p14="http://schemas.microsoft.com/office/powerpoint/2010/main" val="10121752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evaluation at 13minutes threshold.</a:t>
            </a:r>
          </a:p>
          <a:p>
            <a:r>
              <a:rPr lang="en-US" altLang="zh-CN" dirty="0"/>
              <a:t>We can see the precision is neither good not bad. </a:t>
            </a:r>
          </a:p>
          <a:p>
            <a:r>
              <a:rPr lang="en-US" altLang="zh-CN" dirty="0"/>
              <a:t>A little like the result at 5 minutes threshold, because the threshold of 13 minute is not a commonly acceptable walking duration. Some one who can accept this threshold can be considered to have some specific characteristics. This significant difference from the other passengers explains this fitness at 13 minutes threshold.</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111</a:t>
            </a:fld>
            <a:endParaRPr lang="zh-CN" altLang="en-US"/>
          </a:p>
        </p:txBody>
      </p:sp>
    </p:spTree>
    <p:extLst>
      <p:ext uri="{BB962C8B-B14F-4D97-AF65-F5344CB8AC3E}">
        <p14:creationId xmlns:p14="http://schemas.microsoft.com/office/powerpoint/2010/main" val="25059961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248">
              <a:defRPr/>
            </a:pPr>
            <a:r>
              <a:rPr lang="en-US" altLang="zh-CN" dirty="0"/>
              <a:t>Continuously, I will show the trend line of prediction at each threshold of walking duration.</a:t>
            </a:r>
          </a:p>
          <a:p>
            <a:endParaRPr lang="en-US" altLang="zh-CN" dirty="0"/>
          </a:p>
          <a:p>
            <a:r>
              <a:rPr lang="en-US" altLang="zh-CN" dirty="0"/>
              <a:t>First is the 5 minutes threshold.</a:t>
            </a:r>
          </a:p>
          <a:p>
            <a:endParaRPr lang="en-US" altLang="zh-CN" dirty="0"/>
          </a:p>
          <a:p>
            <a:r>
              <a:rPr lang="en-US" altLang="zh-CN" dirty="0"/>
              <a:t>As we can see, the prediction trend line fit the actual trend line quite well, the features are significant at this threshold.</a:t>
            </a:r>
          </a:p>
          <a:p>
            <a:endParaRPr lang="en-US" altLang="zh-CN" dirty="0"/>
          </a:p>
          <a:p>
            <a:r>
              <a:rPr lang="en-US" altLang="zh-CN" dirty="0">
                <a:latin typeface="Helvetica" panose="020B0604020202020204" pitchFamily="34" charset="0"/>
                <a:cs typeface="Helvetica" panose="020B0604020202020204" pitchFamily="34" charset="0"/>
              </a:rPr>
              <a:t>The threshold of 5 minute is a commonly acceptable walking duration</a:t>
            </a: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112</a:t>
            </a:fld>
            <a:endParaRPr lang="zh-CN" altLang="en-US"/>
          </a:p>
        </p:txBody>
      </p:sp>
    </p:spTree>
    <p:extLst>
      <p:ext uri="{BB962C8B-B14F-4D97-AF65-F5344CB8AC3E}">
        <p14:creationId xmlns:p14="http://schemas.microsoft.com/office/powerpoint/2010/main" val="33598539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8 minutes threshold.</a:t>
            </a:r>
          </a:p>
          <a:p>
            <a:endParaRPr lang="en-US" altLang="zh-CN" dirty="0"/>
          </a:p>
          <a:p>
            <a:r>
              <a:rPr lang="en-US" altLang="zh-CN" dirty="0"/>
              <a:t>The fitness at 8 minutes is not well, the features are not significant at this threshold.</a:t>
            </a:r>
          </a:p>
          <a:p>
            <a:endParaRPr lang="en-US" altLang="zh-CN" dirty="0"/>
          </a:p>
          <a:p>
            <a:pPr defTabSz="914248">
              <a:defRPr/>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113</a:t>
            </a:fld>
            <a:endParaRPr lang="zh-CN" altLang="en-US"/>
          </a:p>
        </p:txBody>
      </p:sp>
    </p:spTree>
    <p:extLst>
      <p:ext uri="{BB962C8B-B14F-4D97-AF65-F5344CB8AC3E}">
        <p14:creationId xmlns:p14="http://schemas.microsoft.com/office/powerpoint/2010/main" val="6733997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fitness at 13 minutes is not bad.</a:t>
            </a:r>
          </a:p>
          <a:p>
            <a:r>
              <a:rPr lang="en-US" altLang="zh-CN" dirty="0"/>
              <a:t>From the probability we can know the 13 minutes is not a commonly accepted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114</a:t>
            </a:fld>
            <a:endParaRPr lang="zh-CN" altLang="en-US"/>
          </a:p>
        </p:txBody>
      </p:sp>
    </p:spTree>
    <p:extLst>
      <p:ext uri="{BB962C8B-B14F-4D97-AF65-F5344CB8AC3E}">
        <p14:creationId xmlns:p14="http://schemas.microsoft.com/office/powerpoint/2010/main" val="7785527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115</a:t>
            </a:fld>
            <a:endParaRPr lang="zh-CN" altLang="en-US"/>
          </a:p>
        </p:txBody>
      </p:sp>
    </p:spTree>
    <p:extLst>
      <p:ext uri="{BB962C8B-B14F-4D97-AF65-F5344CB8AC3E}">
        <p14:creationId xmlns:p14="http://schemas.microsoft.com/office/powerpoint/2010/main" val="6771563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116</a:t>
            </a:fld>
            <a:endParaRPr lang="zh-CN" altLang="en-US"/>
          </a:p>
        </p:txBody>
      </p:sp>
    </p:spTree>
    <p:extLst>
      <p:ext uri="{BB962C8B-B14F-4D97-AF65-F5344CB8AC3E}">
        <p14:creationId xmlns:p14="http://schemas.microsoft.com/office/powerpoint/2010/main" val="5699208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117</a:t>
            </a:fld>
            <a:endParaRPr lang="zh-CN" altLang="en-US"/>
          </a:p>
        </p:txBody>
      </p:sp>
    </p:spTree>
    <p:extLst>
      <p:ext uri="{BB962C8B-B14F-4D97-AF65-F5344CB8AC3E}">
        <p14:creationId xmlns:p14="http://schemas.microsoft.com/office/powerpoint/2010/main" val="30414894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deal with this linear correlation, the factor analysis is conducted to make a further exploration on the internal relationship.</a:t>
            </a:r>
          </a:p>
          <a:p>
            <a:endParaRPr lang="en-US" altLang="zh-CN" dirty="0"/>
          </a:p>
          <a:p>
            <a:r>
              <a:rPr lang="en-US" altLang="zh-CN" dirty="0"/>
              <a:t>According to the test for factor analysis, this dataset is thought to be suitable to do factor analysis.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118</a:t>
            </a:fld>
            <a:endParaRPr lang="zh-CN" altLang="en-US"/>
          </a:p>
        </p:txBody>
      </p:sp>
    </p:spTree>
    <p:extLst>
      <p:ext uri="{BB962C8B-B14F-4D97-AF65-F5344CB8AC3E}">
        <p14:creationId xmlns:p14="http://schemas.microsoft.com/office/powerpoint/2010/main" val="24399278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119</a:t>
            </a:fld>
            <a:endParaRPr lang="zh-CN" altLang="en-US"/>
          </a:p>
        </p:txBody>
      </p:sp>
    </p:spTree>
    <p:extLst>
      <p:ext uri="{BB962C8B-B14F-4D97-AF65-F5344CB8AC3E}">
        <p14:creationId xmlns:p14="http://schemas.microsoft.com/office/powerpoint/2010/main" val="2696788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628650"/>
            <a:ext cx="3195637" cy="2397125"/>
          </a:xfrm>
        </p:spPr>
      </p:sp>
      <p:sp>
        <p:nvSpPr>
          <p:cNvPr id="3" name="备注占位符 2"/>
          <p:cNvSpPr>
            <a:spLocks noGrp="1"/>
          </p:cNvSpPr>
          <p:nvPr>
            <p:ph type="body" idx="1"/>
          </p:nvPr>
        </p:nvSpPr>
        <p:spPr>
          <a:xfrm>
            <a:off x="301926" y="3254930"/>
            <a:ext cx="9558067" cy="3220483"/>
          </a:xfrm>
        </p:spPr>
        <p:txBody>
          <a:bodyPr/>
          <a:lstStyle/>
          <a:p>
            <a:r>
              <a:rPr lang="en-US" altLang="zh-CN" sz="1800" dirty="0">
                <a:ea typeface="+mj-ea"/>
              </a:rPr>
              <a:t>Walking is the most important travel modes of accessing transit stations. The Walking duration to transit station is also widely thought to be an important determinants on the use of rail transit. </a:t>
            </a:r>
          </a:p>
          <a:p>
            <a:endParaRPr lang="en-US" altLang="zh-CN" sz="1800" dirty="0">
              <a:ea typeface="+mj-ea"/>
              <a:cs typeface="Helvetica" panose="020B0604020202020204" pitchFamily="34" charset="0"/>
            </a:endParaRPr>
          </a:p>
          <a:p>
            <a:pPr defTabSz="914324">
              <a:defRPr/>
            </a:pPr>
            <a:r>
              <a:rPr lang="en-US" altLang="zh-CN" sz="1800" dirty="0">
                <a:ea typeface="+mj-ea"/>
                <a:cs typeface="Helvetica" panose="020B0604020202020204" pitchFamily="34" charset="0"/>
              </a:rPr>
              <a:t>With this background, the purpose of this study can be proposed. That is to explore the factors influencing walking duration to transit stations from the perspective of passengers’ attributes.</a:t>
            </a:r>
            <a:endParaRPr lang="zh-CN" altLang="en-US" sz="1800" dirty="0">
              <a:ea typeface="+mj-ea"/>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a:t>
            </a:fld>
            <a:endParaRPr lang="zh-CN" altLang="en-US"/>
          </a:p>
        </p:txBody>
      </p:sp>
    </p:spTree>
    <p:extLst>
      <p:ext uri="{BB962C8B-B14F-4D97-AF65-F5344CB8AC3E}">
        <p14:creationId xmlns:p14="http://schemas.microsoft.com/office/powerpoint/2010/main" val="2690609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to the analysis of land use indicators, all the 35 stations are classified into several types.</a:t>
            </a:r>
          </a:p>
          <a:p>
            <a:pPr defTabSz="954750">
              <a:defRPr/>
            </a:pPr>
            <a:r>
              <a:rPr lang="en-US" altLang="zh-CN" dirty="0"/>
              <a:t>The first is low-density residence, with </a:t>
            </a:r>
            <a:r>
              <a:rPr lang="en-US" altLang="zh-CN" dirty="0">
                <a:latin typeface="Helvetica" panose="020B0604020202020204" pitchFamily="34" charset="0"/>
                <a:cs typeface="Helvetica" panose="020B0604020202020204" pitchFamily="34" charset="0"/>
              </a:rPr>
              <a:t>Low population-density, and High proportion of residence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120</a:t>
            </a:fld>
            <a:endParaRPr lang="zh-CN" altLang="en-US"/>
          </a:p>
        </p:txBody>
      </p:sp>
    </p:spTree>
    <p:extLst>
      <p:ext uri="{BB962C8B-B14F-4D97-AF65-F5344CB8AC3E}">
        <p14:creationId xmlns:p14="http://schemas.microsoft.com/office/powerpoint/2010/main" val="35822912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The second is high-density residence, with </a:t>
            </a:r>
            <a:r>
              <a:rPr lang="en-US" altLang="zh-CN" dirty="0">
                <a:latin typeface="Helvetica" panose="020B0604020202020204" pitchFamily="34" charset="0"/>
                <a:cs typeface="Helvetica" panose="020B0604020202020204" pitchFamily="34" charset="0"/>
              </a:rPr>
              <a:t>high population-density, and High proportion of residence</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121</a:t>
            </a:fld>
            <a:endParaRPr lang="zh-CN" altLang="en-US"/>
          </a:p>
        </p:txBody>
      </p:sp>
    </p:spTree>
    <p:extLst>
      <p:ext uri="{BB962C8B-B14F-4D97-AF65-F5344CB8AC3E}">
        <p14:creationId xmlns:p14="http://schemas.microsoft.com/office/powerpoint/2010/main" val="3479040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is education, with high proportion education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122</a:t>
            </a:fld>
            <a:endParaRPr lang="zh-CN" altLang="en-US"/>
          </a:p>
        </p:txBody>
      </p:sp>
    </p:spTree>
    <p:extLst>
      <p:ext uri="{BB962C8B-B14F-4D97-AF65-F5344CB8AC3E}">
        <p14:creationId xmlns:p14="http://schemas.microsoft.com/office/powerpoint/2010/main" val="28204973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is downtown commerce, with high proportion in both business and commerce.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123</a:t>
            </a:fld>
            <a:endParaRPr lang="zh-CN" altLang="en-US"/>
          </a:p>
        </p:txBody>
      </p:sp>
    </p:spTree>
    <p:extLst>
      <p:ext uri="{BB962C8B-B14F-4D97-AF65-F5344CB8AC3E}">
        <p14:creationId xmlns:p14="http://schemas.microsoft.com/office/powerpoint/2010/main" val="10258679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office type, with high proportion in business.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124</a:t>
            </a:fld>
            <a:endParaRPr lang="zh-CN" altLang="en-US"/>
          </a:p>
        </p:txBody>
      </p:sp>
    </p:spTree>
    <p:extLst>
      <p:ext uri="{BB962C8B-B14F-4D97-AF65-F5344CB8AC3E}">
        <p14:creationId xmlns:p14="http://schemas.microsoft.com/office/powerpoint/2010/main" val="13131804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Helvetica" panose="020B0604020202020204" pitchFamily="34" charset="0"/>
                <a:cs typeface="Helvetica" panose="020B0604020202020204" pitchFamily="34" charset="0"/>
              </a:rPr>
              <a:t>The main purpose of chapter 4 is to explore and explain the factors influencing subway ridership </a:t>
            </a:r>
            <a:r>
              <a:rPr lang="en-US" altLang="zh-CN" sz="1400" dirty="0">
                <a:solidFill>
                  <a:srgbClr val="FF3300"/>
                </a:solidFill>
                <a:latin typeface="Helvetica" panose="020B0604020202020204" pitchFamily="34" charset="0"/>
                <a:cs typeface="Helvetica" panose="020B0604020202020204" pitchFamily="34" charset="0"/>
              </a:rPr>
              <a:t>at station level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using</a:t>
            </a:r>
            <a:r>
              <a:rPr lang="zh-CN" altLang="en-US" sz="1400" dirty="0">
                <a:latin typeface="Helvetica" panose="020B0604020202020204" pitchFamily="34" charset="0"/>
                <a:cs typeface="Helvetica" panose="020B0604020202020204" pitchFamily="34" charset="0"/>
              </a:rPr>
              <a:t> </a:t>
            </a:r>
            <a:r>
              <a:rPr lang="en-US" altLang="zh-CN" sz="1400" dirty="0">
                <a:latin typeface="Helvetica" panose="020B0604020202020204" pitchFamily="34" charset="0"/>
                <a:cs typeface="Helvetica" panose="020B0604020202020204" pitchFamily="34" charset="0"/>
              </a:rPr>
              <a:t>a</a:t>
            </a:r>
            <a:r>
              <a:rPr lang="zh-CN" altLang="en-US" sz="1400" dirty="0">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small</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sample</a:t>
            </a:r>
            <a:r>
              <a:rPr lang="zh-CN" altLang="en-US" sz="1400" dirty="0">
                <a:solidFill>
                  <a:srgbClr val="FF3300"/>
                </a:solidFill>
                <a:latin typeface="Helvetica" panose="020B0604020202020204" pitchFamily="34" charset="0"/>
                <a:cs typeface="Helvetica" panose="020B0604020202020204" pitchFamily="34" charset="0"/>
              </a:rPr>
              <a:t> </a:t>
            </a:r>
            <a:r>
              <a:rPr lang="en-US" altLang="zh-CN" sz="1400" dirty="0">
                <a:solidFill>
                  <a:srgbClr val="FF3300"/>
                </a:solidFill>
                <a:latin typeface="Helvetica" panose="020B0604020202020204" pitchFamily="34" charset="0"/>
                <a:cs typeface="Helvetica" panose="020B0604020202020204" pitchFamily="34" charset="0"/>
              </a:rPr>
              <a:t>case.</a:t>
            </a:r>
          </a:p>
          <a:p>
            <a:endParaRPr lang="en-US" altLang="zh-CN" sz="1400" dirty="0">
              <a:solidFill>
                <a:srgbClr val="FF3300"/>
              </a:solidFill>
              <a:latin typeface="Helvetica" panose="020B0604020202020204" pitchFamily="34" charset="0"/>
              <a:cs typeface="Helvetica" panose="020B0604020202020204" pitchFamily="34" charset="0"/>
            </a:endParaRPr>
          </a:p>
          <a:p>
            <a:pPr defTabSz="954750">
              <a:defRPr/>
            </a:pPr>
            <a:r>
              <a:rPr lang="en-US" altLang="zh-CN" dirty="0"/>
              <a:t>Around this purpose, this study focuses on three specific topics.</a:t>
            </a:r>
          </a:p>
          <a:p>
            <a:pPr defTabSz="954750">
              <a:defRPr/>
            </a:pPr>
            <a:endParaRPr lang="en-US" altLang="zh-CN" dirty="0"/>
          </a:p>
          <a:p>
            <a:pPr defTabSz="954750">
              <a:defRPr/>
            </a:pPr>
            <a:r>
              <a:rPr lang="en-US" altLang="zh-CN" dirty="0"/>
              <a:t>The first one is to propose </a:t>
            </a:r>
            <a:r>
              <a:rPr lang="en-US" altLang="zh-CN" dirty="0">
                <a:latin typeface="Helvetica" panose="020B0604020202020204" pitchFamily="34" charset="0"/>
                <a:cs typeface="Helvetica" panose="020B0604020202020204" pitchFamily="34" charset="0"/>
              </a:rPr>
              <a:t>and reconstruct indicators to improve the index system</a:t>
            </a:r>
          </a:p>
          <a:p>
            <a:pPr defTabSz="954750">
              <a:defRPr/>
            </a:pPr>
            <a:endParaRPr lang="en-US" altLang="zh-CN" dirty="0">
              <a:solidFill>
                <a:srgbClr val="FF3300"/>
              </a:solidFill>
              <a:latin typeface="Helvetica" panose="020B0604020202020204" pitchFamily="34" charset="0"/>
              <a:cs typeface="Helvetica" panose="020B0604020202020204" pitchFamily="34" charset="0"/>
            </a:endParaRPr>
          </a:p>
          <a:p>
            <a:pPr defTabSz="954750">
              <a:defRPr/>
            </a:pPr>
            <a:r>
              <a:rPr lang="en-US" altLang="zh-CN" dirty="0">
                <a:solidFill>
                  <a:srgbClr val="FF3300"/>
                </a:solidFill>
                <a:latin typeface="Helvetica" panose="020B0604020202020204" pitchFamily="34" charset="0"/>
                <a:cs typeface="Helvetica" panose="020B0604020202020204" pitchFamily="34" charset="0"/>
              </a:rPr>
              <a:t>Second is to find an approach of identifying the valid indicators for</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 sample case.</a:t>
            </a:r>
          </a:p>
          <a:p>
            <a:pPr defTabSz="954750">
              <a:defRPr/>
            </a:pPr>
            <a:endParaRPr lang="en-US" altLang="zh-CN" dirty="0">
              <a:solidFill>
                <a:srgbClr val="FF3300"/>
              </a:solidFill>
              <a:latin typeface="Helvetica" panose="020B0604020202020204" pitchFamily="34" charset="0"/>
              <a:cs typeface="Helvetica" panose="020B0604020202020204" pitchFamily="34" charset="0"/>
            </a:endParaRPr>
          </a:p>
          <a:p>
            <a:pPr defTabSz="954750">
              <a:defRPr/>
            </a:pPr>
            <a:r>
              <a:rPr lang="en-US" altLang="zh-CN" dirty="0">
                <a:solidFill>
                  <a:srgbClr val="FF3300"/>
                </a:solidFill>
                <a:latin typeface="Helvetica" panose="020B0604020202020204" pitchFamily="34" charset="0"/>
                <a:cs typeface="Helvetica" panose="020B0604020202020204" pitchFamily="34" charset="0"/>
              </a:rPr>
              <a:t>The third one is to c</a:t>
            </a:r>
            <a:r>
              <a:rPr lang="en-US" altLang="zh-CN" dirty="0">
                <a:latin typeface="Helvetica" panose="020B0604020202020204" pitchFamily="34" charset="0"/>
                <a:cs typeface="Helvetica" panose="020B0604020202020204" pitchFamily="34" charset="0"/>
              </a:rPr>
              <a:t>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to improve </a:t>
            </a:r>
            <a:r>
              <a:rPr lang="en-US" altLang="zh-CN" dirty="0">
                <a:solidFill>
                  <a:srgbClr val="FF3300"/>
                </a:solidFill>
                <a:latin typeface="Helvetica" panose="020B0604020202020204" pitchFamily="34" charset="0"/>
                <a:cs typeface="Helvetica" panose="020B0604020202020204" pitchFamily="34" charset="0"/>
              </a:rPr>
              <a:t>accuracy in estimation. </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125</a:t>
            </a:fld>
            <a:endParaRPr lang="zh-CN" altLang="en-US"/>
          </a:p>
        </p:txBody>
      </p:sp>
    </p:spTree>
    <p:extLst>
      <p:ext uri="{BB962C8B-B14F-4D97-AF65-F5344CB8AC3E}">
        <p14:creationId xmlns:p14="http://schemas.microsoft.com/office/powerpoint/2010/main" val="15339332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the two indicators about bus system. In this study, I considered the effect of bus system from two opposite parts, one is the bus capacity, and the other one is bus accessibility. </a:t>
            </a:r>
          </a:p>
          <a:p>
            <a:r>
              <a:rPr lang="en-US" altLang="zh-CN" dirty="0"/>
              <a:t>The indicator of bus capacity represents the ability of how many passengers the bus system can transfer, it relates to the number of bus stops, bus lines and the frequency of bus within the catchment area. It is expected to have negative effect on rail transit ridership, since the large bus capacity may share parts of the passengers from rail transit.</a:t>
            </a:r>
          </a:p>
          <a:p>
            <a:endParaRPr lang="en-US" altLang="zh-CN" dirty="0"/>
          </a:p>
          <a:p>
            <a:r>
              <a:rPr lang="en-US" altLang="zh-CN" dirty="0"/>
              <a:t>The</a:t>
            </a:r>
            <a:r>
              <a:rPr lang="zh-CN" altLang="en-US" dirty="0"/>
              <a:t> </a:t>
            </a:r>
            <a:r>
              <a:rPr lang="en-US" altLang="zh-CN" dirty="0"/>
              <a:t>indicator</a:t>
            </a:r>
            <a:r>
              <a:rPr lang="zh-CN" altLang="en-US" dirty="0"/>
              <a:t> </a:t>
            </a:r>
            <a:r>
              <a:rPr lang="en-US" altLang="zh-CN" dirty="0"/>
              <a:t>of</a:t>
            </a:r>
            <a:r>
              <a:rPr lang="zh-CN" altLang="en-US" dirty="0"/>
              <a:t> </a:t>
            </a:r>
            <a:r>
              <a:rPr lang="en-US" altLang="zh-CN" dirty="0"/>
              <a:t>bus</a:t>
            </a:r>
            <a:r>
              <a:rPr lang="zh-CN" altLang="en-US" dirty="0"/>
              <a:t> </a:t>
            </a:r>
            <a:r>
              <a:rPr lang="en-US" altLang="zh-CN" dirty="0"/>
              <a:t>accessibility</a:t>
            </a:r>
            <a:r>
              <a:rPr lang="zh-CN" altLang="en-US" dirty="0"/>
              <a:t> </a:t>
            </a:r>
            <a:r>
              <a:rPr lang="en-US" altLang="zh-CN" dirty="0"/>
              <a:t>represents the areas connecting to the bus system within the catchment area. It only relates to the number of bus lines. This indicator is expected to have positive effect on rail transit ridership, since a better accessibility of bus may take more rail transit passengers.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126</a:t>
            </a:fld>
            <a:endParaRPr lang="zh-CN" altLang="en-US"/>
          </a:p>
        </p:txBody>
      </p:sp>
    </p:spTree>
    <p:extLst>
      <p:ext uri="{BB962C8B-B14F-4D97-AF65-F5344CB8AC3E}">
        <p14:creationId xmlns:p14="http://schemas.microsoft.com/office/powerpoint/2010/main" val="34131884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go on to interpret some of the indicators. Firstly, the variable of land-use aggregation. This indicator is used to describe the variety of land use. Maybe we usually hear about the word of land-use mix, but not aggregation. Here I redefined it. Look at this formula, it represents the spatial distance between the uppercase P and lowercase p, where the uppercase P means the average proportion of each kind of land use, and the lowercase p represents the proportion in the observing station. The higher the indicator A is, the function of land use is more aggregative, which means the land use variety is lower. The reference value of uppercase P is calculated from the average of all the stations in Fukuoka, using the catchment area of 800 meters walking distance.</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127</a:t>
            </a:fld>
            <a:endParaRPr lang="zh-CN" altLang="en-US"/>
          </a:p>
        </p:txBody>
      </p:sp>
    </p:spTree>
    <p:extLst>
      <p:ext uri="{BB962C8B-B14F-4D97-AF65-F5344CB8AC3E}">
        <p14:creationId xmlns:p14="http://schemas.microsoft.com/office/powerpoint/2010/main" val="6434281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study, the indicator of bus system is considered from two aspects.</a:t>
            </a:r>
          </a:p>
          <a:p>
            <a:endParaRPr lang="en-US" altLang="zh-CN" dirty="0"/>
          </a:p>
          <a:p>
            <a:r>
              <a:rPr lang="en-US" altLang="zh-CN" dirty="0"/>
              <a:t>Like shown in the figure, bus should have two effect on the rail transit, one is bringing passengers to rail transit, and another one is share passengers from rail transit.</a:t>
            </a:r>
          </a:p>
          <a:p>
            <a:endParaRPr lang="en-US" altLang="zh-CN" dirty="0"/>
          </a:p>
          <a:p>
            <a:r>
              <a:rPr lang="en-US" altLang="zh-CN" dirty="0"/>
              <a:t>The indicator of bus capacity is expected to share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from rail transit, having negative effect on rail transit.</a:t>
            </a:r>
          </a:p>
          <a:p>
            <a:endParaRPr lang="en-US" altLang="zh-CN" dirty="0"/>
          </a:p>
          <a:p>
            <a:pPr defTabSz="914248">
              <a:defRPr/>
            </a:pPr>
            <a:r>
              <a:rPr lang="en-US" altLang="zh-CN" dirty="0"/>
              <a:t>The indicator of bus accessibility is expected to bring </a:t>
            </a:r>
            <a:r>
              <a:rPr lang="en-US" altLang="zh-CN" dirty="0">
                <a:solidFill>
                  <a:srgbClr val="FF3300"/>
                </a:solidFill>
                <a:latin typeface="Helvetica" panose="020B0604020202020204" pitchFamily="34" charset="0"/>
                <a:cs typeface="Helvetica" panose="020B0604020202020204" pitchFamily="34" charset="0"/>
              </a:rPr>
              <a:t>passengers</a:t>
            </a:r>
            <a:r>
              <a:rPr lang="en-US" altLang="zh-CN" dirty="0">
                <a:latin typeface="Helvetica" panose="020B0604020202020204" pitchFamily="34" charset="0"/>
                <a:cs typeface="Helvetica" panose="020B0604020202020204" pitchFamily="34" charset="0"/>
              </a:rPr>
              <a:t> to rail transit, having positive effect on rail transit.</a:t>
            </a:r>
          </a:p>
          <a:p>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128</a:t>
            </a:fld>
            <a:endParaRPr lang="zh-CN" altLang="en-US"/>
          </a:p>
        </p:txBody>
      </p:sp>
    </p:spTree>
    <p:extLst>
      <p:ext uri="{BB962C8B-B14F-4D97-AF65-F5344CB8AC3E}">
        <p14:creationId xmlns:p14="http://schemas.microsoft.com/office/powerpoint/2010/main" val="8383340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Before estimating the model, we should determine whether the indicator is a local or global indicator. </a:t>
            </a:r>
          </a:p>
          <a:p>
            <a:pPr defTabSz="954750">
              <a:defRPr/>
            </a:pPr>
            <a:endParaRPr lang="en-US" altLang="zh-CN" dirty="0"/>
          </a:p>
          <a:p>
            <a:pPr defTabSz="954750">
              <a:defRPr/>
            </a:pPr>
            <a:r>
              <a:rPr lang="en-US" altLang="zh-CN" dirty="0"/>
              <a:t>This procedure is conducted by using Moran’s index to examine if the variable is spatial autocorrelation or not. </a:t>
            </a:r>
          </a:p>
          <a:p>
            <a:pPr defTabSz="954750">
              <a:defRPr/>
            </a:pPr>
            <a:endParaRPr lang="en-US" altLang="zh-CN" dirty="0"/>
          </a:p>
          <a:p>
            <a:pPr defTabSz="954750">
              <a:defRPr/>
            </a:pPr>
            <a:r>
              <a:rPr lang="en-US" altLang="zh-CN" dirty="0"/>
              <a:t>The indicators with clustered pattern are selected as the local variable.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129</a:t>
            </a:fld>
            <a:endParaRPr lang="zh-CN" altLang="en-US"/>
          </a:p>
        </p:txBody>
      </p:sp>
    </p:spTree>
    <p:extLst>
      <p:ext uri="{BB962C8B-B14F-4D97-AF65-F5344CB8AC3E}">
        <p14:creationId xmlns:p14="http://schemas.microsoft.com/office/powerpoint/2010/main" val="216600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dirty="0"/>
              <a:t>Before running the analysis, let’s take a look at how this study differs from the others. </a:t>
            </a:r>
          </a:p>
          <a:p>
            <a:endParaRPr lang="en-US" altLang="zh-CN" sz="1600" dirty="0"/>
          </a:p>
          <a:p>
            <a:r>
              <a:rPr lang="en-US" altLang="zh-CN" sz="1600" dirty="0"/>
              <a:t>The research object in this study is the walking duration to transit stations. </a:t>
            </a:r>
          </a:p>
          <a:p>
            <a:endParaRPr lang="en-US" altLang="zh-CN" sz="1600" dirty="0"/>
          </a:p>
          <a:p>
            <a:r>
              <a:rPr lang="en-US" altLang="zh-CN" sz="1600" dirty="0"/>
              <a:t>As to the methods, studies based on statistical description account for the majority, while some studies tried to use regression model to find the relationship between walking duration and personal attributes, but they didn’t get an expected result. </a:t>
            </a:r>
          </a:p>
          <a:p>
            <a:endParaRPr lang="en-US" altLang="zh-CN" sz="1600" dirty="0"/>
          </a:p>
          <a:p>
            <a:r>
              <a:rPr lang="en-US" altLang="zh-CN" sz="1600" dirty="0"/>
              <a:t>This study uses the nonlinear fitting method to find the relationship of walking duration and personal attributes, then try to make a prediction for the walking duration.</a:t>
            </a:r>
            <a:endParaRPr lang="zh-CN" altLang="en-US" sz="16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a:t>
            </a:fld>
            <a:endParaRPr lang="zh-CN" altLang="en-US"/>
          </a:p>
        </p:txBody>
      </p:sp>
    </p:spTree>
    <p:extLst>
      <p:ext uri="{BB962C8B-B14F-4D97-AF65-F5344CB8AC3E}">
        <p14:creationId xmlns:p14="http://schemas.microsoft.com/office/powerpoint/2010/main" val="218926159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With these screened indicators, I’m going to estimate the influence on transit ridership quantitively. The transit ridership is not like the common sampling data, it also depends on spatial distribution. Therefore the mix geographically weighted regression is used to deal with the spatial relationship. As we can see the difference between the two formula, beta means the weight at the coordinate of (u, v). The two important parameters in MGRW is set as shown. The bandwidth is set to 5.7 kilometers, which is selected by golden-section search.</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130</a:t>
            </a:fld>
            <a:endParaRPr lang="zh-CN" altLang="en-US"/>
          </a:p>
        </p:txBody>
      </p:sp>
    </p:spTree>
    <p:extLst>
      <p:ext uri="{BB962C8B-B14F-4D97-AF65-F5344CB8AC3E}">
        <p14:creationId xmlns:p14="http://schemas.microsoft.com/office/powerpoint/2010/main" val="44433350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spatial distribution of significance for each local variable are mapped in Figure 4.4. For the variables of building area of transportation, bus capacity, bus accessibility, job-resident balance and tenant proportion, there are 33, 34, 35, 24 and 32 data points having statistical significance at confidence level 95% respectively. As in the figures, the two indicators for bus that proposed in this study have good performance in terms of significance and stability, while the variable of ‘tenant proportion’ has a little worse stability.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131</a:t>
            </a:fld>
            <a:endParaRPr lang="zh-CN" altLang="en-US"/>
          </a:p>
        </p:txBody>
      </p:sp>
    </p:spTree>
    <p:extLst>
      <p:ext uri="{BB962C8B-B14F-4D97-AF65-F5344CB8AC3E}">
        <p14:creationId xmlns:p14="http://schemas.microsoft.com/office/powerpoint/2010/main" val="3509719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result of estimation. </a:t>
            </a:r>
          </a:p>
          <a:p>
            <a:endParaRPr lang="en-US" altLang="zh-CN" dirty="0"/>
          </a:p>
          <a:p>
            <a:r>
              <a:rPr lang="en-US" altLang="zh-CN" dirty="0"/>
              <a:t>As a result, the indicators of building area have a positive effect on the subway ridership. </a:t>
            </a:r>
          </a:p>
          <a:p>
            <a:endParaRPr lang="en-US" altLang="zh-CN" dirty="0"/>
          </a:p>
          <a:p>
            <a:r>
              <a:rPr lang="en-US" altLang="zh-CN" dirty="0"/>
              <a:t>The indicator of land-use aggregation shows land use variety can lead to decrease in ridership. </a:t>
            </a:r>
          </a:p>
          <a:p>
            <a:endParaRPr lang="en-US" altLang="zh-CN" dirty="0"/>
          </a:p>
          <a:p>
            <a:r>
              <a:rPr lang="en-US" altLang="zh-CN" dirty="0"/>
              <a:t>As the expectation, the indicator of bus capacity has a negative effect on the subway ridership, and the bus accessibility has a positive effect.</a:t>
            </a:r>
          </a:p>
          <a:p>
            <a:endParaRPr lang="en-US" altLang="zh-CN" dirty="0"/>
          </a:p>
          <a:p>
            <a:r>
              <a:rPr lang="en-US" altLang="zh-CN" dirty="0"/>
              <a:t>The factor of resident/job balance and tenant proportion tells that working people and tenants are more willing to use subway.</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132</a:t>
            </a:fld>
            <a:endParaRPr lang="zh-CN" altLang="en-US"/>
          </a:p>
        </p:txBody>
      </p:sp>
    </p:spTree>
    <p:extLst>
      <p:ext uri="{BB962C8B-B14F-4D97-AF65-F5344CB8AC3E}">
        <p14:creationId xmlns:p14="http://schemas.microsoft.com/office/powerpoint/2010/main" val="36822493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part is the residual analysis.</a:t>
            </a:r>
          </a:p>
          <a:p>
            <a:pPr defTabSz="954750">
              <a:defRPr/>
            </a:pPr>
            <a:endParaRPr lang="en-US" altLang="zh-CN" dirty="0"/>
          </a:p>
          <a:p>
            <a:pPr defTabSz="954750">
              <a:defRPr/>
            </a:pPr>
            <a:r>
              <a:rPr lang="en-US" altLang="zh-CN" dirty="0"/>
              <a:t>From the residual distribution, Moran’s index in MGWR is closer to the expected index than that in OLS,</a:t>
            </a:r>
            <a:r>
              <a:rPr lang="en-US" altLang="zh-CN" dirty="0">
                <a:solidFill>
                  <a:srgbClr val="FF3300"/>
                </a:solidFill>
                <a:latin typeface="Helvetica" panose="020B0604020202020204" pitchFamily="34" charset="0"/>
                <a:cs typeface="Helvetica" panose="020B0604020202020204" pitchFamily="34" charset="0"/>
              </a:rPr>
              <a:t> Z-score</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is also lower</a:t>
            </a:r>
            <a:r>
              <a:rPr lang="en-US" altLang="zh-CN" dirty="0">
                <a:latin typeface="Helvetica" panose="020B0604020202020204" pitchFamily="34" charset="0"/>
                <a:cs typeface="Helvetica" panose="020B0604020202020204" pitchFamily="34" charset="0"/>
              </a:rPr>
              <a:t> than that in OLS.</a:t>
            </a:r>
          </a:p>
          <a:p>
            <a:pPr defTabSz="954750">
              <a:defRPr/>
            </a:pPr>
            <a:endParaRPr lang="en-US" altLang="zh-CN" dirty="0">
              <a:latin typeface="Helvetica" panose="020B0604020202020204" pitchFamily="34" charset="0"/>
              <a:cs typeface="Helvetica" panose="020B0604020202020204" pitchFamily="34" charset="0"/>
            </a:endParaRPr>
          </a:p>
          <a:p>
            <a:pPr defTabSz="954750">
              <a:defRPr/>
            </a:pPr>
            <a:r>
              <a:rPr lang="en-US" altLang="zh-CN" dirty="0">
                <a:latin typeface="Helvetica" panose="020B0604020202020204" pitchFamily="34" charset="0"/>
                <a:cs typeface="Helvetica" panose="020B0604020202020204" pitchFamily="34" charset="0"/>
              </a:rPr>
              <a:t>We can say the result of MGWR is better than that of OLS.</a:t>
            </a:r>
          </a:p>
          <a:p>
            <a:pPr defTabSz="954750">
              <a:defRPr/>
            </a:pPr>
            <a:endParaRPr lang="zh-CN" altLang="en-US" dirty="0">
              <a:latin typeface="Helvetica" panose="020B0604020202020204" pitchFamily="34" charset="0"/>
              <a:cs typeface="Helvetica" panose="020B0604020202020204" pitchFamily="34" charset="0"/>
            </a:endParaRPr>
          </a:p>
          <a:p>
            <a:pPr defTabSz="954750">
              <a:defRPr/>
            </a:pPr>
            <a:endParaRPr lang="en-US" altLang="zh-CN" dirty="0"/>
          </a:p>
          <a:p>
            <a:pPr defTabSz="954750">
              <a:defRPr/>
            </a:pPr>
            <a:endParaRPr lang="en-US" altLang="zh-CN" dirty="0"/>
          </a:p>
          <a:p>
            <a:pPr defTabSz="954750">
              <a:defRPr/>
            </a:pPr>
            <a:r>
              <a:rPr lang="en-US" altLang="zh-CN" dirty="0"/>
              <a:t>The lower part is the distribution of residuals of both linear regression and geographically weighted regression, to have a look if the accuracy increased. The </a:t>
            </a:r>
            <a:r>
              <a:rPr lang="en-US" altLang="zh-CN" dirty="0">
                <a:latin typeface="Helvetica" panose="020B0604020202020204" pitchFamily="34" charset="0"/>
                <a:cs typeface="Helvetica" panose="020B0604020202020204" pitchFamily="34" charset="0"/>
              </a:rPr>
              <a:t>Moran’s index in MGWR is closer to the expected index than that in OLS, and the Z-score in MGWR is less than that in OLS, the accuracy did increase.</a:t>
            </a:r>
            <a:endParaRPr lang="zh-CN" altLang="en-US" dirty="0">
              <a:latin typeface="Helvetica" panose="020B0604020202020204" pitchFamily="34" charset="0"/>
              <a:cs typeface="Helvetica" panose="020B0604020202020204" pitchFamily="34" charset="0"/>
            </a:endParaRPr>
          </a:p>
          <a:p>
            <a:pPr defTabSz="954750">
              <a:defRPr/>
            </a:pPr>
            <a:endParaRPr lang="zh-CN" altLang="en-US" dirty="0">
              <a:latin typeface="Helvetica" panose="020B0604020202020204" pitchFamily="34" charset="0"/>
              <a:cs typeface="Helvetica"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133</a:t>
            </a:fld>
            <a:endParaRPr lang="zh-CN" altLang="en-US"/>
          </a:p>
        </p:txBody>
      </p:sp>
    </p:spTree>
    <p:extLst>
      <p:ext uri="{BB962C8B-B14F-4D97-AF65-F5344CB8AC3E}">
        <p14:creationId xmlns:p14="http://schemas.microsoft.com/office/powerpoint/2010/main" val="22144887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For a conclusion, this study reorganized the indicator framework, and proposed a method for selecting valid variables. Also, provided a way for judging whether a variable is global or local in the mix geographically weighted regression model.</a:t>
            </a:r>
          </a:p>
          <a:p>
            <a:pPr defTabSz="954750">
              <a:defRPr/>
            </a:pPr>
            <a:r>
              <a:rPr lang="en-US" altLang="zh-CN" dirty="0"/>
              <a:t>Also there are some interesting finding from this study. </a:t>
            </a:r>
          </a:p>
          <a:p>
            <a:pPr defTabSz="954750">
              <a:defRPr/>
            </a:pPr>
            <a:r>
              <a:rPr lang="en-US" altLang="zh-CN" dirty="0"/>
              <a:t>The higher diversity of land use leads to decrease in transit ridership.</a:t>
            </a:r>
          </a:p>
          <a:p>
            <a:pPr defTabSz="954750">
              <a:defRPr/>
            </a:pPr>
            <a:r>
              <a:rPr lang="en-US" altLang="zh-CN" dirty="0"/>
              <a:t>The bus system has both positive and negative effects on rail transit ridership.</a:t>
            </a:r>
          </a:p>
          <a:p>
            <a:pPr defTabSz="954750">
              <a:defRPr/>
            </a:pPr>
            <a:r>
              <a:rPr lang="en-US" altLang="zh-CN" dirty="0"/>
              <a:t>The tenants are more willing to use rail transit in the case of Fukuoka.</a:t>
            </a:r>
          </a:p>
          <a:p>
            <a:pPr defTabSz="954750">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134</a:t>
            </a:fld>
            <a:endParaRPr lang="zh-CN" altLang="en-US"/>
          </a:p>
        </p:txBody>
      </p:sp>
    </p:spTree>
    <p:extLst>
      <p:ext uri="{BB962C8B-B14F-4D97-AF65-F5344CB8AC3E}">
        <p14:creationId xmlns:p14="http://schemas.microsoft.com/office/powerpoint/2010/main" val="13627976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beginning, I want to repeat it once again that why I focus on the ridership between station and station.</a:t>
            </a:r>
          </a:p>
          <a:p>
            <a:endParaRPr lang="en-US" altLang="zh-CN" dirty="0"/>
          </a:p>
          <a:p>
            <a:r>
              <a:rPr lang="en-US" altLang="zh-CN" dirty="0"/>
              <a:t>There is a station A, if the ridership of station A varied because of the variation in the elements within the catchment area of station A, it is obvious, the transit ridership of station B will also vary, because station A is connecting with station B, the variation of transit ridership in Station A must bring new variation in Station B. </a:t>
            </a:r>
          </a:p>
          <a:p>
            <a:endParaRPr lang="en-US" altLang="zh-CN" dirty="0"/>
          </a:p>
          <a:p>
            <a:pPr defTabSz="954750">
              <a:defRPr/>
            </a:pPr>
            <a:r>
              <a:rPr lang="en-US" altLang="zh-CN" dirty="0"/>
              <a:t>With this issues, the purpose of this study is proposed, </a:t>
            </a: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how the factors of land-use influence the choice of destination station for passengers from the perspective of TOD</a:t>
            </a:r>
          </a:p>
          <a:p>
            <a:endParaRPr lang="en-US" altLang="zh-CN" dirty="0"/>
          </a:p>
          <a:p>
            <a:endParaRPr lang="zh-CN"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135</a:t>
            </a:fld>
            <a:endParaRPr lang="zh-CN" altLang="en-US"/>
          </a:p>
        </p:txBody>
      </p:sp>
    </p:spTree>
    <p:extLst>
      <p:ext uri="{BB962C8B-B14F-4D97-AF65-F5344CB8AC3E}">
        <p14:creationId xmlns:p14="http://schemas.microsoft.com/office/powerpoint/2010/main" val="296863353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study is at the station-to-station level, but not station-level. Different from station-level, the research scale shift to station network but not a sing station, the research objective is changed to OD passenger volume but not the passenger volume of single station. The emphasis of station-to-station level is not only the prediction of ridership, but also the connectivity between the station and station.</a:t>
            </a:r>
          </a:p>
          <a:p>
            <a:pPr defTabSz="954750">
              <a:defRPr/>
            </a:pPr>
            <a:r>
              <a:rPr lang="en-US" altLang="zh-CN" dirty="0"/>
              <a:t>The research contents mainly have two parts, to describe the connectivity between different stations using OD ridership, and to explain how the connectivity is determined by land-use factors.</a:t>
            </a:r>
          </a:p>
          <a:p>
            <a:pPr defTabSz="954750">
              <a:defRPr/>
            </a:pPr>
            <a:endParaRPr lang="en-US" altLang="zh-CN" dirty="0"/>
          </a:p>
          <a:p>
            <a:pPr defTabSz="954750">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136</a:t>
            </a:fld>
            <a:endParaRPr lang="zh-CN" altLang="en-US"/>
          </a:p>
        </p:txBody>
      </p:sp>
    </p:spTree>
    <p:extLst>
      <p:ext uri="{BB962C8B-B14F-4D97-AF65-F5344CB8AC3E}">
        <p14:creationId xmlns:p14="http://schemas.microsoft.com/office/powerpoint/2010/main" val="35137539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According to the review, some problems not well addressed are summarized. Based on which, the key points of this study are proposed. The first one is to find an indicator to describe the passenger transfer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137</a:t>
            </a:fld>
            <a:endParaRPr lang="zh-CN" altLang="en-US"/>
          </a:p>
        </p:txBody>
      </p:sp>
    </p:spTree>
    <p:extLst>
      <p:ext uri="{BB962C8B-B14F-4D97-AF65-F5344CB8AC3E}">
        <p14:creationId xmlns:p14="http://schemas.microsoft.com/office/powerpoint/2010/main" val="367933912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dirty="0"/>
              <a:t>The second key point is about the method. </a:t>
            </a:r>
            <a:r>
              <a:rPr lang="en-US" altLang="zh-CN" dirty="0">
                <a:latin typeface="Helvetica" panose="020B0604020202020204" pitchFamily="34" charset="0"/>
                <a:cs typeface="Helvetica" panose="020B0604020202020204" pitchFamily="34" charset="0"/>
              </a:rPr>
              <a:t>Because the linear regression is not proper to describe and estimate the passenger transfer between stations and stations, this study will try to find a proper method to estimate the influencing factors of the passenger transfer of ridership between stations and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138</a:t>
            </a:fld>
            <a:endParaRPr lang="zh-CN" altLang="en-US"/>
          </a:p>
        </p:txBody>
      </p:sp>
    </p:spTree>
    <p:extLst>
      <p:ext uri="{BB962C8B-B14F-4D97-AF65-F5344CB8AC3E}">
        <p14:creationId xmlns:p14="http://schemas.microsoft.com/office/powerpoint/2010/main" val="7948926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the analysis, I want to give a brief review of previous studies to show how this study differs from the others. </a:t>
            </a:r>
          </a:p>
          <a:p>
            <a:r>
              <a:rPr lang="en-US" altLang="zh-CN" dirty="0"/>
              <a:t>This study focused on the relationship between station and station. For the research object, not like the other studies using transit ridership as b  </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139</a:t>
            </a:fld>
            <a:endParaRPr lang="zh-CN" altLang="en-US"/>
          </a:p>
        </p:txBody>
      </p:sp>
    </p:spTree>
    <p:extLst>
      <p:ext uri="{BB962C8B-B14F-4D97-AF65-F5344CB8AC3E}">
        <p14:creationId xmlns:p14="http://schemas.microsoft.com/office/powerpoint/2010/main" val="3112745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568325"/>
            <a:ext cx="3195637" cy="2397125"/>
          </a:xfrm>
        </p:spPr>
      </p:sp>
      <p:sp>
        <p:nvSpPr>
          <p:cNvPr id="3" name="备注占位符 2"/>
          <p:cNvSpPr>
            <a:spLocks noGrp="1"/>
          </p:cNvSpPr>
          <p:nvPr>
            <p:ph type="body" idx="1"/>
          </p:nvPr>
        </p:nvSpPr>
        <p:spPr>
          <a:xfrm>
            <a:off x="586595" y="3229052"/>
            <a:ext cx="9083616" cy="2921583"/>
          </a:xfrm>
        </p:spPr>
        <p:txBody>
          <a:bodyPr/>
          <a:lstStyle/>
          <a:p>
            <a:r>
              <a:rPr lang="en-US" altLang="zh-CN" sz="1600" dirty="0"/>
              <a:t>Ok, now let’s have a look at the research contents. </a:t>
            </a:r>
          </a:p>
          <a:p>
            <a:endParaRPr lang="en-US" altLang="zh-CN" sz="1600" dirty="0"/>
          </a:p>
          <a:p>
            <a:r>
              <a:rPr lang="en-US" altLang="zh-CN" sz="1600" dirty="0"/>
              <a:t>According to the review of previous studies, some existing problems are summarized. This study will focus on some key points based on these problems.</a:t>
            </a:r>
            <a:endParaRPr lang="en-US" altLang="zh-CN" sz="1600" dirty="0">
              <a:cs typeface="Helvetica" panose="020B0604020202020204" pitchFamily="34" charset="0"/>
            </a:endParaRPr>
          </a:p>
          <a:p>
            <a:pPr defTabSz="954750">
              <a:defRPr/>
            </a:pPr>
            <a:endParaRPr lang="en-US" altLang="zh-CN" sz="1600" dirty="0">
              <a:cs typeface="Helvetica" panose="020B0604020202020204" pitchFamily="34" charset="0"/>
            </a:endParaRPr>
          </a:p>
          <a:p>
            <a:pPr defTabSz="954750">
              <a:defRPr/>
            </a:pPr>
            <a:r>
              <a:rPr lang="en-US" altLang="zh-CN" sz="1600" dirty="0">
                <a:cs typeface="Helvetica" panose="020B0604020202020204" pitchFamily="34" charset="0"/>
              </a:rPr>
              <a:t>The first problem is few quantitative analyses obtained a significant result, it means they didn’t find a proper function to describe the relationship between walking duration and personal attributes. </a:t>
            </a:r>
          </a:p>
          <a:p>
            <a:pPr defTabSz="954750">
              <a:defRPr/>
            </a:pPr>
            <a:endParaRPr lang="en-US" altLang="zh-CN" sz="1600" dirty="0">
              <a:cs typeface="Helvetica" panose="020B0604020202020204" pitchFamily="34" charset="0"/>
            </a:endParaRPr>
          </a:p>
          <a:p>
            <a:pPr defTabSz="954750">
              <a:defRPr/>
            </a:pPr>
            <a:r>
              <a:rPr lang="en-US" altLang="zh-CN" sz="1600" dirty="0">
                <a:cs typeface="Helvetica" panose="020B0604020202020204" pitchFamily="34" charset="0"/>
              </a:rPr>
              <a:t>For this problem, two key points will be addressed in this study. one, construct a proper function to describe the relationship of walking duration and the indicators. two, identify the effective indicators that indeed have influences on the preference to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a:t>
            </a:fld>
            <a:endParaRPr lang="zh-CN" altLang="en-US"/>
          </a:p>
        </p:txBody>
      </p:sp>
    </p:spTree>
    <p:extLst>
      <p:ext uri="{BB962C8B-B14F-4D97-AF65-F5344CB8AC3E}">
        <p14:creationId xmlns:p14="http://schemas.microsoft.com/office/powerpoint/2010/main" val="2024917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is the research flow of this study. </a:t>
            </a:r>
          </a:p>
          <a:p>
            <a:pPr defTabSz="954750">
              <a:defRPr/>
            </a:pPr>
            <a:endParaRPr lang="en-US" altLang="zh-CN" dirty="0"/>
          </a:p>
          <a:p>
            <a:pPr defTabSz="954750">
              <a:defRPr/>
            </a:pPr>
            <a:r>
              <a:rPr lang="en-US" altLang="zh-CN" dirty="0"/>
              <a:t>First, I will construct the index framework, and then convert this realistic issue into a mathematical problem. </a:t>
            </a:r>
          </a:p>
          <a:p>
            <a:pPr defTabSz="954750">
              <a:defRPr/>
            </a:pPr>
            <a:endParaRPr lang="en-US" altLang="zh-CN" dirty="0"/>
          </a:p>
          <a:p>
            <a:pPr defTabSz="954750">
              <a:defRPr/>
            </a:pPr>
            <a:r>
              <a:rPr lang="en-US" altLang="zh-CN" dirty="0"/>
              <a:t>Finally, estimate the logistic regression model, and give discussion for the result.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140</a:t>
            </a:fld>
            <a:endParaRPr lang="zh-CN" altLang="en-US"/>
          </a:p>
        </p:txBody>
      </p:sp>
    </p:spTree>
    <p:extLst>
      <p:ext uri="{BB962C8B-B14F-4D97-AF65-F5344CB8AC3E}">
        <p14:creationId xmlns:p14="http://schemas.microsoft.com/office/powerpoint/2010/main" val="276999862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Before constructing the mathematical model, I am going to explain how to convert this realistic problem into a mathematical problem. If we examine the case of alighting station k, this probability of getting off at station k is affected by the land-use and impedance of boarding station. Here we can convert this problem into a discrete choice problem. And it can be expressed using logistic regression. In this logistic regression, if we take the alighting station k as an example, the dependent variable is the connectivity between all the boarding stations and alighting station k, it is the probability of getting off at station k. The independent variables are the land-use of departure stations and the impedance between boarding stations and the alighting station k.</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141</a:t>
            </a:fld>
            <a:endParaRPr lang="zh-CN" altLang="en-US"/>
          </a:p>
        </p:txBody>
      </p:sp>
    </p:spTree>
    <p:extLst>
      <p:ext uri="{BB962C8B-B14F-4D97-AF65-F5344CB8AC3E}">
        <p14:creationId xmlns:p14="http://schemas.microsoft.com/office/powerpoint/2010/main" val="1881089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In this problem, what we want to know is how the independent variables determine the choice of where to get off. </a:t>
            </a:r>
          </a:p>
          <a:p>
            <a:pPr defTabSz="954750">
              <a:defRPr/>
            </a:pPr>
            <a:endParaRPr lang="en-US" altLang="zh-CN" dirty="0"/>
          </a:p>
          <a:p>
            <a:pPr defTabSz="954750">
              <a:defRPr/>
            </a:pPr>
            <a:r>
              <a:rPr lang="en-US" altLang="zh-CN" dirty="0"/>
              <a:t>To master the significant features of choosing destination regarding different type of land-use, I will select some typical stations as research objective. </a:t>
            </a:r>
          </a:p>
          <a:p>
            <a:pPr defTabSz="954750">
              <a:defRPr/>
            </a:pPr>
            <a:endParaRPr lang="en-US" altLang="zh-CN" dirty="0"/>
          </a:p>
          <a:p>
            <a:pPr defTabSz="954750">
              <a:defRPr/>
            </a:pPr>
            <a:r>
              <a:rPr lang="en-US" altLang="zh-CN" dirty="0"/>
              <a:t>I chose one station from each of the land use type.</a:t>
            </a:r>
          </a:p>
          <a:p>
            <a:pPr defTabSz="954750">
              <a:defRPr/>
            </a:pPr>
            <a:endParaRPr lang="en-US" altLang="zh-CN" dirty="0"/>
          </a:p>
          <a:p>
            <a:pPr defTabSz="954750">
              <a:defRPr/>
            </a:pPr>
            <a:r>
              <a:rPr lang="en-US" altLang="zh-CN" dirty="0"/>
              <a:t>The six stations are </a:t>
            </a:r>
            <a:r>
              <a:rPr lang="en-US" altLang="zh-CN" dirty="0" err="1"/>
              <a:t>Kamo</a:t>
            </a:r>
            <a:r>
              <a:rPr lang="en-US" altLang="zh-CN" dirty="0"/>
              <a:t> station of medium-density residence</a:t>
            </a:r>
          </a:p>
          <a:p>
            <a:pPr defTabSz="954750">
              <a:defRPr/>
            </a:pPr>
            <a:endParaRPr lang="en-US" altLang="zh-CN" dirty="0"/>
          </a:p>
          <a:p>
            <a:pPr defTabSz="954750">
              <a:defRPr/>
            </a:pPr>
            <a:r>
              <a:rPr lang="en-US" altLang="zh-CN" dirty="0"/>
              <a:t>Fujisaki station of high-density residence</a:t>
            </a:r>
          </a:p>
          <a:p>
            <a:pPr defTabSz="954750">
              <a:defRPr/>
            </a:pPr>
            <a:endParaRPr lang="en-US" altLang="zh-CN" dirty="0"/>
          </a:p>
          <a:p>
            <a:pPr defTabSz="954750">
              <a:defRPr/>
            </a:pPr>
            <a:r>
              <a:rPr lang="en-US" altLang="zh-CN" dirty="0" err="1"/>
              <a:t>Hakozakikyudai</a:t>
            </a:r>
            <a:r>
              <a:rPr lang="en-US" altLang="zh-CN" dirty="0"/>
              <a:t> station of education</a:t>
            </a:r>
          </a:p>
          <a:p>
            <a:pPr defTabSz="954750">
              <a:defRPr/>
            </a:pPr>
            <a:endParaRPr lang="en-US" altLang="zh-CN" dirty="0"/>
          </a:p>
          <a:p>
            <a:pPr defTabSz="954750">
              <a:defRPr/>
            </a:pPr>
            <a:r>
              <a:rPr lang="en-US" altLang="zh-CN" dirty="0" err="1"/>
              <a:t>Gofukumachi</a:t>
            </a:r>
            <a:r>
              <a:rPr lang="en-US" altLang="zh-CN" dirty="0"/>
              <a:t> station of office</a:t>
            </a:r>
          </a:p>
          <a:p>
            <a:pPr defTabSz="954750">
              <a:defRPr/>
            </a:pPr>
            <a:endParaRPr lang="en-US" altLang="zh-CN" dirty="0"/>
          </a:p>
          <a:p>
            <a:pPr defTabSz="954750">
              <a:defRPr/>
            </a:pPr>
            <a:r>
              <a:rPr lang="en-US" altLang="zh-CN" dirty="0"/>
              <a:t>Tenjin station of commerce</a:t>
            </a:r>
          </a:p>
          <a:p>
            <a:pPr defTabSz="954750">
              <a:defRPr/>
            </a:pPr>
            <a:endParaRPr lang="en-US" altLang="zh-CN" dirty="0"/>
          </a:p>
          <a:p>
            <a:pPr defTabSz="954750">
              <a:defRPr/>
            </a:pPr>
            <a:r>
              <a:rPr lang="en-US" altLang="zh-CN" dirty="0"/>
              <a:t>and airport station.</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142</a:t>
            </a:fld>
            <a:endParaRPr lang="zh-CN" altLang="en-US"/>
          </a:p>
        </p:txBody>
      </p:sp>
    </p:spTree>
    <p:extLst>
      <p:ext uri="{BB962C8B-B14F-4D97-AF65-F5344CB8AC3E}">
        <p14:creationId xmlns:p14="http://schemas.microsoft.com/office/powerpoint/2010/main" val="26549623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248">
              <a:defRPr/>
            </a:pPr>
            <a:r>
              <a:rPr lang="en-US" altLang="zh-CN" dirty="0"/>
              <a:t>This is the result of estimation</a:t>
            </a:r>
            <a:r>
              <a:rPr lang="en-US" altLang="zh-CN" baseline="0" dirty="0"/>
              <a:t>. </a:t>
            </a:r>
          </a:p>
          <a:p>
            <a:pPr defTabSz="914248">
              <a:defRPr/>
            </a:pPr>
            <a:endParaRPr lang="en-US" altLang="zh-CN" baseline="0" dirty="0"/>
          </a:p>
          <a:p>
            <a:pPr defTabSz="914248">
              <a:defRPr/>
            </a:pPr>
            <a:r>
              <a:rPr lang="en-US" altLang="zh-CN" baseline="0" dirty="0"/>
              <a:t>In this table, the values less than 1 means </a:t>
            </a:r>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a:p>
            <a:pPr defTabSz="914248">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248">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The values larger than 1 means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a:p>
            <a:pPr defTabSz="914248">
              <a:defRPr/>
            </a:pPr>
            <a:endPar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endParaRPr>
          </a:p>
          <a:p>
            <a:pPr defTabSz="914248">
              <a:defRPr/>
            </a:pP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For the meaning of the coefficients, 1% increase in the proportion of land use</a:t>
            </a:r>
            <a:r>
              <a:rPr lang="en-US" altLang="zh-CN" sz="11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1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100" dirty="0">
                <a:latin typeface="Helvetica" panose="020B0604020202020204" pitchFamily="34" charset="0"/>
                <a:ea typeface="宋体" panose="02010600030101010101" pitchFamily="2" charset="-122"/>
                <a:cs typeface="Helvetica" panose="020B0604020202020204" pitchFamily="34" charset="0"/>
              </a:rPr>
              <a:t> at the destination</a:t>
            </a:r>
          </a:p>
          <a:p>
            <a:pPr defTabSz="914248">
              <a:defRPr/>
            </a:pPr>
            <a:endParaRPr lang="en-US" altLang="zh-CN" sz="1100" dirty="0">
              <a:latin typeface="Helvetica" panose="020B0604020202020204" pitchFamily="34" charset="0"/>
              <a:ea typeface="宋体" panose="02010600030101010101" pitchFamily="2" charset="-122"/>
              <a:cs typeface="Helvetica" panose="020B0604020202020204" pitchFamily="34" charset="0"/>
            </a:endParaRPr>
          </a:p>
          <a:p>
            <a:r>
              <a:rPr lang="en-US" altLang="zh-CN" dirty="0"/>
              <a:t>. </a:t>
            </a:r>
            <a:r>
              <a:rPr lang="en-US" altLang="zh-CN" baseline="0" dirty="0"/>
              <a:t>The blank means this value does not pass the statistical significance test.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143</a:t>
            </a:fld>
            <a:endParaRPr lang="zh-CN" altLang="en-US"/>
          </a:p>
        </p:txBody>
      </p:sp>
    </p:spTree>
    <p:extLst>
      <p:ext uri="{BB962C8B-B14F-4D97-AF65-F5344CB8AC3E}">
        <p14:creationId xmlns:p14="http://schemas.microsoft.com/office/powerpoint/2010/main" val="48262310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144</a:t>
            </a:fld>
            <a:endParaRPr lang="zh-CN" altLang="en-US"/>
          </a:p>
        </p:txBody>
      </p:sp>
    </p:spTree>
    <p:extLst>
      <p:ext uri="{BB962C8B-B14F-4D97-AF65-F5344CB8AC3E}">
        <p14:creationId xmlns:p14="http://schemas.microsoft.com/office/powerpoint/2010/main" val="73045656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is the chapter 5, the main work of this study includes two parts, Defined the “connectivity” between station and station. The influence of land use on the connectivity was estimated.</a:t>
            </a:r>
          </a:p>
          <a:p>
            <a:pPr defTabSz="954750">
              <a:defRPr/>
            </a:pPr>
            <a:r>
              <a:rPr lang="en-US" altLang="zh-CN" dirty="0"/>
              <a:t>Also</a:t>
            </a:r>
            <a:r>
              <a:rPr lang="zh-CN" altLang="en-US" dirty="0"/>
              <a:t> </a:t>
            </a:r>
            <a:r>
              <a:rPr lang="en-US" altLang="zh-CN" dirty="0"/>
              <a:t>we got some implications for the future, Further enrich the indicator system. The share of different transportation modes should be considered. The indicators belong to impedance should be improved. The influence of bus system also should be considered at the station-to-station level</a:t>
            </a:r>
          </a:p>
          <a:p>
            <a:pPr defTabSz="954750">
              <a:defRPr/>
            </a:pPr>
            <a:endParaRPr lang="en-US" altLang="zh-CN"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145</a:t>
            </a:fld>
            <a:endParaRPr lang="zh-CN" altLang="en-US"/>
          </a:p>
        </p:txBody>
      </p:sp>
    </p:spTree>
    <p:extLst>
      <p:ext uri="{BB962C8B-B14F-4D97-AF65-F5344CB8AC3E}">
        <p14:creationId xmlns:p14="http://schemas.microsoft.com/office/powerpoint/2010/main" val="40635447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146</a:t>
            </a:fld>
            <a:endParaRPr lang="zh-CN" altLang="en-US"/>
          </a:p>
        </p:txBody>
      </p:sp>
    </p:spTree>
    <p:extLst>
      <p:ext uri="{BB962C8B-B14F-4D97-AF65-F5344CB8AC3E}">
        <p14:creationId xmlns:p14="http://schemas.microsoft.com/office/powerpoint/2010/main" val="80531431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147</a:t>
            </a:fld>
            <a:endParaRPr lang="zh-CN" altLang="en-US"/>
          </a:p>
        </p:txBody>
      </p:sp>
    </p:spTree>
    <p:extLst>
      <p:ext uri="{BB962C8B-B14F-4D97-AF65-F5344CB8AC3E}">
        <p14:creationId xmlns:p14="http://schemas.microsoft.com/office/powerpoint/2010/main" val="12338118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148</a:t>
            </a:fld>
            <a:endParaRPr lang="zh-CN" altLang="en-US"/>
          </a:p>
        </p:txBody>
      </p:sp>
    </p:spTree>
    <p:extLst>
      <p:ext uri="{BB962C8B-B14F-4D97-AF65-F5344CB8AC3E}">
        <p14:creationId xmlns:p14="http://schemas.microsoft.com/office/powerpoint/2010/main" val="310002130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149</a:t>
            </a:fld>
            <a:endParaRPr lang="zh-CN" altLang="en-US"/>
          </a:p>
        </p:txBody>
      </p:sp>
    </p:spTree>
    <p:extLst>
      <p:ext uri="{BB962C8B-B14F-4D97-AF65-F5344CB8AC3E}">
        <p14:creationId xmlns:p14="http://schemas.microsoft.com/office/powerpoint/2010/main" val="176715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cs typeface="Helvetica" panose="020B0604020202020204" pitchFamily="34" charset="0"/>
              </a:rPr>
              <a:t>Another problem is the effect of indicators cannot be quantified. It means the result cannot be used for prediction.</a:t>
            </a: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So the third key point in this study is to estimate the relationship between identified influencing factors and walking duration. Then use this obtained relationship to make a prediction.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15</a:t>
            </a:fld>
            <a:endParaRPr lang="zh-CN" altLang="en-US"/>
          </a:p>
        </p:txBody>
      </p:sp>
    </p:spTree>
    <p:extLst>
      <p:ext uri="{BB962C8B-B14F-4D97-AF65-F5344CB8AC3E}">
        <p14:creationId xmlns:p14="http://schemas.microsoft.com/office/powerpoint/2010/main" val="42484097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150</a:t>
            </a:fld>
            <a:endParaRPr lang="zh-CN" altLang="en-US"/>
          </a:p>
        </p:txBody>
      </p:sp>
    </p:spTree>
    <p:extLst>
      <p:ext uri="{BB962C8B-B14F-4D97-AF65-F5344CB8AC3E}">
        <p14:creationId xmlns:p14="http://schemas.microsoft.com/office/powerpoint/2010/main" val="17752333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151</a:t>
            </a:fld>
            <a:endParaRPr lang="zh-CN" altLang="en-US"/>
          </a:p>
        </p:txBody>
      </p:sp>
    </p:spTree>
    <p:extLst>
      <p:ext uri="{BB962C8B-B14F-4D97-AF65-F5344CB8AC3E}">
        <p14:creationId xmlns:p14="http://schemas.microsoft.com/office/powerpoint/2010/main" val="6102522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152</a:t>
            </a:fld>
            <a:endParaRPr lang="zh-CN" altLang="en-US"/>
          </a:p>
        </p:txBody>
      </p:sp>
    </p:spTree>
    <p:extLst>
      <p:ext uri="{BB962C8B-B14F-4D97-AF65-F5344CB8AC3E}">
        <p14:creationId xmlns:p14="http://schemas.microsoft.com/office/powerpoint/2010/main" val="220556532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1 is a brief introduction for the whole dissertation</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153</a:t>
            </a:fld>
            <a:endParaRPr lang="zh-CN" altLang="en-US"/>
          </a:p>
        </p:txBody>
      </p:sp>
    </p:spTree>
    <p:extLst>
      <p:ext uri="{BB962C8B-B14F-4D97-AF65-F5344CB8AC3E}">
        <p14:creationId xmlns:p14="http://schemas.microsoft.com/office/powerpoint/2010/main" val="332023070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chapter 2, Analyzing Willingness of Walking Duration to Transit Stations Using passenger’s personal attributes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154</a:t>
            </a:fld>
            <a:endParaRPr lang="zh-CN" altLang="en-US"/>
          </a:p>
        </p:txBody>
      </p:sp>
    </p:spTree>
    <p:extLst>
      <p:ext uri="{BB962C8B-B14F-4D97-AF65-F5344CB8AC3E}">
        <p14:creationId xmlns:p14="http://schemas.microsoft.com/office/powerpoint/2010/main" val="12453073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100" dirty="0"/>
              <a:t>Next, Chapter 3, Analysis on the characteristics of transit ridership and land use. </a:t>
            </a:r>
            <a:endParaRPr lang="zh-CN" altLang="en-US" sz="11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155</a:t>
            </a:fld>
            <a:endParaRPr lang="zh-CN" altLang="en-US"/>
          </a:p>
        </p:txBody>
      </p:sp>
    </p:spTree>
    <p:extLst>
      <p:ext uri="{BB962C8B-B14F-4D97-AF65-F5344CB8AC3E}">
        <p14:creationId xmlns:p14="http://schemas.microsoft.com/office/powerpoint/2010/main" val="328584447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Next, chapter 4, Influencing Factors on Transit Ridership at Station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156</a:t>
            </a:fld>
            <a:endParaRPr lang="zh-CN" altLang="en-US"/>
          </a:p>
        </p:txBody>
      </p:sp>
    </p:spTree>
    <p:extLst>
      <p:ext uri="{BB962C8B-B14F-4D97-AF65-F5344CB8AC3E}">
        <p14:creationId xmlns:p14="http://schemas.microsoft.com/office/powerpoint/2010/main" val="33478128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Chapter 5, Influencing Factors on Transit Ridership at Station-to-Station Level</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157</a:t>
            </a:fld>
            <a:endParaRPr lang="zh-CN" altLang="en-US"/>
          </a:p>
        </p:txBody>
      </p:sp>
    </p:spTree>
    <p:extLst>
      <p:ext uri="{BB962C8B-B14F-4D97-AF65-F5344CB8AC3E}">
        <p14:creationId xmlns:p14="http://schemas.microsoft.com/office/powerpoint/2010/main" val="47501265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158</a:t>
            </a:fld>
            <a:endParaRPr lang="zh-CN" altLang="en-US"/>
          </a:p>
        </p:txBody>
      </p:sp>
    </p:spTree>
    <p:extLst>
      <p:ext uri="{BB962C8B-B14F-4D97-AF65-F5344CB8AC3E}">
        <p14:creationId xmlns:p14="http://schemas.microsoft.com/office/powerpoint/2010/main" val="315879341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study aims to answer the first primary question that I proposed at the very beginning.</a:t>
            </a:r>
          </a:p>
          <a:p>
            <a:endParaRPr lang="en-US" altLang="zh-CN" dirty="0"/>
          </a:p>
          <a:p>
            <a:r>
              <a:rPr lang="en-US" altLang="zh-CN" dirty="0"/>
              <a:t>That is, what influence the walking duration to transit stations.</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159</a:t>
            </a:fld>
            <a:endParaRPr lang="zh-CN" altLang="en-US"/>
          </a:p>
        </p:txBody>
      </p:sp>
    </p:spTree>
    <p:extLst>
      <p:ext uri="{BB962C8B-B14F-4D97-AF65-F5344CB8AC3E}">
        <p14:creationId xmlns:p14="http://schemas.microsoft.com/office/powerpoint/2010/main" val="531269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flowchart of this study. It is organized into 6 parts. They are constructing the indicator system, cleaning data, identifying valid features, verifying the valid features, and estimating walking duration preference. The conclusion comes the last.</a:t>
            </a:r>
          </a:p>
          <a:p>
            <a:endParaRPr lang="en-US" altLang="zh-CN" sz="1800" dirty="0"/>
          </a:p>
          <a:p>
            <a:r>
              <a:rPr lang="en-US" altLang="zh-CN" sz="1800" dirty="0"/>
              <a:t>The key points of this studies are marked with yellow block. </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16</a:t>
            </a:fld>
            <a:endParaRPr lang="zh-CN" altLang="en-US"/>
          </a:p>
        </p:txBody>
      </p:sp>
    </p:spTree>
    <p:extLst>
      <p:ext uri="{BB962C8B-B14F-4D97-AF65-F5344CB8AC3E}">
        <p14:creationId xmlns:p14="http://schemas.microsoft.com/office/powerpoint/2010/main" val="5965847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Chapter 4 aims to answer the second question that I proposed at the very beginning</a:t>
            </a:r>
          </a:p>
          <a:p>
            <a:pPr defTabSz="954750">
              <a:defRPr/>
            </a:pPr>
            <a:endParaRPr lang="en-US" altLang="zh-CN" dirty="0"/>
          </a:p>
          <a:p>
            <a:pPr defTabSz="954750">
              <a:defRPr/>
            </a:pPr>
            <a:r>
              <a:rPr lang="en-US" altLang="zh-CN" dirty="0"/>
              <a:t>it is </a:t>
            </a:r>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160</a:t>
            </a:fld>
            <a:endParaRPr lang="zh-CN" altLang="en-US"/>
          </a:p>
        </p:txBody>
      </p:sp>
    </p:spTree>
    <p:extLst>
      <p:ext uri="{BB962C8B-B14F-4D97-AF65-F5344CB8AC3E}">
        <p14:creationId xmlns:p14="http://schemas.microsoft.com/office/powerpoint/2010/main" val="266598580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dirty="0"/>
              <a:t>This chapter aims to answer the third question that I proposed at the very beginning, that is </a:t>
            </a:r>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161</a:t>
            </a:fld>
            <a:endParaRPr lang="zh-CN" altLang="en-US"/>
          </a:p>
        </p:txBody>
      </p:sp>
    </p:spTree>
    <p:extLst>
      <p:ext uri="{BB962C8B-B14F-4D97-AF65-F5344CB8AC3E}">
        <p14:creationId xmlns:p14="http://schemas.microsoft.com/office/powerpoint/2010/main" val="3009600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Then I will give some details for the results.</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Look at the values marked with frame. </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any type of Land use increased in </a:t>
            </a:r>
            <a:r>
              <a:rPr lang="en-US" altLang="zh-CN" dirty="0">
                <a:solidFill>
                  <a:srgbClr val="FF3300"/>
                </a:solidFill>
                <a:latin typeface="Helvetica" panose="020B0604020202020204" pitchFamily="34" charset="0"/>
                <a:cs typeface="Helvetica" panose="020B0604020202020204" pitchFamily="34" charset="0"/>
              </a:rPr>
              <a:t>departure station </a:t>
            </a:r>
          </a:p>
          <a:p>
            <a:endParaRPr lang="en-US" altLang="zh-CN" dirty="0">
              <a:solidFill>
                <a:srgbClr val="FF3300"/>
              </a:solidFill>
              <a:latin typeface="Helvetica" panose="020B0604020202020204" pitchFamily="34" charset="0"/>
              <a:cs typeface="Helvetica" panose="020B0604020202020204" pitchFamily="34" charset="0"/>
            </a:endParaRPr>
          </a:p>
          <a:p>
            <a:r>
              <a:rPr lang="en-US" altLang="zh-CN" dirty="0">
                <a:solidFill>
                  <a:srgbClr val="FF3300"/>
                </a:solidFill>
                <a:latin typeface="Helvetica" panose="020B0604020202020204" pitchFamily="34" charset="0"/>
                <a:cs typeface="Helvetica" panose="020B0604020202020204" pitchFamily="34" charset="0"/>
              </a:rPr>
              <a:t>The 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will </a:t>
            </a:r>
            <a:r>
              <a:rPr lang="en-US" altLang="zh-CN" dirty="0">
                <a:solidFill>
                  <a:srgbClr val="FF3300"/>
                </a:solidFill>
                <a:latin typeface="Helvetica" panose="020B0604020202020204" pitchFamily="34" charset="0"/>
                <a:cs typeface="Helvetica" panose="020B0604020202020204" pitchFamily="34" charset="0"/>
              </a:rPr>
              <a:t>decrease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162</a:t>
            </a:fld>
            <a:endParaRPr lang="zh-CN" altLang="en-US"/>
          </a:p>
        </p:txBody>
      </p:sp>
    </p:spTree>
    <p:extLst>
      <p:ext uri="{BB962C8B-B14F-4D97-AF65-F5344CB8AC3E}">
        <p14:creationId xmlns:p14="http://schemas.microsoft.com/office/powerpoint/2010/main" val="261869402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cs typeface="Helvetica" panose="020B0604020202020204" pitchFamily="34" charset="0"/>
              </a:rPr>
              <a:t>Look at the column of education</a:t>
            </a:r>
          </a:p>
          <a:p>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It means the Increase in the education land use tends to lead increase in the ridership between station and station.</a:t>
            </a:r>
          </a:p>
          <a:p>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163</a:t>
            </a:fld>
            <a:endParaRPr lang="zh-CN" altLang="en-US"/>
          </a:p>
        </p:txBody>
      </p:sp>
    </p:spTree>
    <p:extLst>
      <p:ext uri="{BB962C8B-B14F-4D97-AF65-F5344CB8AC3E}">
        <p14:creationId xmlns:p14="http://schemas.microsoft.com/office/powerpoint/2010/main" val="61198379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Look at the values with frames.</a:t>
            </a:r>
          </a:p>
          <a:p>
            <a:endParaRPr lang="en-US" altLang="zh-CN" dirty="0"/>
          </a:p>
          <a:p>
            <a:r>
              <a:rPr lang="en-US" altLang="zh-CN" dirty="0"/>
              <a:t>This represent</a:t>
            </a:r>
            <a:r>
              <a:rPr lang="en-US" altLang="zh-CN"/>
              <a:t>, the </a:t>
            </a:r>
            <a:r>
              <a:rPr lang="en-US" altLang="zh-CN" dirty="0"/>
              <a:t>probability of choosing a destination has a trend of decreasing between the same type of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164</a:t>
            </a:fld>
            <a:endParaRPr lang="zh-CN" altLang="en-US"/>
          </a:p>
        </p:txBody>
      </p:sp>
    </p:spTree>
    <p:extLst>
      <p:ext uri="{BB962C8B-B14F-4D97-AF65-F5344CB8AC3E}">
        <p14:creationId xmlns:p14="http://schemas.microsoft.com/office/powerpoint/2010/main" val="195024325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165</a:t>
            </a:fld>
            <a:endParaRPr lang="zh-CN" altLang="en-US"/>
          </a:p>
        </p:txBody>
      </p:sp>
    </p:spTree>
    <p:extLst>
      <p:ext uri="{BB962C8B-B14F-4D97-AF65-F5344CB8AC3E}">
        <p14:creationId xmlns:p14="http://schemas.microsoft.com/office/powerpoint/2010/main" val="271199379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166</a:t>
            </a:fld>
            <a:endParaRPr lang="zh-CN" altLang="en-US"/>
          </a:p>
        </p:txBody>
      </p:sp>
    </p:spTree>
    <p:extLst>
      <p:ext uri="{BB962C8B-B14F-4D97-AF65-F5344CB8AC3E}">
        <p14:creationId xmlns:p14="http://schemas.microsoft.com/office/powerpoint/2010/main" val="38691845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167</a:t>
            </a:fld>
            <a:endParaRPr lang="zh-CN" altLang="en-US"/>
          </a:p>
        </p:txBody>
      </p:sp>
    </p:spTree>
    <p:extLst>
      <p:ext uri="{BB962C8B-B14F-4D97-AF65-F5344CB8AC3E}">
        <p14:creationId xmlns:p14="http://schemas.microsoft.com/office/powerpoint/2010/main" val="2659859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481013"/>
            <a:ext cx="3195637" cy="2397125"/>
          </a:xfrm>
        </p:spPr>
      </p:sp>
      <p:sp>
        <p:nvSpPr>
          <p:cNvPr id="3" name="备注占位符 2"/>
          <p:cNvSpPr>
            <a:spLocks noGrp="1"/>
          </p:cNvSpPr>
          <p:nvPr>
            <p:ph type="body" idx="1"/>
          </p:nvPr>
        </p:nvSpPr>
        <p:spPr>
          <a:xfrm>
            <a:off x="508959" y="3075933"/>
            <a:ext cx="9100868" cy="3401067"/>
          </a:xfrm>
        </p:spPr>
        <p:txBody>
          <a:bodyPr/>
          <a:lstStyle/>
          <a:p>
            <a:r>
              <a:rPr lang="en-US" altLang="zh-CN" sz="1800" dirty="0"/>
              <a:t>Next, I will give a simple example to explain how I deal with the walking duration.</a:t>
            </a:r>
          </a:p>
          <a:p>
            <a:endParaRPr lang="en-US" altLang="zh-CN" sz="1800" dirty="0"/>
          </a:p>
          <a:p>
            <a:r>
              <a:rPr lang="en-US" altLang="zh-CN" sz="1800" dirty="0"/>
              <a:t>Think about a people who has the attributes like this, we assume this passenger can accept a walking duration less than 8 minutes for accessing transit stations. </a:t>
            </a:r>
          </a:p>
          <a:p>
            <a:endParaRPr lang="en-US" altLang="zh-CN" sz="1800" dirty="0"/>
          </a:p>
          <a:p>
            <a:r>
              <a:rPr lang="en-US" altLang="zh-CN" sz="1800" dirty="0"/>
              <a:t>But if it is reflected in a questionnaire, the answer may be like  “I walked 6 minutes to the station”. Obviously, it cannot represent how long he is willing to walk to the station. This 6 minutes is just the distance between his starting point and the station.</a:t>
            </a:r>
          </a:p>
          <a:p>
            <a:endParaRPr lang="en-US" altLang="zh-CN" sz="1800" dirty="0"/>
          </a:p>
          <a:p>
            <a:r>
              <a:rPr lang="en-US" altLang="zh-CN" sz="1800" dirty="0"/>
              <a:t>Here the deviation appeared. The next slide, I will continue to explain how to deal with this problem.</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17</a:t>
            </a:fld>
            <a:endParaRPr lang="zh-CN" altLang="en-US"/>
          </a:p>
        </p:txBody>
      </p:sp>
    </p:spTree>
    <p:extLst>
      <p:ext uri="{BB962C8B-B14F-4D97-AF65-F5344CB8AC3E}">
        <p14:creationId xmlns:p14="http://schemas.microsoft.com/office/powerpoint/2010/main" val="502833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500332" y="3418832"/>
            <a:ext cx="9135374" cy="3154496"/>
          </a:xfrm>
        </p:spPr>
        <p:txBody>
          <a:bodyPr/>
          <a:lstStyle/>
          <a:p>
            <a:r>
              <a:rPr lang="en-US" altLang="zh-CN" sz="1600" dirty="0"/>
              <a:t>Here is a relation map of distance, attributes, willingness, and actual walking duration. </a:t>
            </a:r>
          </a:p>
          <a:p>
            <a:endParaRPr lang="en-US" altLang="zh-CN" sz="1600" dirty="0"/>
          </a:p>
          <a:p>
            <a:r>
              <a:rPr lang="en-US" altLang="zh-CN" sz="1600" dirty="0"/>
              <a:t>The actual walking duration is the original data that we can obtain from the questionnaires. As shown in this relation map, the actual walking duration should be directly determined by the distance between the starting point and the station. </a:t>
            </a:r>
          </a:p>
          <a:p>
            <a:endParaRPr lang="en-US" altLang="zh-CN" sz="1600" dirty="0"/>
          </a:p>
          <a:p>
            <a:r>
              <a:rPr lang="en-US" altLang="zh-CN" sz="1600" dirty="0"/>
              <a:t>We assume that people with different attributes should have different willingness of walking duration, and this willingness can affect the final actual walking duration as well. But, the attributes should never affect the actual walking duration directly. </a:t>
            </a:r>
          </a:p>
          <a:p>
            <a:endParaRPr lang="en-US" altLang="zh-CN" sz="1600" dirty="0"/>
          </a:p>
          <a:p>
            <a:r>
              <a:rPr lang="en-US" altLang="zh-CN" sz="1600" dirty="0"/>
              <a:t>So, what I want to do is to build a bridge between the attributes and actual walking duration through the willingness.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18</a:t>
            </a:fld>
            <a:endParaRPr lang="zh-CN" altLang="en-US"/>
          </a:p>
        </p:txBody>
      </p:sp>
    </p:spTree>
    <p:extLst>
      <p:ext uri="{BB962C8B-B14F-4D97-AF65-F5344CB8AC3E}">
        <p14:creationId xmlns:p14="http://schemas.microsoft.com/office/powerpoint/2010/main" val="2904478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362310" y="3418833"/>
            <a:ext cx="9523563" cy="2797225"/>
          </a:xfrm>
        </p:spPr>
        <p:txBody>
          <a:bodyPr/>
          <a:lstStyle/>
          <a:p>
            <a:r>
              <a:rPr lang="en-US" altLang="zh-CN" sz="1600" dirty="0"/>
              <a:t>And this is the bridge. I’d like to raise another example to explain it. </a:t>
            </a:r>
          </a:p>
          <a:p>
            <a:endParaRPr lang="en-US" altLang="zh-CN" sz="1600" dirty="0"/>
          </a:p>
          <a:p>
            <a:r>
              <a:rPr lang="en-US" altLang="zh-CN" sz="1600" dirty="0"/>
              <a:t>We can take the 6-minute walking duration as the investigation object, if the respondent answered that “I walked 10 minutes to the station”, it not only means this passenger walked 10 minutes, but also tells us the 6-minute walking duration is certain to be accepted by this passenger. While if someone said “I walked 3 minutes”, it means the 6-minute walking duration is not clear to be accepted or not.</a:t>
            </a:r>
          </a:p>
          <a:p>
            <a:endParaRPr lang="en-US" altLang="zh-CN" sz="1600" dirty="0"/>
          </a:p>
          <a:p>
            <a:r>
              <a:rPr lang="en-US" altLang="zh-CN" sz="1600" dirty="0"/>
              <a:t>Well, we can get a relationship between the actual walking duration and the willingness.</a:t>
            </a:r>
          </a:p>
          <a:p>
            <a:r>
              <a:rPr lang="en-US" altLang="zh-CN" sz="1600" dirty="0"/>
              <a:t>And obviously, the willingness of walking duration can be expressed as the function of personal attributes.</a:t>
            </a:r>
          </a:p>
          <a:p>
            <a:endParaRPr lang="en-US" altLang="zh-CN" sz="1600" dirty="0"/>
          </a:p>
          <a:p>
            <a:r>
              <a:rPr lang="en-US" altLang="zh-CN" sz="1600" dirty="0"/>
              <a:t>Here the bridge between personal attributes and the actual walking duration can be established.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19</a:t>
            </a:fld>
            <a:endParaRPr lang="zh-CN" altLang="en-US"/>
          </a:p>
        </p:txBody>
      </p:sp>
    </p:spTree>
    <p:extLst>
      <p:ext uri="{BB962C8B-B14F-4D97-AF65-F5344CB8AC3E}">
        <p14:creationId xmlns:p14="http://schemas.microsoft.com/office/powerpoint/2010/main" val="182256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Here a little bit about the agenda for quickly running into the presentation. This dissertation is mainly constructed by 3 parts, the introduction, four empirical studies, and the conclusion.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a:t>
            </a:fld>
            <a:endParaRPr lang="zh-CN" altLang="en-US"/>
          </a:p>
        </p:txBody>
      </p:sp>
    </p:spTree>
    <p:extLst>
      <p:ext uri="{BB962C8B-B14F-4D97-AF65-F5344CB8AC3E}">
        <p14:creationId xmlns:p14="http://schemas.microsoft.com/office/powerpoint/2010/main" val="567507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526212" y="3418833"/>
            <a:ext cx="9161253" cy="2797225"/>
          </a:xfrm>
        </p:spPr>
        <p:txBody>
          <a:bodyPr/>
          <a:lstStyle/>
          <a:p>
            <a:r>
              <a:rPr lang="en-US" altLang="zh-CN" sz="1800" dirty="0"/>
              <a:t>Then I will give a brief introduction for the indicators used in this study.</a:t>
            </a:r>
          </a:p>
          <a:p>
            <a:endParaRPr lang="en-US" altLang="zh-CN" sz="1800" dirty="0"/>
          </a:p>
          <a:p>
            <a:r>
              <a:rPr lang="en-US" altLang="zh-CN" sz="1800" dirty="0"/>
              <a:t>The definition of the dependent variable is the key point to bridge the actual walking duration and the personal attributes. Just as I interpreted in the last slide, here the dependent variable is defined as the probability of walking longer than the given threshold of walking duration.</a:t>
            </a:r>
          </a:p>
          <a:p>
            <a:pPr defTabSz="954750">
              <a:defRPr/>
            </a:pPr>
            <a:endParaRPr lang="en-US" altLang="zh-CN" sz="1800" dirty="0"/>
          </a:p>
          <a:p>
            <a:pPr defTabSz="954750">
              <a:defRPr/>
            </a:pPr>
            <a:r>
              <a:rPr lang="en-US" altLang="zh-CN" sz="1800" dirty="0"/>
              <a:t>The explanatory variables are passengers’ attributes including </a:t>
            </a:r>
            <a:r>
              <a:rPr lang="en-US" altLang="zh-CN" sz="1800" dirty="0">
                <a:cs typeface="Helvetica" panose="020B0604020202020204" pitchFamily="34" charset="0"/>
              </a:rPr>
              <a:t>socio-demographic characteristics, some other personal attributes, and the trip chain information.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20</a:t>
            </a:fld>
            <a:endParaRPr lang="zh-CN" altLang="en-US"/>
          </a:p>
        </p:txBody>
      </p:sp>
    </p:spTree>
    <p:extLst>
      <p:ext uri="{BB962C8B-B14F-4D97-AF65-F5344CB8AC3E}">
        <p14:creationId xmlns:p14="http://schemas.microsoft.com/office/powerpoint/2010/main" val="4097748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 study case and data source.</a:t>
            </a:r>
          </a:p>
          <a:p>
            <a:endParaRPr lang="en-US" altLang="zh-CN" sz="1800" dirty="0"/>
          </a:p>
          <a:p>
            <a:r>
              <a:rPr lang="en-US" altLang="zh-CN" sz="1800" dirty="0"/>
              <a:t>This study uses the rail transit stations of Fukuoka, including 78 stations in total. </a:t>
            </a:r>
          </a:p>
          <a:p>
            <a:endParaRPr lang="en-US" altLang="zh-CN" sz="1800" dirty="0"/>
          </a:p>
          <a:p>
            <a:r>
              <a:rPr lang="en-US" altLang="zh-CN" sz="1800" dirty="0"/>
              <a:t>The main data source is the person trip survey, it mainly includes the information about trip chaining behavior and some socio-demographic attributes.</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21</a:t>
            </a:fld>
            <a:endParaRPr lang="zh-CN" altLang="en-US"/>
          </a:p>
        </p:txBody>
      </p:sp>
    </p:spTree>
    <p:extLst>
      <p:ext uri="{BB962C8B-B14F-4D97-AF65-F5344CB8AC3E}">
        <p14:creationId xmlns:p14="http://schemas.microsoft.com/office/powerpoint/2010/main" val="1938696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171450"/>
            <a:ext cx="3195637" cy="2397125"/>
          </a:xfrm>
        </p:spPr>
      </p:sp>
      <p:sp>
        <p:nvSpPr>
          <p:cNvPr id="3" name="备注占位符 2"/>
          <p:cNvSpPr>
            <a:spLocks noGrp="1"/>
          </p:cNvSpPr>
          <p:nvPr>
            <p:ph type="body" idx="1"/>
          </p:nvPr>
        </p:nvSpPr>
        <p:spPr>
          <a:xfrm>
            <a:off x="224288" y="2763224"/>
            <a:ext cx="9773727" cy="3844610"/>
          </a:xfrm>
        </p:spPr>
        <p:txBody>
          <a:bodyPr/>
          <a:lstStyle/>
          <a:p>
            <a:r>
              <a:rPr lang="en-US" altLang="zh-CN" sz="1600" dirty="0"/>
              <a:t>A brief description for the data. The left part is the age distribution of passengers. </a:t>
            </a:r>
          </a:p>
          <a:p>
            <a:endParaRPr lang="en-US" altLang="zh-CN" sz="1600" dirty="0"/>
          </a:p>
          <a:p>
            <a:r>
              <a:rPr lang="en-US" altLang="zh-CN" sz="1600" dirty="0"/>
              <a:t>As we can see in this figure, the passengers aged between 25-55 who are still at production age account for the majority. The right part is the distribution of walking duration, we can clearly see 3 peak values in this figure, they are 5, 10, 15 minutes. </a:t>
            </a:r>
          </a:p>
          <a:p>
            <a:endParaRPr lang="en-US" altLang="zh-CN" sz="1600" dirty="0"/>
          </a:p>
          <a:p>
            <a:r>
              <a:rPr lang="en-US" altLang="zh-CN" sz="1600" dirty="0"/>
              <a:t>Here I want to have a try to give some explanations to it. It can be easily imagined that if people were asked some questions about details like how much did you spend, how long did you take, for such kinds of questions, people tend to reply a looser answer, some general numbers like 5, 10, or something. Maybe this is the reason that the peak values appeared at 5, 10, 15 minutes.</a:t>
            </a:r>
          </a:p>
          <a:p>
            <a:endParaRPr lang="en-US" altLang="zh-CN" sz="1600" dirty="0"/>
          </a:p>
          <a:p>
            <a:r>
              <a:rPr lang="en-US" altLang="zh-CN" sz="1600" dirty="0"/>
              <a:t>These peak values may be one of the reasons that the previous studies didn't get the expected result. But these peak values are considered not to lead deviation in this study. Because the walking duration that passengers answered in the questionnaires represents this walking duration has already been accepted by the passengers, even it is not accurate.</a:t>
            </a:r>
            <a:endParaRPr lang="zh-CN" altLang="en-US" sz="16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22</a:t>
            </a:fld>
            <a:endParaRPr lang="zh-CN" altLang="en-US" dirty="0"/>
          </a:p>
        </p:txBody>
      </p:sp>
    </p:spTree>
    <p:extLst>
      <p:ext uri="{BB962C8B-B14F-4D97-AF65-F5344CB8AC3E}">
        <p14:creationId xmlns:p14="http://schemas.microsoft.com/office/powerpoint/2010/main" val="2108343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For the threshold of walking duration we are going to investigate, according to the distribution of walking duration in Fukuoka, the 5, 8, 13 minutes are selected as the threshold to be investigated.</a:t>
            </a:r>
          </a:p>
          <a:p>
            <a:endParaRPr lang="en-US" altLang="zh-CN" sz="1800" dirty="0"/>
          </a:p>
          <a:p>
            <a:r>
              <a:rPr lang="en-US" altLang="zh-CN" sz="1800" dirty="0"/>
              <a:t>Then I use the analysis of variance to extract the valid features at each threshold of walking duration. We can see that the features vary from different walking duration.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23</a:t>
            </a:fld>
            <a:endParaRPr lang="zh-CN" altLang="en-US"/>
          </a:p>
        </p:txBody>
      </p:sp>
    </p:spTree>
    <p:extLst>
      <p:ext uri="{BB962C8B-B14F-4D97-AF65-F5344CB8AC3E}">
        <p14:creationId xmlns:p14="http://schemas.microsoft.com/office/powerpoint/2010/main" val="2470097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Now we have got the valid features, the next step is to estimate the model to find the relationship between walking duration and the indicators.</a:t>
            </a:r>
          </a:p>
          <a:p>
            <a:endParaRPr lang="en-US" altLang="zh-CN" sz="1800" dirty="0"/>
          </a:p>
          <a:p>
            <a:r>
              <a:rPr lang="en-US" altLang="zh-CN" sz="1800" dirty="0"/>
              <a:t>With the consideration of the dataset and the research purpose, the random forest decision tree model is introduced to this study. </a:t>
            </a:r>
          </a:p>
          <a:p>
            <a:endParaRPr lang="en-US" altLang="zh-CN" sz="1800" dirty="0">
              <a:cs typeface="Helvetica" panose="020B0604020202020204" pitchFamily="34" charset="0"/>
            </a:endParaRPr>
          </a:p>
          <a:p>
            <a:r>
              <a:rPr lang="en-US" altLang="zh-CN" sz="1800" dirty="0">
                <a:cs typeface="Helvetica" panose="020B0604020202020204" pitchFamily="34" charset="0"/>
              </a:rPr>
              <a:t>The procedure has two steps, training the model, and verifying the model. The dataset is split into the training set and testing set, for 50 percent respectively.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24</a:t>
            </a:fld>
            <a:endParaRPr lang="zh-CN" altLang="en-US"/>
          </a:p>
        </p:txBody>
      </p:sp>
    </p:spTree>
    <p:extLst>
      <p:ext uri="{BB962C8B-B14F-4D97-AF65-F5344CB8AC3E}">
        <p14:creationId xmlns:p14="http://schemas.microsoft.com/office/powerpoint/2010/main" val="322535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 prediction is evaluated from two ways, for the individual and group.</a:t>
            </a:r>
          </a:p>
          <a:p>
            <a:endParaRPr lang="en-US" altLang="zh-CN" sz="1800" dirty="0"/>
          </a:p>
          <a:p>
            <a:r>
              <a:rPr lang="en-US" altLang="zh-CN" sz="1800" dirty="0"/>
              <a:t>The predictive power of individual is evaluated by the Kappa index. This index ranges from minus one to one, the higher value means a better predictive power. </a:t>
            </a:r>
          </a:p>
          <a:p>
            <a:endParaRPr lang="en-US" altLang="zh-CN" sz="1800" dirty="0"/>
          </a:p>
          <a:p>
            <a:r>
              <a:rPr lang="en-US" altLang="zh-CN" sz="1800" dirty="0"/>
              <a:t>The predictive power of group is evaluated by the coefficient of determination, it ranges from 0 to 1. Higher value represent a better predictive power.</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25</a:t>
            </a:fld>
            <a:endParaRPr lang="zh-CN" altLang="en-US"/>
          </a:p>
        </p:txBody>
      </p:sp>
    </p:spTree>
    <p:extLst>
      <p:ext uri="{BB962C8B-B14F-4D97-AF65-F5344CB8AC3E}">
        <p14:creationId xmlns:p14="http://schemas.microsoft.com/office/powerpoint/2010/main" val="2040402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1023462" y="3418833"/>
            <a:ext cx="8187690" cy="3007367"/>
          </a:xfrm>
        </p:spPr>
        <p:txBody>
          <a:bodyPr/>
          <a:lstStyle/>
          <a:p>
            <a:r>
              <a:rPr lang="en-US" altLang="zh-CN" sz="1400" dirty="0"/>
              <a:t>Let’s take a look at the result. </a:t>
            </a:r>
          </a:p>
          <a:p>
            <a:endParaRPr lang="en-US" altLang="zh-CN" sz="1400" dirty="0"/>
          </a:p>
          <a:p>
            <a:r>
              <a:rPr lang="en-US" altLang="zh-CN" sz="1400" dirty="0"/>
              <a:t>We can see that the result of 5-minute walking duration is better than the other two walking duration. The prediction at 8 minutes is not well.</a:t>
            </a:r>
          </a:p>
          <a:p>
            <a:endParaRPr lang="en-US" altLang="zh-CN" sz="1400" dirty="0"/>
          </a:p>
          <a:p>
            <a:r>
              <a:rPr lang="en-US" altLang="zh-CN" sz="1400" dirty="0"/>
              <a:t>Here I give some speculation to the results. For the 5 minute threshold, because the 5 minutes walking duration can be easily accepted, some passengers who cannot accept this walking duration should have some significant characteristics. For this reason, the 5-minute walking duration has a higher predictive power. The same reason can be used to explain the result at 13-minute threshold.</a:t>
            </a:r>
          </a:p>
          <a:p>
            <a:endParaRPr lang="en-US" altLang="zh-CN" sz="1400" dirty="0"/>
          </a:p>
          <a:p>
            <a:r>
              <a:rPr lang="en-US" altLang="zh-CN" sz="1400" dirty="0"/>
              <a:t>For the 8 minute threshold, because the 8-minute walking duration is ambiguous in passenger’s behaviors, there is randomness in accepting whether to walk 8-minute. For this reason, the 8-minute walking duration is difficult to predict.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26</a:t>
            </a:fld>
            <a:endParaRPr lang="zh-CN" altLang="en-US"/>
          </a:p>
        </p:txBody>
      </p:sp>
    </p:spTree>
    <p:extLst>
      <p:ext uri="{BB962C8B-B14F-4D97-AF65-F5344CB8AC3E}">
        <p14:creationId xmlns:p14="http://schemas.microsoft.com/office/powerpoint/2010/main" val="2729079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22250"/>
            <a:ext cx="3195637" cy="2397125"/>
          </a:xfrm>
        </p:spPr>
      </p:sp>
      <p:sp>
        <p:nvSpPr>
          <p:cNvPr id="3" name="备注占位符 2"/>
          <p:cNvSpPr>
            <a:spLocks noGrp="1"/>
          </p:cNvSpPr>
          <p:nvPr>
            <p:ph type="body" idx="1"/>
          </p:nvPr>
        </p:nvSpPr>
        <p:spPr>
          <a:xfrm>
            <a:off x="396816" y="2728719"/>
            <a:ext cx="9454551" cy="3827356"/>
          </a:xfrm>
        </p:spPr>
        <p:txBody>
          <a:bodyPr/>
          <a:lstStyle/>
          <a:p>
            <a:r>
              <a:rPr lang="en-US" altLang="zh-CN" sz="1600" dirty="0"/>
              <a:t>I will give a summary of the results.</a:t>
            </a:r>
          </a:p>
          <a:p>
            <a:endParaRPr lang="en-US" altLang="zh-CN" sz="1600" dirty="0"/>
          </a:p>
          <a:p>
            <a:r>
              <a:rPr lang="en-US" altLang="zh-CN" sz="1600" dirty="0"/>
              <a:t>In this table, the left column is the predictive power, the right part is the personal attributes identified at each threshold of walking duration. The column of walk more means passengers with these attributes tend to walk longer than the given walking duration, the attributes in the column of walk less means passengers tend to walk less than the given walking duration. </a:t>
            </a:r>
          </a:p>
          <a:p>
            <a:endParaRPr lang="en-US" altLang="zh-CN" sz="1600" dirty="0"/>
          </a:p>
          <a:p>
            <a:r>
              <a:rPr lang="en-US" altLang="zh-CN" sz="1600" dirty="0"/>
              <a:t>We can see from it, passengers with the private travel purpose tend to accept the longest walking duration. Passengers with the commuting travel purpose and during the peak hour tend to arrive at transit station as soon as possible.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27</a:t>
            </a:fld>
            <a:endParaRPr lang="zh-CN" altLang="en-US"/>
          </a:p>
        </p:txBody>
      </p:sp>
    </p:spTree>
    <p:extLst>
      <p:ext uri="{BB962C8B-B14F-4D97-AF65-F5344CB8AC3E}">
        <p14:creationId xmlns:p14="http://schemas.microsoft.com/office/powerpoint/2010/main" val="118482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800" kern="100" dirty="0">
                <a:cs typeface="Helvetica" panose="020B0604020202020204" pitchFamily="34" charset="0"/>
              </a:rPr>
              <a:t>To the summary, the main achievements of this study:</a:t>
            </a:r>
          </a:p>
          <a:p>
            <a:pPr>
              <a:lnSpc>
                <a:spcPct val="150000"/>
              </a:lnSpc>
            </a:pPr>
            <a:r>
              <a:rPr lang="en-US" altLang="zh-CN" sz="1800" kern="100" dirty="0">
                <a:cs typeface="Helvetica" panose="020B0604020202020204" pitchFamily="34" charset="0"/>
              </a:rPr>
              <a:t>1. This study described passengers' walking duration preferences using the probability of walking longer than a given threshold.</a:t>
            </a:r>
          </a:p>
          <a:p>
            <a:pPr defTabSz="914324">
              <a:lnSpc>
                <a:spcPct val="150000"/>
              </a:lnSpc>
            </a:pPr>
            <a:r>
              <a:rPr lang="en-US" altLang="zh-CN" sz="1800" kern="100" dirty="0">
                <a:cs typeface="Helvetica" panose="020B0604020202020204" pitchFamily="34" charset="0"/>
              </a:rPr>
              <a:t>2. The effect of influencing factors is predicted, the results are evaluated from the view of both individual and group.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28</a:t>
            </a:fld>
            <a:endParaRPr lang="zh-CN" altLang="en-US"/>
          </a:p>
        </p:txBody>
      </p:sp>
    </p:spTree>
    <p:extLst>
      <p:ext uri="{BB962C8B-B14F-4D97-AF65-F5344CB8AC3E}">
        <p14:creationId xmlns:p14="http://schemas.microsoft.com/office/powerpoint/2010/main" val="1793483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chapter 2. Next, chapter 3, Analysis on the Characteristics of Transit Ridership and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29</a:t>
            </a:fld>
            <a:endParaRPr lang="zh-CN" altLang="en-US"/>
          </a:p>
        </p:txBody>
      </p:sp>
    </p:spTree>
    <p:extLst>
      <p:ext uri="{BB962C8B-B14F-4D97-AF65-F5344CB8AC3E}">
        <p14:creationId xmlns:p14="http://schemas.microsoft.com/office/powerpoint/2010/main" val="719169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 first chapter, introduction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a:t>
            </a:fld>
            <a:endParaRPr lang="zh-CN" altLang="en-US"/>
          </a:p>
        </p:txBody>
      </p:sp>
    </p:spTree>
    <p:extLst>
      <p:ext uri="{BB962C8B-B14F-4D97-AF65-F5344CB8AC3E}">
        <p14:creationId xmlns:p14="http://schemas.microsoft.com/office/powerpoint/2010/main" val="1428837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cs typeface="Times New Roman" panose="02020603050405020304" pitchFamily="18" charset="0"/>
              </a:rPr>
              <a:t>This chapter is a preliminary study for estimating the influence of transit ridership, it mainly focus on the characteristics of transit ridership and land use, also give an exploration on the relationship between them.</a:t>
            </a:r>
          </a:p>
          <a:p>
            <a:pPr defTabSz="954750">
              <a:defRPr/>
            </a:pPr>
            <a:endParaRPr lang="en-US" altLang="zh-CN" sz="1800" dirty="0">
              <a:cs typeface="Times New Roman" panose="02020603050405020304" pitchFamily="18" charset="0"/>
            </a:endParaRPr>
          </a:p>
          <a:p>
            <a:pPr defTabSz="954750">
              <a:defRPr/>
            </a:pPr>
            <a:r>
              <a:rPr lang="en-US" altLang="zh-CN" sz="1800" dirty="0">
                <a:cs typeface="Times New Roman" panose="02020603050405020304" pitchFamily="18" charset="0"/>
              </a:rPr>
              <a:t>The purposes of chapter 3 is </a:t>
            </a:r>
            <a:r>
              <a:rPr lang="en-US" altLang="zh-CN" sz="1800" dirty="0">
                <a:cs typeface="Helvetica" panose="020B0604020202020204" pitchFamily="34" charset="0"/>
              </a:rPr>
              <a:t>to grasp the characteristics in terms of both transit ridership and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30</a:t>
            </a:fld>
            <a:endParaRPr lang="zh-CN" altLang="en-US"/>
          </a:p>
        </p:txBody>
      </p:sp>
    </p:spTree>
    <p:extLst>
      <p:ext uri="{BB962C8B-B14F-4D97-AF65-F5344CB8AC3E}">
        <p14:creationId xmlns:p14="http://schemas.microsoft.com/office/powerpoint/2010/main" val="1653611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sz="1800" dirty="0"/>
              <a:t>To make a detailed understanding of the rail transit system in Fukuoka, this chapter mainly focused on three key points. 1. to summarize </a:t>
            </a:r>
            <a:r>
              <a:rPr lang="en-US" altLang="zh-CN" sz="1800" dirty="0">
                <a:cs typeface="Helvetica" panose="020B0604020202020204" pitchFamily="34" charset="0"/>
              </a:rPr>
              <a:t>the characteristics of rail transit ridership.</a:t>
            </a:r>
            <a:r>
              <a:rPr lang="zh-CN" altLang="en-US" sz="1800" dirty="0">
                <a:cs typeface="Helvetica" panose="020B0604020202020204" pitchFamily="34" charset="0"/>
              </a:rPr>
              <a:t> </a:t>
            </a:r>
            <a:r>
              <a:rPr lang="en-US" altLang="zh-CN" sz="1800" dirty="0">
                <a:cs typeface="Helvetica" panose="020B0604020202020204" pitchFamily="34" charset="0"/>
              </a:rPr>
              <a:t>2.</a:t>
            </a:r>
            <a:r>
              <a:rPr lang="zh-CN" altLang="en-US" sz="1800" dirty="0">
                <a:cs typeface="Helvetica" panose="020B0604020202020204" pitchFamily="34" charset="0"/>
              </a:rPr>
              <a:t> </a:t>
            </a:r>
            <a:r>
              <a:rPr lang="en-US" altLang="zh-CN" sz="1800" dirty="0">
                <a:cs typeface="Helvetica" panose="020B0604020202020204" pitchFamily="34" charset="0"/>
              </a:rPr>
              <a:t>To analyze the characteristics of land use around the subway stations. 3. To make a preliminary exploration on the relationship between rail transit ridership and land use.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31</a:t>
            </a:fld>
            <a:endParaRPr lang="zh-CN" altLang="en-US"/>
          </a:p>
        </p:txBody>
      </p:sp>
    </p:spTree>
    <p:extLst>
      <p:ext uri="{BB962C8B-B14F-4D97-AF65-F5344CB8AC3E}">
        <p14:creationId xmlns:p14="http://schemas.microsoft.com/office/powerpoint/2010/main" val="4179664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overview of study case and data source. </a:t>
            </a:r>
          </a:p>
          <a:p>
            <a:endParaRPr lang="en-US" altLang="zh-CN" sz="1800" dirty="0"/>
          </a:p>
          <a:p>
            <a:r>
              <a:rPr lang="en-US" altLang="zh-CN" sz="1800" dirty="0"/>
              <a:t>The study case is Fukuoka subway.</a:t>
            </a:r>
          </a:p>
          <a:p>
            <a:endParaRPr lang="en-US" altLang="zh-CN" sz="1800" dirty="0"/>
          </a:p>
          <a:p>
            <a:r>
              <a:rPr lang="en-US" altLang="zh-CN" sz="1800" dirty="0"/>
              <a:t>The main data source in this study is the subway transit ridership, the statistics of population and land use.</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32</a:t>
            </a:fld>
            <a:endParaRPr lang="zh-CN" altLang="en-US"/>
          </a:p>
        </p:txBody>
      </p:sp>
    </p:spTree>
    <p:extLst>
      <p:ext uri="{BB962C8B-B14F-4D97-AF65-F5344CB8AC3E}">
        <p14:creationId xmlns:p14="http://schemas.microsoft.com/office/powerpoint/2010/main" val="2127339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trends of variation in transit ridership. </a:t>
            </a:r>
          </a:p>
          <a:p>
            <a:endParaRPr lang="en-US" altLang="zh-CN" sz="1800" dirty="0"/>
          </a:p>
          <a:p>
            <a:r>
              <a:rPr lang="en-US" altLang="zh-CN" sz="1800" dirty="0"/>
              <a:t>The ridership keeps a growth trend. Currently, the Fukuoka subway system carries about 6 hundred thousands passengers per day.</a:t>
            </a:r>
          </a:p>
          <a:p>
            <a:endParaRPr lang="en-US" altLang="zh-CN" sz="1800" dirty="0"/>
          </a:p>
          <a:p>
            <a:r>
              <a:rPr lang="en-US" altLang="zh-CN" sz="1800" dirty="0"/>
              <a:t>And the three lines showed significant difference in ridership. The first line has a much larger transit ridership than the second line and the third line.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33</a:t>
            </a:fld>
            <a:endParaRPr lang="zh-CN" altLang="en-US"/>
          </a:p>
        </p:txBody>
      </p:sp>
    </p:spTree>
    <p:extLst>
      <p:ext uri="{BB962C8B-B14F-4D97-AF65-F5344CB8AC3E}">
        <p14:creationId xmlns:p14="http://schemas.microsoft.com/office/powerpoint/2010/main" val="322299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The annual growth rate of transit ridership. </a:t>
            </a:r>
          </a:p>
          <a:p>
            <a:pPr defTabSz="954750">
              <a:defRPr/>
            </a:pPr>
            <a:endParaRPr lang="en-US" altLang="zh-CN" sz="1800" dirty="0"/>
          </a:p>
          <a:p>
            <a:pPr defTabSz="954750">
              <a:defRPr/>
            </a:pPr>
            <a:r>
              <a:rPr lang="en-US" altLang="zh-CN" sz="1800" dirty="0">
                <a:cs typeface="Helvetica" panose="020B0604020202020204" pitchFamily="34" charset="0"/>
              </a:rPr>
              <a:t>We can see from the figure that the third line had a much higher growth rate at the first few years of the new opening.</a:t>
            </a:r>
            <a:r>
              <a:rPr lang="zh-CN" altLang="en-US" sz="1800" dirty="0">
                <a:cs typeface="Helvetica" panose="020B0604020202020204" pitchFamily="34" charset="0"/>
              </a:rPr>
              <a:t> </a:t>
            </a:r>
            <a:endParaRPr lang="en-US" altLang="zh-CN" sz="1800" dirty="0">
              <a:cs typeface="Helvetica" panose="020B0604020202020204" pitchFamily="34" charset="0"/>
            </a:endParaRP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The growth rate of three lines tend to be stable after the year of 2009.</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34</a:t>
            </a:fld>
            <a:endParaRPr lang="zh-CN" altLang="en-US"/>
          </a:p>
        </p:txBody>
      </p:sp>
    </p:spTree>
    <p:extLst>
      <p:ext uri="{BB962C8B-B14F-4D97-AF65-F5344CB8AC3E}">
        <p14:creationId xmlns:p14="http://schemas.microsoft.com/office/powerpoint/2010/main" val="2501961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spatial distribution of transit ridership. </a:t>
            </a:r>
          </a:p>
          <a:p>
            <a:endParaRPr lang="en-US" altLang="zh-CN" sz="1800" dirty="0"/>
          </a:p>
          <a:p>
            <a:r>
              <a:rPr lang="en-US" altLang="zh-CN" sz="1800" dirty="0"/>
              <a:t>Fukuoka subway has two terminal stations, two hub stations, and one station serving for the airport. </a:t>
            </a:r>
          </a:p>
          <a:p>
            <a:endParaRPr lang="en-US" altLang="zh-CN" sz="1800" dirty="0"/>
          </a:p>
          <a:p>
            <a:r>
              <a:rPr lang="en-US" altLang="zh-CN" sz="1800" dirty="0"/>
              <a:t>We can see that, most stations located in the central area have larger transit ridership. </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35</a:t>
            </a:fld>
            <a:endParaRPr lang="zh-CN" altLang="en-US"/>
          </a:p>
        </p:txBody>
      </p:sp>
    </p:spTree>
    <p:extLst>
      <p:ext uri="{BB962C8B-B14F-4D97-AF65-F5344CB8AC3E}">
        <p14:creationId xmlns:p14="http://schemas.microsoft.com/office/powerpoint/2010/main" val="250386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Two cross tables about the transit ridership and the growth rate are given to help to understand the characteristics. </a:t>
            </a:r>
          </a:p>
          <a:p>
            <a:endParaRPr lang="en-US" altLang="zh-CN" sz="1800" dirty="0"/>
          </a:p>
          <a:p>
            <a:r>
              <a:rPr lang="en-US" altLang="zh-CN" sz="1800" dirty="0"/>
              <a:t>Both the</a:t>
            </a:r>
            <a:r>
              <a:rPr lang="zh-CN" altLang="en-US" sz="1800" dirty="0"/>
              <a:t> </a:t>
            </a:r>
            <a:r>
              <a:rPr lang="en-US" altLang="zh-CN" sz="1800" dirty="0"/>
              <a:t>first line and the second line have low growth rates, the first line has a larger transit ridership. For the third line, although the scale of transit ridership is still small, it keeps on a high growth rate.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36</a:t>
            </a:fld>
            <a:endParaRPr lang="zh-CN" altLang="en-US"/>
          </a:p>
        </p:txBody>
      </p:sp>
    </p:spTree>
    <p:extLst>
      <p:ext uri="{BB962C8B-B14F-4D97-AF65-F5344CB8AC3E}">
        <p14:creationId xmlns:p14="http://schemas.microsoft.com/office/powerpoint/2010/main" val="2574057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248">
              <a:defRPr/>
            </a:pPr>
            <a:r>
              <a:rPr lang="en-US" altLang="zh-CN" sz="1800" dirty="0"/>
              <a:t>Next, the land use characteristics.</a:t>
            </a:r>
          </a:p>
          <a:p>
            <a:pPr defTabSz="914248">
              <a:defRPr/>
            </a:pPr>
            <a:endParaRPr lang="en-US" altLang="zh-CN" sz="1800" dirty="0"/>
          </a:p>
          <a:p>
            <a:pPr defTabSz="914248">
              <a:defRPr/>
            </a:pPr>
            <a:r>
              <a:rPr lang="en-US" altLang="zh-CN" sz="1800" dirty="0"/>
              <a:t>Because there are so many types of land use, we need to master the relationship among all the kinds of land use at first.</a:t>
            </a:r>
          </a:p>
          <a:p>
            <a:pPr defTabSz="914248">
              <a:defRPr/>
            </a:pPr>
            <a:endParaRPr lang="en-US" altLang="zh-CN" sz="1800" dirty="0"/>
          </a:p>
          <a:p>
            <a:r>
              <a:rPr lang="en-US" altLang="zh-CN" sz="1800" dirty="0"/>
              <a:t>This table is the result of correlation analysis, the cells marked with grey color means there is  a strong linear correlation between the two indicators.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37</a:t>
            </a:fld>
            <a:endParaRPr lang="zh-CN" altLang="en-US"/>
          </a:p>
        </p:txBody>
      </p:sp>
    </p:spTree>
    <p:extLst>
      <p:ext uri="{BB962C8B-B14F-4D97-AF65-F5344CB8AC3E}">
        <p14:creationId xmlns:p14="http://schemas.microsoft.com/office/powerpoint/2010/main" val="545633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sz="1800" dirty="0"/>
              <a:t>To deal with this linear correlation, the factor analysis is conducted to make a in-depth exploration on the internal relationship.</a:t>
            </a:r>
          </a:p>
          <a:p>
            <a:endParaRPr lang="en-US" altLang="zh-CN" sz="1800" dirty="0"/>
          </a:p>
          <a:p>
            <a:r>
              <a:rPr lang="en-US" altLang="zh-CN" sz="1800" dirty="0"/>
              <a:t>As a result, three factors are extracted, they are office &amp; commerce, Residence, and education. </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38</a:t>
            </a:fld>
            <a:endParaRPr lang="zh-CN" altLang="en-US"/>
          </a:p>
        </p:txBody>
      </p:sp>
    </p:spTree>
    <p:extLst>
      <p:ext uri="{BB962C8B-B14F-4D97-AF65-F5344CB8AC3E}">
        <p14:creationId xmlns:p14="http://schemas.microsoft.com/office/powerpoint/2010/main" val="1844369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According to the analysis of land use indicators, all the 35 stations are classified into 5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They are office type, downtown commerce type, education type, high-density residence type, and low-density residence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p>
          <a:p>
            <a:r>
              <a:rPr lang="en-US" altLang="zh-CN" sz="1800" dirty="0"/>
              <a:t>This is the summary for each type of stations.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39</a:t>
            </a:fld>
            <a:endParaRPr lang="zh-CN" altLang="en-US"/>
          </a:p>
        </p:txBody>
      </p:sp>
    </p:spTree>
    <p:extLst>
      <p:ext uri="{BB962C8B-B14F-4D97-AF65-F5344CB8AC3E}">
        <p14:creationId xmlns:p14="http://schemas.microsoft.com/office/powerpoint/2010/main" val="350974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a:t>
            </a:r>
            <a:r>
              <a:rPr lang="zh-CN" altLang="en-US" sz="1800" dirty="0"/>
              <a:t>‘</a:t>
            </a:r>
            <a:r>
              <a:rPr lang="en-US" altLang="zh-CN" sz="1800" dirty="0"/>
              <a:t>d like to begin my topic with a photograph. We can see a quite serious traffic congestion in this slide. The express way is also</a:t>
            </a:r>
            <a:r>
              <a:rPr lang="zh-CN" altLang="en-US" sz="1800" dirty="0"/>
              <a:t> </a:t>
            </a:r>
            <a:r>
              <a:rPr lang="en-US" altLang="zh-CN" sz="1800" dirty="0"/>
              <a:t>blocked due to the snow. If you are blocked on the way home after work, how do you think about this situation? Of course, I think it should not be a good experience.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a:t>
            </a:fld>
            <a:endParaRPr lang="zh-CN" altLang="en-US"/>
          </a:p>
        </p:txBody>
      </p:sp>
    </p:spTree>
    <p:extLst>
      <p:ext uri="{BB962C8B-B14F-4D97-AF65-F5344CB8AC3E}">
        <p14:creationId xmlns:p14="http://schemas.microsoft.com/office/powerpoint/2010/main" val="3491331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Combining with the cross table of land use and transit ridership, we can get some </a:t>
            </a:r>
            <a:r>
              <a:rPr lang="en-US" altLang="zh-CN" sz="1800" dirty="0" err="1"/>
              <a:t>informations</a:t>
            </a:r>
            <a:r>
              <a:rPr lang="en-US" altLang="zh-CN" sz="1800" dirty="0"/>
              <a:t>.</a:t>
            </a:r>
          </a:p>
          <a:p>
            <a:endParaRPr lang="en-US" altLang="zh-CN" sz="1800" dirty="0"/>
          </a:p>
          <a:p>
            <a:r>
              <a:rPr lang="en-US" altLang="zh-CN" sz="1800" dirty="0"/>
              <a:t>They are, different land use characteristics have different scales in transit ridership. </a:t>
            </a:r>
          </a:p>
          <a:p>
            <a:endParaRPr lang="en-US" altLang="zh-CN" sz="1800" dirty="0"/>
          </a:p>
          <a:p>
            <a:r>
              <a:rPr lang="en-US" altLang="zh-CN" sz="1800" dirty="0"/>
              <a:t>The density of both population and land use have significant influence on transit ridership. </a:t>
            </a:r>
          </a:p>
          <a:p>
            <a:endParaRPr lang="en-US" altLang="zh-CN" sz="1800" dirty="0"/>
          </a:p>
          <a:p>
            <a:r>
              <a:rPr lang="en-US" altLang="zh-CN" sz="1800" dirty="0"/>
              <a:t>Commercial land use produces more ridership than other land use types</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40</a:t>
            </a:fld>
            <a:endParaRPr lang="zh-CN" altLang="en-US"/>
          </a:p>
        </p:txBody>
      </p:sp>
    </p:spTree>
    <p:extLst>
      <p:ext uri="{BB962C8B-B14F-4D97-AF65-F5344CB8AC3E}">
        <p14:creationId xmlns:p14="http://schemas.microsoft.com/office/powerpoint/2010/main" val="1458534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490538"/>
            <a:ext cx="3195637" cy="2397125"/>
          </a:xfrm>
        </p:spPr>
      </p:sp>
      <p:sp>
        <p:nvSpPr>
          <p:cNvPr id="3" name="备注占位符 2"/>
          <p:cNvSpPr>
            <a:spLocks noGrp="1"/>
          </p:cNvSpPr>
          <p:nvPr>
            <p:ph type="body" idx="1"/>
          </p:nvPr>
        </p:nvSpPr>
        <p:spPr>
          <a:xfrm>
            <a:off x="1023462" y="3418833"/>
            <a:ext cx="8187690" cy="2991492"/>
          </a:xfrm>
        </p:spPr>
        <p:txBody>
          <a:bodyPr/>
          <a:lstStyle/>
          <a:p>
            <a:r>
              <a:rPr lang="en-US" altLang="zh-CN" sz="1800" dirty="0"/>
              <a:t>After a general understanding of the relationship between ridership and land use, the quantification method one is used to make a deeper exploration.</a:t>
            </a:r>
          </a:p>
          <a:p>
            <a:endParaRPr lang="en-US" altLang="zh-CN" sz="1800" dirty="0"/>
          </a:p>
          <a:p>
            <a:r>
              <a:rPr lang="en-US" altLang="zh-CN" sz="1800" dirty="0"/>
              <a:t>In the first part of quantification method one, the dependent variable is transit ridership per day. </a:t>
            </a:r>
          </a:p>
          <a:p>
            <a:endParaRPr lang="en-US" altLang="zh-CN" sz="1800" dirty="0"/>
          </a:p>
          <a:p>
            <a:r>
              <a:rPr lang="en-US" altLang="zh-CN" sz="1800" dirty="0"/>
              <a:t>Among the indicators, commercial and office area have the greatest impact on transit ridership.</a:t>
            </a:r>
          </a:p>
          <a:p>
            <a:endParaRPr lang="en-US" altLang="zh-CN" sz="1800" dirty="0"/>
          </a:p>
          <a:p>
            <a:r>
              <a:rPr lang="en-US" altLang="zh-CN" sz="1800" dirty="0"/>
              <a:t>But the estimation did not show a good fitness.</a:t>
            </a:r>
          </a:p>
          <a:p>
            <a:endParaRPr lang="en-US" altLang="zh-CN"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41</a:t>
            </a:fld>
            <a:endParaRPr lang="zh-CN" altLang="en-US"/>
          </a:p>
        </p:txBody>
      </p:sp>
    </p:spTree>
    <p:extLst>
      <p:ext uri="{BB962C8B-B14F-4D97-AF65-F5344CB8AC3E}">
        <p14:creationId xmlns:p14="http://schemas.microsoft.com/office/powerpoint/2010/main" val="3888702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In part 2, the same indicators are used for estimating the growth rate of transit ridership. </a:t>
            </a:r>
          </a:p>
          <a:p>
            <a:endParaRPr lang="en-US" altLang="zh-CN" sz="1800" dirty="0"/>
          </a:p>
          <a:p>
            <a:r>
              <a:rPr lang="en-US" altLang="zh-CN" sz="1800" dirty="0"/>
              <a:t>The same with part 1, the result did not show a good fitness as well.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42</a:t>
            </a:fld>
            <a:endParaRPr lang="zh-CN" altLang="en-US"/>
          </a:p>
        </p:txBody>
      </p:sp>
    </p:spTree>
    <p:extLst>
      <p:ext uri="{BB962C8B-B14F-4D97-AF65-F5344CB8AC3E}">
        <p14:creationId xmlns:p14="http://schemas.microsoft.com/office/powerpoint/2010/main" val="3538087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31775"/>
            <a:ext cx="3195637" cy="2397125"/>
          </a:xfrm>
        </p:spPr>
      </p:sp>
      <p:sp>
        <p:nvSpPr>
          <p:cNvPr id="3" name="备注占位符 2"/>
          <p:cNvSpPr>
            <a:spLocks noGrp="1"/>
          </p:cNvSpPr>
          <p:nvPr>
            <p:ph type="body" idx="1"/>
          </p:nvPr>
        </p:nvSpPr>
        <p:spPr>
          <a:xfrm>
            <a:off x="534837" y="2904021"/>
            <a:ext cx="9092241" cy="3341503"/>
          </a:xfrm>
        </p:spPr>
        <p:txBody>
          <a:bodyPr/>
          <a:lstStyle/>
          <a:p>
            <a:pPr defTabSz="954750">
              <a:defRPr/>
            </a:pPr>
            <a:r>
              <a:rPr lang="en-US" altLang="zh-CN" sz="1600" dirty="0">
                <a:cs typeface="Helvetica" panose="020B0604020202020204" pitchFamily="34" charset="0"/>
              </a:rPr>
              <a:t>This is the contents of chapter 3.</a:t>
            </a:r>
          </a:p>
          <a:p>
            <a:pPr defTabSz="954750">
              <a:defRPr/>
            </a:pPr>
            <a:endParaRPr lang="en-US" altLang="zh-CN" sz="1600" dirty="0">
              <a:cs typeface="Helvetica" panose="020B0604020202020204" pitchFamily="34" charset="0"/>
            </a:endParaRPr>
          </a:p>
          <a:p>
            <a:pPr defTabSz="954750">
              <a:defRPr/>
            </a:pPr>
            <a:r>
              <a:rPr lang="en-US" altLang="zh-CN" sz="1600" dirty="0">
                <a:cs typeface="Helvetica" panose="020B0604020202020204" pitchFamily="34" charset="0"/>
              </a:rPr>
              <a:t>Through this study, we got a comprehensive understanding of transit ridership and land use status in the case of Fukuoka City.</a:t>
            </a:r>
          </a:p>
          <a:p>
            <a:pPr defTabSz="954750">
              <a:defRPr/>
            </a:pPr>
            <a:endParaRPr lang="en-US" altLang="zh-CN" sz="1600" dirty="0">
              <a:cs typeface="Helvetica" panose="020B0604020202020204" pitchFamily="34" charset="0"/>
            </a:endParaRPr>
          </a:p>
          <a:p>
            <a:r>
              <a:rPr lang="en-US" altLang="zh-CN" sz="1600" dirty="0">
                <a:cs typeface="Helvetica" panose="020B0604020202020204" pitchFamily="34" charset="0"/>
              </a:rPr>
              <a:t>This study also provided the foundation and references for the next exploration of the determinants on transit ridership</a:t>
            </a:r>
          </a:p>
          <a:p>
            <a:pPr defTabSz="954750">
              <a:defRPr/>
            </a:pPr>
            <a:endParaRPr lang="en-US" altLang="zh-CN" sz="1600" dirty="0">
              <a:cs typeface="Helvetica" panose="020B0604020202020204" pitchFamily="34" charset="0"/>
            </a:endParaRPr>
          </a:p>
          <a:p>
            <a:pPr defTabSz="954750">
              <a:defRPr/>
            </a:pPr>
            <a:r>
              <a:rPr lang="en-US" altLang="zh-CN" sz="1600" dirty="0">
                <a:cs typeface="Helvetica" panose="020B0604020202020204" pitchFamily="34" charset="0"/>
              </a:rPr>
              <a:t>Some implications can be got from this chapter.</a:t>
            </a:r>
          </a:p>
          <a:p>
            <a:pPr defTabSz="954750">
              <a:defRPr/>
            </a:pPr>
            <a:r>
              <a:rPr lang="en-US" altLang="zh-CN" sz="1600" dirty="0">
                <a:cs typeface="Helvetica" panose="020B0604020202020204" pitchFamily="34" charset="0"/>
              </a:rPr>
              <a:t>1. Pedestrian area should be considered in depicting the catchment area.</a:t>
            </a:r>
          </a:p>
          <a:p>
            <a:pPr defTabSz="954750">
              <a:defRPr/>
            </a:pPr>
            <a:r>
              <a:rPr lang="en-US" altLang="zh-CN" sz="1600" dirty="0">
                <a:cs typeface="Helvetica" panose="020B0604020202020204" pitchFamily="34" charset="0"/>
              </a:rPr>
              <a:t>2. Explanatory variables should be enriched. </a:t>
            </a:r>
          </a:p>
          <a:p>
            <a:pPr defTabSz="954750">
              <a:defRPr/>
            </a:pPr>
            <a:r>
              <a:rPr lang="en-US" altLang="zh-CN" sz="1600" dirty="0">
                <a:cs typeface="Helvetica" panose="020B0604020202020204" pitchFamily="34" charset="0"/>
              </a:rPr>
              <a:t>3. The Model should be improved. </a:t>
            </a:r>
          </a:p>
          <a:p>
            <a:pPr defTabSz="954750">
              <a:defRPr/>
            </a:pPr>
            <a:r>
              <a:rPr lang="en-US" altLang="zh-CN" sz="1600" dirty="0">
                <a:cs typeface="Helvetica" panose="020B0604020202020204" pitchFamily="34" charset="0"/>
              </a:rPr>
              <a:t>4. The approach of dealing with small sample case should be considered.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43</a:t>
            </a:fld>
            <a:endParaRPr lang="zh-CN" altLang="en-US"/>
          </a:p>
        </p:txBody>
      </p:sp>
    </p:spTree>
    <p:extLst>
      <p:ext uri="{BB962C8B-B14F-4D97-AF65-F5344CB8AC3E}">
        <p14:creationId xmlns:p14="http://schemas.microsoft.com/office/powerpoint/2010/main" val="2476200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sz="1800" dirty="0">
                <a:cs typeface="Helvetica" panose="020B0604020202020204" pitchFamily="34" charset="0"/>
              </a:rPr>
              <a:t>On the base of chapter 3, chapter 4 aims to make a deeper exploration on factors influencing subway ridership at station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44</a:t>
            </a:fld>
            <a:endParaRPr lang="zh-CN" altLang="en-US"/>
          </a:p>
        </p:txBody>
      </p:sp>
    </p:spTree>
    <p:extLst>
      <p:ext uri="{BB962C8B-B14F-4D97-AF65-F5344CB8AC3E}">
        <p14:creationId xmlns:p14="http://schemas.microsoft.com/office/powerpoint/2010/main" val="2168848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7425" y="887413"/>
            <a:ext cx="3195638" cy="2397125"/>
          </a:xfrm>
        </p:spPr>
      </p:sp>
      <p:sp>
        <p:nvSpPr>
          <p:cNvPr id="3" name="备注占位符 2"/>
          <p:cNvSpPr>
            <a:spLocks noGrp="1"/>
          </p:cNvSpPr>
          <p:nvPr>
            <p:ph type="body" idx="1"/>
          </p:nvPr>
        </p:nvSpPr>
        <p:spPr/>
        <p:txBody>
          <a:bodyPr/>
          <a:lstStyle/>
          <a:p>
            <a:r>
              <a:rPr lang="en-US" altLang="zh-CN" sz="1800" dirty="0">
                <a:cs typeface="Helvetica" panose="020B0604020202020204" pitchFamily="34" charset="0"/>
              </a:rPr>
              <a:t>As we know, rail transit ridership is considered to be mainly affected by the environmental factors around the station. </a:t>
            </a:r>
          </a:p>
          <a:p>
            <a:endParaRPr lang="en-US" altLang="zh-CN" sz="1800" dirty="0">
              <a:cs typeface="Helvetica" panose="020B0604020202020204" pitchFamily="34" charset="0"/>
            </a:endParaRPr>
          </a:p>
          <a:p>
            <a:r>
              <a:rPr lang="en-US" altLang="zh-CN" sz="1800" dirty="0">
                <a:cs typeface="Helvetica" panose="020B0604020202020204" pitchFamily="34" charset="0"/>
              </a:rPr>
              <a:t>The influencing factors are different in cities with different urban form and travel preference. There is a problem in the existing studies that few studies focus on such a city like Fukuoka with only tens stations.</a:t>
            </a:r>
          </a:p>
          <a:p>
            <a:endParaRPr lang="en-US" altLang="zh-CN" sz="1800" dirty="0"/>
          </a:p>
          <a:p>
            <a:pPr defTabSz="954908">
              <a:defRPr/>
            </a:pPr>
            <a:r>
              <a:rPr lang="en-US" altLang="zh-CN" sz="1800" dirty="0"/>
              <a:t>This chapter aims to answer the question that w</a:t>
            </a:r>
            <a:r>
              <a:rPr lang="en-US" altLang="zh-CN" sz="1800" dirty="0">
                <a:cs typeface="Helvetica" panose="020B0604020202020204" pitchFamily="34" charset="0"/>
              </a:rPr>
              <a:t>hat factors explain transit ridership at station level in a small sample case?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45</a:t>
            </a:fld>
            <a:endParaRPr lang="zh-CN" altLang="en-US"/>
          </a:p>
        </p:txBody>
      </p:sp>
    </p:spTree>
    <p:extLst>
      <p:ext uri="{BB962C8B-B14F-4D97-AF65-F5344CB8AC3E}">
        <p14:creationId xmlns:p14="http://schemas.microsoft.com/office/powerpoint/2010/main" val="585709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At first, let’s take a look at how this study differs from the others. The biggest difference in this study is the sample size. Few studies deal with a case just having tens of the samples. Because this kind of studies is commonly based on statistics, a sufficient sample size is necessary. </a:t>
            </a:r>
          </a:p>
          <a:p>
            <a:endParaRPr lang="en-US" altLang="zh-CN" sz="1800" dirty="0"/>
          </a:p>
          <a:p>
            <a:r>
              <a:rPr lang="en-US" altLang="zh-CN" sz="1800" dirty="0"/>
              <a:t>Moreover, with the consideration of the spatial distribution of stations, the spatial regression will be introduced to this study. Also, to define the catchment area more accurately, the walking distance along the real road network is used to determine the catchment area.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46</a:t>
            </a:fld>
            <a:endParaRPr lang="zh-CN" altLang="en-US"/>
          </a:p>
        </p:txBody>
      </p:sp>
    </p:spTree>
    <p:extLst>
      <p:ext uri="{BB962C8B-B14F-4D97-AF65-F5344CB8AC3E}">
        <p14:creationId xmlns:p14="http://schemas.microsoft.com/office/powerpoint/2010/main" val="517023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569344" y="3418833"/>
            <a:ext cx="9014604" cy="2797225"/>
          </a:xfrm>
        </p:spPr>
        <p:txBody>
          <a:bodyPr/>
          <a:lstStyle/>
          <a:p>
            <a:r>
              <a:rPr lang="en-US" altLang="zh-CN" sz="1800" dirty="0">
                <a:cs typeface="Helvetica" panose="020B0604020202020204" pitchFamily="34" charset="0"/>
              </a:rPr>
              <a:t>According to the review, this study will focus on three points to deal with the problems existing in the previous studies.</a:t>
            </a: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1. Reconstruct indicators to improve the index system.</a:t>
            </a: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2. Select the effective indicators for explaining transit ridership in a small sample case.</a:t>
            </a:r>
          </a:p>
          <a:p>
            <a:pPr defTabSz="954750">
              <a:defRPr/>
            </a:pPr>
            <a:endParaRPr lang="en-US" altLang="zh-CN" sz="1800" dirty="0">
              <a:cs typeface="Helvetica" panose="020B0604020202020204" pitchFamily="34" charset="0"/>
            </a:endParaRPr>
          </a:p>
          <a:p>
            <a:pPr defTabSz="954750">
              <a:defRPr/>
            </a:pPr>
            <a:r>
              <a:rPr lang="en-US" altLang="zh-CN" sz="1800" dirty="0">
                <a:cs typeface="Helvetica" panose="020B0604020202020204" pitchFamily="34" charset="0"/>
              </a:rPr>
              <a:t>3. Identify the global/local indicators in the estimation of the spatial regression.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47</a:t>
            </a:fld>
            <a:endParaRPr lang="zh-CN" altLang="en-US"/>
          </a:p>
        </p:txBody>
      </p:sp>
    </p:spTree>
    <p:extLst>
      <p:ext uri="{BB962C8B-B14F-4D97-AF65-F5344CB8AC3E}">
        <p14:creationId xmlns:p14="http://schemas.microsoft.com/office/powerpoint/2010/main" val="3022516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organization of this study.</a:t>
            </a:r>
          </a:p>
          <a:p>
            <a:endParaRPr lang="en-US" altLang="zh-CN" sz="1800" dirty="0"/>
          </a:p>
          <a:p>
            <a:r>
              <a:rPr lang="en-US" altLang="zh-CN" sz="1800" dirty="0"/>
              <a:t>It is constructed by 5 parts, constructing the indicator system, determining the catchment area, selecting the valid indicators, estimating the model, and drawing the conclusion.</a:t>
            </a:r>
          </a:p>
          <a:p>
            <a:endParaRPr lang="en-US" altLang="zh-CN" sz="1800" dirty="0"/>
          </a:p>
          <a:p>
            <a:r>
              <a:rPr lang="en-US" altLang="zh-CN" sz="1800" dirty="0"/>
              <a:t>The parts marked with yellow blocks are the key points in this study.</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48</a:t>
            </a:fld>
            <a:endParaRPr lang="zh-CN" altLang="en-US"/>
          </a:p>
        </p:txBody>
      </p:sp>
    </p:spTree>
    <p:extLst>
      <p:ext uri="{BB962C8B-B14F-4D97-AF65-F5344CB8AC3E}">
        <p14:creationId xmlns:p14="http://schemas.microsoft.com/office/powerpoint/2010/main" val="111736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34963"/>
            <a:ext cx="3195637" cy="2397125"/>
          </a:xfrm>
        </p:spPr>
      </p:sp>
      <p:sp>
        <p:nvSpPr>
          <p:cNvPr id="3" name="备注占位符 2"/>
          <p:cNvSpPr>
            <a:spLocks noGrp="1"/>
          </p:cNvSpPr>
          <p:nvPr>
            <p:ph type="body" idx="1"/>
          </p:nvPr>
        </p:nvSpPr>
        <p:spPr>
          <a:xfrm>
            <a:off x="1023462" y="2818017"/>
            <a:ext cx="8187690" cy="3489650"/>
          </a:xfrm>
        </p:spPr>
        <p:txBody>
          <a:bodyPr/>
          <a:lstStyle/>
          <a:p>
            <a:pPr defTabSz="954750">
              <a:defRPr/>
            </a:pPr>
            <a:r>
              <a:rPr lang="en-US" altLang="zh-CN" sz="1800" dirty="0"/>
              <a:t>The introduction of the indicator system.</a:t>
            </a:r>
          </a:p>
          <a:p>
            <a:pPr defTabSz="954750">
              <a:defRPr/>
            </a:pPr>
            <a:endParaRPr lang="en-US" altLang="zh-CN" sz="1800" dirty="0"/>
          </a:p>
          <a:p>
            <a:pPr defTabSz="954750">
              <a:defRPr/>
            </a:pPr>
            <a:r>
              <a:rPr lang="en-US" altLang="zh-CN" sz="1800" dirty="0"/>
              <a:t>In this study, the dependent variable is the average daily transit ridership. </a:t>
            </a:r>
          </a:p>
          <a:p>
            <a:pPr defTabSz="954750">
              <a:defRPr/>
            </a:pPr>
            <a:endParaRPr lang="en-US" altLang="zh-CN" sz="1800" dirty="0"/>
          </a:p>
          <a:p>
            <a:pPr defTabSz="954750">
              <a:defRPr/>
            </a:pPr>
            <a:r>
              <a:rPr lang="en-US" altLang="zh-CN" sz="1800" dirty="0"/>
              <a:t>The candidate independent variables are summarized into 3 categories: 1. built environment; 2. transportation accessibility; 3. demographic and socioeconomic environment.</a:t>
            </a:r>
          </a:p>
          <a:p>
            <a:pPr defTabSz="954750">
              <a:defRPr/>
            </a:pPr>
            <a:endParaRPr lang="en-US" altLang="zh-CN" sz="1800" dirty="0"/>
          </a:p>
          <a:p>
            <a:pPr defTabSz="954750">
              <a:defRPr/>
            </a:pPr>
            <a:r>
              <a:rPr lang="en-US" altLang="zh-CN" sz="1800" dirty="0"/>
              <a:t>In the column of expected sign, plus sign means the increase in this indicator is expected to cause an increase in transit ridership, while the minus sign is expected to have an opposite effect.</a:t>
            </a:r>
          </a:p>
          <a:p>
            <a:pPr defTabSz="954750">
              <a:defRPr/>
            </a:pPr>
            <a:endParaRPr lang="en-US" altLang="zh-CN"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49</a:t>
            </a:fld>
            <a:endParaRPr lang="zh-CN" altLang="en-US"/>
          </a:p>
        </p:txBody>
      </p:sp>
    </p:spTree>
    <p:extLst>
      <p:ext uri="{BB962C8B-B14F-4D97-AF65-F5344CB8AC3E}">
        <p14:creationId xmlns:p14="http://schemas.microsoft.com/office/powerpoint/2010/main" val="771302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Is there any way to deal with this congestion problem?</a:t>
            </a:r>
          </a:p>
          <a:p>
            <a:endParaRPr lang="en-US" altLang="zh-CN" sz="1800" dirty="0"/>
          </a:p>
          <a:p>
            <a:r>
              <a:rPr lang="en-US" altLang="zh-CN" sz="1800" dirty="0"/>
              <a:t>The rail transit seems to be a good choice, since it has the features of large capacity, high speed, and punctuality. Because of these advantages, rail transit now is playing a more and more important role in the urban transportation system</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a:t>
            </a:fld>
            <a:endParaRPr lang="zh-CN" altLang="en-US"/>
          </a:p>
        </p:txBody>
      </p:sp>
    </p:spTree>
    <p:extLst>
      <p:ext uri="{BB962C8B-B14F-4D97-AF65-F5344CB8AC3E}">
        <p14:creationId xmlns:p14="http://schemas.microsoft.com/office/powerpoint/2010/main" val="2117372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569344" y="3418833"/>
            <a:ext cx="9049110" cy="2905767"/>
          </a:xfrm>
        </p:spPr>
        <p:txBody>
          <a:bodyPr/>
          <a:lstStyle/>
          <a:p>
            <a:r>
              <a:rPr lang="en-US" altLang="zh-CN" sz="1800" dirty="0"/>
              <a:t>Then I will introduce some of the indicators in details.</a:t>
            </a:r>
          </a:p>
          <a:p>
            <a:endParaRPr lang="en-US" altLang="zh-CN" sz="1800" dirty="0"/>
          </a:p>
          <a:p>
            <a:r>
              <a:rPr lang="en-US" altLang="zh-CN" sz="1800" dirty="0"/>
              <a:t>First one is the indicator of land-use aggregation.</a:t>
            </a:r>
          </a:p>
          <a:p>
            <a:endParaRPr lang="en-US" altLang="zh-CN" sz="1800" dirty="0"/>
          </a:p>
          <a:p>
            <a:r>
              <a:rPr lang="en-US" altLang="zh-CN" sz="1800" dirty="0"/>
              <a:t>This indicator is used to describe the variety of land use. </a:t>
            </a:r>
          </a:p>
          <a:p>
            <a:endParaRPr lang="en-US" altLang="zh-CN" sz="1800" dirty="0"/>
          </a:p>
          <a:p>
            <a:pPr defTabSz="914324">
              <a:defRPr/>
            </a:pPr>
            <a:r>
              <a:rPr lang="en-US" altLang="zh-CN" sz="1800" dirty="0"/>
              <a:t>The land use aggregation ranges from 0 to 1. A higher variety of land use infers </a:t>
            </a:r>
            <a:r>
              <a:rPr lang="en-US" altLang="zh-CN" sz="1800" dirty="0">
                <a:cs typeface="Helvetica" panose="020B0604020202020204" pitchFamily="34" charset="0"/>
              </a:rPr>
              <a:t>much daily activity can be finished within the catchment area, it is supposed to lead a reduction in transit ridership.</a:t>
            </a:r>
            <a:r>
              <a:rPr lang="zh-CN" altLang="en-US" sz="1800" dirty="0">
                <a:cs typeface="Helvetica" panose="020B0604020202020204" pitchFamily="34" charset="0"/>
              </a:rPr>
              <a:t> </a:t>
            </a:r>
            <a:r>
              <a:rPr lang="en-US" altLang="zh-CN" sz="1800" dirty="0"/>
              <a:t>On the contrary, a lower variety of land use is thought to increase the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50</a:t>
            </a:fld>
            <a:endParaRPr lang="zh-CN" altLang="en-US"/>
          </a:p>
        </p:txBody>
      </p:sp>
    </p:spTree>
    <p:extLst>
      <p:ext uri="{BB962C8B-B14F-4D97-AF65-F5344CB8AC3E}">
        <p14:creationId xmlns:p14="http://schemas.microsoft.com/office/powerpoint/2010/main" val="1556132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69888"/>
            <a:ext cx="3195637" cy="2397125"/>
          </a:xfrm>
        </p:spPr>
      </p:sp>
      <p:sp>
        <p:nvSpPr>
          <p:cNvPr id="3" name="备注占位符 2"/>
          <p:cNvSpPr>
            <a:spLocks noGrp="1"/>
          </p:cNvSpPr>
          <p:nvPr>
            <p:ph type="body" idx="1"/>
          </p:nvPr>
        </p:nvSpPr>
        <p:spPr>
          <a:xfrm>
            <a:off x="577971" y="3185919"/>
            <a:ext cx="9118120" cy="3189002"/>
          </a:xfrm>
        </p:spPr>
        <p:txBody>
          <a:bodyPr/>
          <a:lstStyle/>
          <a:p>
            <a:r>
              <a:rPr lang="en-US" altLang="zh-CN" sz="1600" dirty="0"/>
              <a:t>Another one is about the bus system.</a:t>
            </a:r>
          </a:p>
          <a:p>
            <a:endParaRPr lang="en-US" altLang="zh-CN" sz="1600" dirty="0"/>
          </a:p>
          <a:p>
            <a:r>
              <a:rPr lang="en-US" altLang="zh-CN" sz="1600" dirty="0"/>
              <a:t>In this study, the indicator of bus system is considered from two aspects.</a:t>
            </a:r>
          </a:p>
          <a:p>
            <a:endParaRPr lang="en-US" altLang="zh-CN" sz="1600" dirty="0"/>
          </a:p>
          <a:p>
            <a:pPr defTabSz="914324">
              <a:defRPr/>
            </a:pPr>
            <a:r>
              <a:rPr lang="en-US" altLang="zh-CN" sz="1600" dirty="0"/>
              <a:t>As shown in the figure, bus is supposed to have double effects on the rail transit, one is sharing passengers from rail transit, another one is bringing passengers to rail transit. </a:t>
            </a:r>
          </a:p>
          <a:p>
            <a:pPr defTabSz="914324">
              <a:defRPr/>
            </a:pPr>
            <a:endParaRPr lang="en-US" altLang="zh-CN" sz="1600" dirty="0"/>
          </a:p>
          <a:p>
            <a:r>
              <a:rPr lang="en-US" altLang="zh-CN" sz="1600" dirty="0"/>
              <a:t>The indicator of bus capacity represent the ability of sharing </a:t>
            </a:r>
            <a:r>
              <a:rPr lang="en-US" altLang="zh-CN" sz="1600" dirty="0">
                <a:cs typeface="Helvetica" panose="020B0604020202020204" pitchFamily="34" charset="0"/>
              </a:rPr>
              <a:t>passengers from rail transit, it is supposed to have negative effect on rail transit ridership.</a:t>
            </a:r>
          </a:p>
          <a:p>
            <a:pPr defTabSz="914324">
              <a:defRPr/>
            </a:pPr>
            <a:endParaRPr lang="en-US" altLang="zh-CN" sz="1600" dirty="0"/>
          </a:p>
          <a:p>
            <a:r>
              <a:rPr lang="en-US" altLang="zh-CN" sz="1600" dirty="0"/>
              <a:t>The indicator of bus accessibility represent the ability of bringing </a:t>
            </a:r>
            <a:r>
              <a:rPr lang="en-US" altLang="zh-CN" sz="1600" dirty="0">
                <a:cs typeface="Helvetica" panose="020B0604020202020204" pitchFamily="34" charset="0"/>
              </a:rPr>
              <a:t>passengers to rail transit, it is supposed to have positive effect on the rail transit ridership.</a:t>
            </a:r>
            <a:endParaRPr lang="en-US" altLang="zh-CN" sz="16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51</a:t>
            </a:fld>
            <a:endParaRPr lang="zh-CN" altLang="en-US"/>
          </a:p>
        </p:txBody>
      </p:sp>
    </p:spTree>
    <p:extLst>
      <p:ext uri="{BB962C8B-B14F-4D97-AF65-F5344CB8AC3E}">
        <p14:creationId xmlns:p14="http://schemas.microsoft.com/office/powerpoint/2010/main" val="877549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738188"/>
            <a:ext cx="3195637" cy="2397125"/>
          </a:xfrm>
        </p:spPr>
      </p:sp>
      <p:sp>
        <p:nvSpPr>
          <p:cNvPr id="3" name="备注占位符 2"/>
          <p:cNvSpPr>
            <a:spLocks noGrp="1"/>
          </p:cNvSpPr>
          <p:nvPr>
            <p:ph type="body" idx="1"/>
          </p:nvPr>
        </p:nvSpPr>
        <p:spPr>
          <a:xfrm>
            <a:off x="637332" y="3315072"/>
            <a:ext cx="8902459" cy="3212728"/>
          </a:xfrm>
        </p:spPr>
        <p:txBody>
          <a:bodyPr/>
          <a:lstStyle/>
          <a:p>
            <a:r>
              <a:rPr lang="en-US" altLang="zh-CN" sz="1600" dirty="0"/>
              <a:t>As to the catchment area, this study uses the 800 meters pedestrian area. </a:t>
            </a:r>
          </a:p>
          <a:p>
            <a:endParaRPr lang="en-US" altLang="zh-CN" sz="1600" dirty="0"/>
          </a:p>
          <a:p>
            <a:r>
              <a:rPr lang="en-US" altLang="zh-CN" sz="1600" dirty="0"/>
              <a:t>Summarized from the previous studies, the catchment area ranges from 400 meters to 1 kilometer in general, and the most accepted pedestrian area is 800 meters. </a:t>
            </a:r>
          </a:p>
          <a:p>
            <a:endParaRPr lang="en-US" altLang="zh-CN" sz="1600" dirty="0"/>
          </a:p>
          <a:p>
            <a:r>
              <a:rPr lang="en-US" altLang="zh-CN" sz="1600" dirty="0"/>
              <a:t>Back to our study case Fukuoka, according to the subway survey report, the average walking distance in Fukuoka will be about 600 meters. </a:t>
            </a:r>
          </a:p>
          <a:p>
            <a:endParaRPr lang="en-US" altLang="zh-CN" sz="1600" dirty="0"/>
          </a:p>
          <a:p>
            <a:r>
              <a:rPr lang="en-US" altLang="zh-CN" sz="1600" dirty="0"/>
              <a:t>We can think that 800 meters covers most of the passengers in Fukuoka. </a:t>
            </a:r>
          </a:p>
          <a:p>
            <a:endParaRPr lang="en-US" altLang="zh-CN" sz="1600" dirty="0"/>
          </a:p>
          <a:p>
            <a:r>
              <a:rPr lang="en-US" altLang="zh-CN" sz="1600" dirty="0"/>
              <a:t>Based on the above, it can be viewed that 800 meters pedestrian area is reasonable in this study.</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52</a:t>
            </a:fld>
            <a:endParaRPr lang="zh-CN" altLang="en-US"/>
          </a:p>
        </p:txBody>
      </p:sp>
    </p:spTree>
    <p:extLst>
      <p:ext uri="{BB962C8B-B14F-4D97-AF65-F5344CB8AC3E}">
        <p14:creationId xmlns:p14="http://schemas.microsoft.com/office/powerpoint/2010/main" val="2216069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 catchment area is depicted as shown in this figure. </a:t>
            </a:r>
          </a:p>
          <a:p>
            <a:endParaRPr lang="en-US" altLang="zh-CN" sz="1800" dirty="0"/>
          </a:p>
          <a:p>
            <a:r>
              <a:rPr lang="en-US" altLang="zh-CN" sz="1800" dirty="0"/>
              <a:t>Any point on the boundary between two stations has the equivalent distance to both the stations.</a:t>
            </a:r>
          </a:p>
          <a:p>
            <a:pPr defTabSz="914324">
              <a:defRPr/>
            </a:pPr>
            <a:endParaRPr lang="en-US" altLang="zh-CN" sz="1800" dirty="0">
              <a:cs typeface="Helvetica" panose="020B0604020202020204" pitchFamily="34" charset="0"/>
            </a:endParaRPr>
          </a:p>
          <a:p>
            <a:pPr defTabSz="914324">
              <a:defRPr/>
            </a:pPr>
            <a:r>
              <a:rPr lang="en-US" altLang="zh-CN" sz="1800" dirty="0">
                <a:cs typeface="Helvetica" panose="020B0604020202020204" pitchFamily="34" charset="0"/>
              </a:rPr>
              <a:t>Here, there is a river between the two stations that the river separated the road network. In this case, the two catchment areas are split along this river.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53</a:t>
            </a:fld>
            <a:endParaRPr lang="zh-CN" altLang="en-US"/>
          </a:p>
        </p:txBody>
      </p:sp>
    </p:spTree>
    <p:extLst>
      <p:ext uri="{BB962C8B-B14F-4D97-AF65-F5344CB8AC3E}">
        <p14:creationId xmlns:p14="http://schemas.microsoft.com/office/powerpoint/2010/main" val="3229332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1075" y="496888"/>
            <a:ext cx="3192463" cy="2395537"/>
          </a:xfrm>
        </p:spPr>
      </p:sp>
      <p:sp>
        <p:nvSpPr>
          <p:cNvPr id="3" name="备注占位符 2"/>
          <p:cNvSpPr>
            <a:spLocks noGrp="1"/>
          </p:cNvSpPr>
          <p:nvPr>
            <p:ph type="body" idx="1"/>
          </p:nvPr>
        </p:nvSpPr>
        <p:spPr>
          <a:xfrm>
            <a:off x="1023462" y="3123864"/>
            <a:ext cx="8140203" cy="3188445"/>
          </a:xfrm>
        </p:spPr>
        <p:txBody>
          <a:bodyPr/>
          <a:lstStyle/>
          <a:p>
            <a:pPr defTabSz="954750">
              <a:defRPr/>
            </a:pPr>
            <a:r>
              <a:rPr lang="en-US" altLang="zh-CN" sz="1800" dirty="0"/>
              <a:t>This part is identifying the valid factors in the small sample case.</a:t>
            </a:r>
          </a:p>
          <a:p>
            <a:pPr defTabSz="954750">
              <a:defRPr/>
            </a:pPr>
            <a:endParaRPr lang="en-US" altLang="zh-CN" sz="1800" dirty="0"/>
          </a:p>
          <a:p>
            <a:pPr defTabSz="954750">
              <a:defRPr/>
            </a:pPr>
            <a:r>
              <a:rPr lang="en-US" altLang="zh-CN" sz="1800" dirty="0"/>
              <a:t>This is the flowchart of screening valid factors. The procedure has two steps.</a:t>
            </a:r>
          </a:p>
          <a:p>
            <a:pPr defTabSz="954750">
              <a:defRPr/>
            </a:pPr>
            <a:endParaRPr lang="en-US" altLang="zh-CN" sz="1800" dirty="0"/>
          </a:p>
          <a:p>
            <a:pPr defTabSz="954750">
              <a:defRPr/>
            </a:pPr>
            <a:r>
              <a:rPr lang="en-US" altLang="zh-CN" sz="1800" dirty="0"/>
              <a:t>The first step is to identify the valid variables, using the judgement of multicollinearity, validity, and stability. </a:t>
            </a:r>
          </a:p>
          <a:p>
            <a:pPr defTabSz="954750">
              <a:defRPr/>
            </a:pPr>
            <a:endParaRPr lang="en-US" altLang="zh-CN" sz="1800" dirty="0"/>
          </a:p>
          <a:p>
            <a:pPr defTabSz="954750">
              <a:defRPr/>
            </a:pPr>
            <a:r>
              <a:rPr lang="en-US" altLang="zh-CN" sz="1800" dirty="0"/>
              <a:t>In the second step, the linear regression is conducted to select an optimal combination of valid explanatory variables.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54</a:t>
            </a:fld>
            <a:endParaRPr lang="zh-CN" altLang="en-US"/>
          </a:p>
        </p:txBody>
      </p:sp>
    </p:spTree>
    <p:extLst>
      <p:ext uri="{BB962C8B-B14F-4D97-AF65-F5344CB8AC3E}">
        <p14:creationId xmlns:p14="http://schemas.microsoft.com/office/powerpoint/2010/main" val="34547382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620713"/>
            <a:ext cx="3195637" cy="2397125"/>
          </a:xfrm>
        </p:spPr>
      </p:sp>
      <p:sp>
        <p:nvSpPr>
          <p:cNvPr id="3" name="备注占位符 2"/>
          <p:cNvSpPr>
            <a:spLocks noGrp="1"/>
          </p:cNvSpPr>
          <p:nvPr>
            <p:ph type="body" idx="1"/>
          </p:nvPr>
        </p:nvSpPr>
        <p:spPr>
          <a:xfrm>
            <a:off x="1023461" y="3419426"/>
            <a:ext cx="8187690" cy="2927400"/>
          </a:xfrm>
        </p:spPr>
        <p:txBody>
          <a:bodyPr/>
          <a:lstStyle/>
          <a:p>
            <a:pPr defTabSz="954750">
              <a:defRPr/>
            </a:pPr>
            <a:r>
              <a:rPr lang="en-US" altLang="zh-CN" sz="1800" dirty="0"/>
              <a:t>Now we have got the valid explanatory variables. </a:t>
            </a:r>
          </a:p>
          <a:p>
            <a:pPr defTabSz="954750">
              <a:defRPr/>
            </a:pPr>
            <a:endParaRPr lang="en-US" altLang="zh-CN" sz="1800" dirty="0"/>
          </a:p>
          <a:p>
            <a:pPr defTabSz="954750">
              <a:defRPr/>
            </a:pPr>
            <a:r>
              <a:rPr lang="en-US" altLang="zh-CN" sz="1800" dirty="0"/>
              <a:t>Before estimating the model, we should determine whether the indicator is a local or global indicator. </a:t>
            </a:r>
          </a:p>
          <a:p>
            <a:pPr defTabSz="954750">
              <a:defRPr/>
            </a:pPr>
            <a:endParaRPr lang="en-US" altLang="zh-CN" sz="1800" dirty="0"/>
          </a:p>
          <a:p>
            <a:pPr defTabSz="954750">
              <a:defRPr/>
            </a:pPr>
            <a:r>
              <a:rPr lang="en-US" altLang="zh-CN" sz="1800" dirty="0"/>
              <a:t>This procedure is conducted by using Moran’s index to examine if the variable is spatial autocorrelation or not. </a:t>
            </a:r>
          </a:p>
          <a:p>
            <a:pPr defTabSz="954750">
              <a:defRPr/>
            </a:pPr>
            <a:endParaRPr lang="en-US" altLang="zh-CN" sz="1800" dirty="0"/>
          </a:p>
          <a:p>
            <a:pPr defTabSz="954750">
              <a:defRPr/>
            </a:pPr>
            <a:r>
              <a:rPr lang="en-US" altLang="zh-CN" sz="1800" dirty="0"/>
              <a:t>As the result, the indicators of clustered pattern are selected as the local variable, while the random pattern are judged as</a:t>
            </a:r>
            <a:r>
              <a:rPr lang="zh-CN" altLang="en-US" sz="1800" dirty="0"/>
              <a:t> </a:t>
            </a:r>
            <a:r>
              <a:rPr lang="en-US" altLang="zh-CN" sz="1800" dirty="0"/>
              <a:t>the</a:t>
            </a:r>
            <a:r>
              <a:rPr lang="zh-CN" altLang="en-US" sz="1800" dirty="0"/>
              <a:t> </a:t>
            </a:r>
            <a:r>
              <a:rPr lang="en-US" altLang="zh-CN" sz="1800" dirty="0"/>
              <a:t>global variable.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55</a:t>
            </a:fld>
            <a:endParaRPr lang="zh-CN" altLang="en-US"/>
          </a:p>
        </p:txBody>
      </p:sp>
    </p:spTree>
    <p:extLst>
      <p:ext uri="{BB962C8B-B14F-4D97-AF65-F5344CB8AC3E}">
        <p14:creationId xmlns:p14="http://schemas.microsoft.com/office/powerpoint/2010/main" val="3855656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490538"/>
            <a:ext cx="3195637" cy="2397125"/>
          </a:xfrm>
        </p:spPr>
      </p:sp>
      <p:sp>
        <p:nvSpPr>
          <p:cNvPr id="3" name="备注占位符 2"/>
          <p:cNvSpPr>
            <a:spLocks noGrp="1"/>
          </p:cNvSpPr>
          <p:nvPr>
            <p:ph type="body" idx="1"/>
          </p:nvPr>
        </p:nvSpPr>
        <p:spPr>
          <a:xfrm>
            <a:off x="629728" y="3062397"/>
            <a:ext cx="8919714" cy="3551128"/>
          </a:xfrm>
        </p:spPr>
        <p:txBody>
          <a:bodyPr/>
          <a:lstStyle/>
          <a:p>
            <a:r>
              <a:rPr lang="en-US" altLang="zh-CN" sz="1600" dirty="0"/>
              <a:t>This is the result of estimation. </a:t>
            </a:r>
          </a:p>
          <a:p>
            <a:endParaRPr lang="en-US" altLang="zh-CN" sz="1600" dirty="0"/>
          </a:p>
          <a:p>
            <a:r>
              <a:rPr lang="en-US" altLang="zh-CN" sz="1600" dirty="0"/>
              <a:t>As a result, the indicators of building area have a positive effect on the transit ridership. </a:t>
            </a:r>
          </a:p>
          <a:p>
            <a:endParaRPr lang="en-US" altLang="zh-CN" sz="1600" dirty="0"/>
          </a:p>
          <a:p>
            <a:r>
              <a:rPr lang="en-US" altLang="zh-CN" sz="1600" dirty="0"/>
              <a:t>The indicator of land-use aggregation shows land use variety can lead to decrease in transit ridership. </a:t>
            </a:r>
          </a:p>
          <a:p>
            <a:endParaRPr lang="en-US" altLang="zh-CN" sz="1600" dirty="0"/>
          </a:p>
          <a:p>
            <a:r>
              <a:rPr lang="en-US" altLang="zh-CN" sz="1600" dirty="0"/>
              <a:t>As the expectation, the indicator of bus capacity has a negative effect on the subway ridership, and the bus accessibility has a positive effect.</a:t>
            </a:r>
          </a:p>
          <a:p>
            <a:endParaRPr lang="en-US" altLang="zh-CN" sz="1600" dirty="0"/>
          </a:p>
          <a:p>
            <a:r>
              <a:rPr lang="en-US" altLang="zh-CN" sz="1600" dirty="0"/>
              <a:t>The factor of resident/job balance and tenant proportion shows that working people and tenants are more willing to use subway.</a:t>
            </a:r>
            <a:endParaRPr lang="zh-CN" altLang="en-US" sz="16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56</a:t>
            </a:fld>
            <a:endParaRPr lang="zh-CN" altLang="en-US"/>
          </a:p>
        </p:txBody>
      </p:sp>
    </p:spTree>
    <p:extLst>
      <p:ext uri="{BB962C8B-B14F-4D97-AF65-F5344CB8AC3E}">
        <p14:creationId xmlns:p14="http://schemas.microsoft.com/office/powerpoint/2010/main" val="2134768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755650"/>
            <a:ext cx="3195637" cy="2397125"/>
          </a:xfrm>
        </p:spPr>
      </p:sp>
      <p:sp>
        <p:nvSpPr>
          <p:cNvPr id="3" name="备注占位符 2"/>
          <p:cNvSpPr>
            <a:spLocks noGrp="1"/>
          </p:cNvSpPr>
          <p:nvPr>
            <p:ph type="body" idx="1"/>
          </p:nvPr>
        </p:nvSpPr>
        <p:spPr>
          <a:xfrm>
            <a:off x="1023462" y="3379504"/>
            <a:ext cx="8187690" cy="2797225"/>
          </a:xfrm>
        </p:spPr>
        <p:txBody>
          <a:bodyPr/>
          <a:lstStyle/>
          <a:p>
            <a:pPr defTabSz="914324"/>
            <a:r>
              <a:rPr lang="en-US" altLang="zh-CN" sz="1800" kern="100" dirty="0">
                <a:cs typeface="Helvetica" panose="020B0604020202020204" pitchFamily="34" charset="0"/>
              </a:rPr>
              <a:t>The main achievements of this study can be summarized as following</a:t>
            </a:r>
          </a:p>
          <a:p>
            <a:pPr defTabSz="914324"/>
            <a:endParaRPr lang="en-US" altLang="zh-CN" sz="1800" kern="100" dirty="0">
              <a:cs typeface="Helvetica" panose="020B0604020202020204" pitchFamily="34" charset="0"/>
            </a:endParaRPr>
          </a:p>
          <a:p>
            <a:pPr marL="228582" indent="-228582" defTabSz="914324">
              <a:buFontTx/>
              <a:buAutoNum type="arabicPeriod"/>
            </a:pPr>
            <a:r>
              <a:rPr lang="en-US" altLang="zh-CN" sz="1800" kern="100" dirty="0">
                <a:cs typeface="Helvetica" panose="020B0604020202020204" pitchFamily="34" charset="0"/>
              </a:rPr>
              <a:t>This study reorganized the indicator system. </a:t>
            </a:r>
          </a:p>
          <a:p>
            <a:pPr marL="228582" indent="-228582" defTabSz="914324">
              <a:buFontTx/>
              <a:buAutoNum type="arabicPeriod"/>
            </a:pPr>
            <a:endParaRPr lang="en-US" altLang="zh-CN" sz="1800" kern="100" dirty="0">
              <a:cs typeface="Helvetica" panose="020B0604020202020204" pitchFamily="34" charset="0"/>
            </a:endParaRPr>
          </a:p>
          <a:p>
            <a:pPr marL="228582" indent="-228582" defTabSz="914324">
              <a:buFontTx/>
              <a:buAutoNum type="arabicPeriod"/>
            </a:pPr>
            <a:r>
              <a:rPr lang="en-US" altLang="zh-CN" sz="1800" dirty="0">
                <a:cs typeface="Helvetica" panose="020B0604020202020204" pitchFamily="34" charset="0"/>
              </a:rPr>
              <a:t>To </a:t>
            </a:r>
            <a:r>
              <a:rPr lang="zh-CN" altLang="en-US" sz="1800" dirty="0">
                <a:cs typeface="Helvetica" panose="020B0604020202020204" pitchFamily="34" charset="0"/>
              </a:rPr>
              <a:t>reduce the </a:t>
            </a:r>
            <a:r>
              <a:rPr lang="en-US" altLang="zh-CN" sz="1800" dirty="0">
                <a:cs typeface="Helvetica" panose="020B0604020202020204" pitchFamily="34" charset="0"/>
              </a:rPr>
              <a:t>first and second type of statistical error</a:t>
            </a:r>
            <a:r>
              <a:rPr lang="zh-CN" altLang="en-US" sz="1800" dirty="0">
                <a:cs typeface="Helvetica" panose="020B0604020202020204" pitchFamily="34" charset="0"/>
              </a:rPr>
              <a:t> in small samples </a:t>
            </a:r>
            <a:r>
              <a:rPr lang="en-US" altLang="zh-CN" sz="1800" dirty="0">
                <a:cs typeface="Helvetica" panose="020B0604020202020204" pitchFamily="34" charset="0"/>
              </a:rPr>
              <a:t>case</a:t>
            </a:r>
            <a:r>
              <a:rPr lang="zh-CN" altLang="en-US" sz="1800" dirty="0">
                <a:cs typeface="Helvetica" panose="020B0604020202020204" pitchFamily="34" charset="0"/>
              </a:rPr>
              <a:t>, </a:t>
            </a:r>
            <a:r>
              <a:rPr lang="en-US" altLang="zh-CN" sz="1800" dirty="0">
                <a:cs typeface="Helvetica" panose="020B0604020202020204" pitchFamily="34" charset="0"/>
              </a:rPr>
              <a:t>this study </a:t>
            </a:r>
            <a:r>
              <a:rPr lang="zh-CN" altLang="en-US" sz="1800" dirty="0">
                <a:cs typeface="Helvetica" panose="020B0604020202020204" pitchFamily="34" charset="0"/>
              </a:rPr>
              <a:t>use</a:t>
            </a:r>
            <a:r>
              <a:rPr lang="en-US" altLang="zh-CN" sz="1800" dirty="0">
                <a:cs typeface="Helvetica" panose="020B0604020202020204" pitchFamily="34" charset="0"/>
              </a:rPr>
              <a:t>d</a:t>
            </a:r>
            <a:r>
              <a:rPr lang="zh-CN" altLang="en-US" sz="1800" dirty="0">
                <a:cs typeface="Helvetica" panose="020B0604020202020204" pitchFamily="34" charset="0"/>
              </a:rPr>
              <a:t> exploratory regression to screen </a:t>
            </a:r>
            <a:r>
              <a:rPr lang="en-US" altLang="zh-CN" sz="1800" dirty="0">
                <a:cs typeface="Helvetica" panose="020B0604020202020204" pitchFamily="34" charset="0"/>
              </a:rPr>
              <a:t>the </a:t>
            </a:r>
            <a:r>
              <a:rPr lang="zh-CN" altLang="en-US" sz="1800" dirty="0">
                <a:cs typeface="Helvetica" panose="020B0604020202020204" pitchFamily="34" charset="0"/>
              </a:rPr>
              <a:t>effective indicators</a:t>
            </a:r>
            <a:r>
              <a:rPr lang="en-US" altLang="zh-CN" sz="1800" dirty="0">
                <a:cs typeface="Helvetica" panose="020B0604020202020204" pitchFamily="34" charset="0"/>
              </a:rPr>
              <a:t>.</a:t>
            </a:r>
          </a:p>
          <a:p>
            <a:pPr marL="228582" indent="-228582" defTabSz="914324">
              <a:buFontTx/>
              <a:buAutoNum type="arabicPeriod"/>
            </a:pPr>
            <a:endParaRPr lang="en-US" altLang="zh-CN" sz="1800" dirty="0">
              <a:cs typeface="Helvetica" panose="020B0604020202020204" pitchFamily="34" charset="0"/>
            </a:endParaRPr>
          </a:p>
          <a:p>
            <a:pPr marL="228582" indent="-228582" defTabSz="914324">
              <a:buFontTx/>
              <a:buAutoNum type="arabicPeriod"/>
            </a:pPr>
            <a:r>
              <a:rPr lang="en-US" altLang="zh-CN" sz="1800" dirty="0">
                <a:cs typeface="Helvetica" panose="020B0604020202020204" pitchFamily="34" charset="0"/>
              </a:rPr>
              <a:t>Identified</a:t>
            </a:r>
            <a:r>
              <a:rPr lang="zh-CN" altLang="en-US" sz="1800" dirty="0">
                <a:cs typeface="Helvetica" panose="020B0604020202020204" pitchFamily="34" charset="0"/>
              </a:rPr>
              <a:t> global/local indicator in </a:t>
            </a:r>
            <a:r>
              <a:rPr lang="en-US" altLang="zh-CN" sz="1800" dirty="0">
                <a:cs typeface="Helvetica" panose="020B0604020202020204" pitchFamily="34" charset="0"/>
              </a:rPr>
              <a:t>Mix Geographically Weighted Regression.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57</a:t>
            </a:fld>
            <a:endParaRPr lang="zh-CN" altLang="en-US"/>
          </a:p>
        </p:txBody>
      </p:sp>
    </p:spTree>
    <p:extLst>
      <p:ext uri="{BB962C8B-B14F-4D97-AF65-F5344CB8AC3E}">
        <p14:creationId xmlns:p14="http://schemas.microsoft.com/office/powerpoint/2010/main" val="9907341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Chapter 5, Impact of Land Use Types on Transit Ridership between Stations and Stations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58</a:t>
            </a:fld>
            <a:endParaRPr lang="zh-CN" altLang="en-US"/>
          </a:p>
        </p:txBody>
      </p:sp>
    </p:spTree>
    <p:extLst>
      <p:ext uri="{BB962C8B-B14F-4D97-AF65-F5344CB8AC3E}">
        <p14:creationId xmlns:p14="http://schemas.microsoft.com/office/powerpoint/2010/main" val="3360327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66713"/>
            <a:ext cx="3195637" cy="2397125"/>
          </a:xfrm>
        </p:spPr>
      </p:sp>
      <p:sp>
        <p:nvSpPr>
          <p:cNvPr id="3" name="备注占位符 2"/>
          <p:cNvSpPr>
            <a:spLocks noGrp="1"/>
          </p:cNvSpPr>
          <p:nvPr>
            <p:ph type="body" idx="1"/>
          </p:nvPr>
        </p:nvSpPr>
        <p:spPr>
          <a:xfrm>
            <a:off x="491706" y="2941612"/>
            <a:ext cx="9195758" cy="3675088"/>
          </a:xfrm>
        </p:spPr>
        <p:txBody>
          <a:bodyPr/>
          <a:lstStyle/>
          <a:p>
            <a:pPr>
              <a:lnSpc>
                <a:spcPct val="150000"/>
              </a:lnSpc>
            </a:pPr>
            <a:r>
              <a:rPr lang="en-US" altLang="zh-CN" sz="1600" kern="100" dirty="0">
                <a:ea typeface="MS Mincho" panose="02020609040205080304" pitchFamily="49" charset="-128"/>
                <a:cs typeface="Helvetica" panose="020B0604020202020204" pitchFamily="34" charset="0"/>
              </a:rPr>
              <a:t>We know that the rail transit stations are in a network. The transit ridership is not only affected by the elements around the station, but also be affected by the other stations in the same network. </a:t>
            </a:r>
          </a:p>
          <a:p>
            <a:pPr>
              <a:lnSpc>
                <a:spcPct val="150000"/>
              </a:lnSpc>
            </a:pPr>
            <a:endParaRPr lang="en-US" altLang="zh-CN" sz="1600" kern="100" dirty="0">
              <a:ea typeface="MS Mincho" panose="02020609040205080304" pitchFamily="49" charset="-128"/>
              <a:cs typeface="Helvetica" panose="020B0604020202020204" pitchFamily="34" charset="0"/>
            </a:endParaRPr>
          </a:p>
          <a:p>
            <a:pPr>
              <a:lnSpc>
                <a:spcPct val="150000"/>
              </a:lnSpc>
            </a:pPr>
            <a:r>
              <a:rPr lang="en-US" altLang="zh-CN" sz="1600" kern="100" dirty="0">
                <a:ea typeface="MS Mincho" panose="02020609040205080304" pitchFamily="49" charset="-128"/>
                <a:cs typeface="Helvetica" panose="020B0604020202020204" pitchFamily="34" charset="0"/>
              </a:rPr>
              <a:t>On the other hand, because land use is one of the most important determinants on travel purpose. The variation in the land use of departure station is considered to have influence on the choice of travel destination.</a:t>
            </a:r>
          </a:p>
          <a:p>
            <a:pPr>
              <a:lnSpc>
                <a:spcPct val="150000"/>
              </a:lnSpc>
            </a:pPr>
            <a:endParaRPr lang="en-US" altLang="zh-CN" sz="1600" kern="100" dirty="0">
              <a:ea typeface="MS Mincho" panose="02020609040205080304" pitchFamily="49" charset="-128"/>
              <a:cs typeface="Helvetica" panose="020B0604020202020204" pitchFamily="34" charset="0"/>
            </a:endParaRPr>
          </a:p>
          <a:p>
            <a:pPr>
              <a:lnSpc>
                <a:spcPct val="150000"/>
              </a:lnSpc>
            </a:pPr>
            <a:r>
              <a:rPr lang="en-US" altLang="zh-CN" sz="1600" kern="100" dirty="0">
                <a:ea typeface="MS Mincho" panose="02020609040205080304" pitchFamily="49" charset="-128"/>
                <a:cs typeface="Helvetica" panose="020B0604020202020204" pitchFamily="34" charset="0"/>
              </a:rPr>
              <a:t>Therefore, the main purpose of this study is to explore the impact of land use on the choice of destination.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59</a:t>
            </a:fld>
            <a:endParaRPr lang="zh-CN" altLang="en-US"/>
          </a:p>
        </p:txBody>
      </p:sp>
    </p:spTree>
    <p:extLst>
      <p:ext uri="{BB962C8B-B14F-4D97-AF65-F5344CB8AC3E}">
        <p14:creationId xmlns:p14="http://schemas.microsoft.com/office/powerpoint/2010/main" val="233701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Let’s take a look at Fukuoka, there is also some problems in the urban transit system. </a:t>
            </a:r>
          </a:p>
          <a:p>
            <a:endParaRPr lang="en-US" altLang="zh-CN" sz="1800" dirty="0"/>
          </a:p>
          <a:p>
            <a:r>
              <a:rPr lang="en-US" altLang="zh-CN" sz="1800" dirty="0"/>
              <a:t>One is the reduction in the share rate of public transit. As we can see from this chart, the share rate of rail transit tends to decrease in the future, while the share rate of private car keeps on increasing. It’s not a good phenomena.</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a:t>
            </a:fld>
            <a:endParaRPr lang="zh-CN" altLang="en-US"/>
          </a:p>
        </p:txBody>
      </p:sp>
    </p:spTree>
    <p:extLst>
      <p:ext uri="{BB962C8B-B14F-4D97-AF65-F5344CB8AC3E}">
        <p14:creationId xmlns:p14="http://schemas.microsoft.com/office/powerpoint/2010/main" val="25018834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I’d like to give a brief introduction for what I want to do in this study.</a:t>
            </a:r>
          </a:p>
          <a:p>
            <a:endParaRPr lang="en-US" altLang="zh-CN" sz="1800" dirty="0"/>
          </a:p>
          <a:p>
            <a:r>
              <a:rPr lang="en-US" altLang="zh-CN" sz="1800" dirty="0"/>
              <a:t>As shown in this slide, if the transit ridership increased in this station, the increased part will be transferred to the other stations in the network, Due to different travel purpose, this part of increased passengers will choose different stations as the destinations.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60</a:t>
            </a:fld>
            <a:endParaRPr lang="zh-CN" altLang="en-US"/>
          </a:p>
        </p:txBody>
      </p:sp>
    </p:spTree>
    <p:extLst>
      <p:ext uri="{BB962C8B-B14F-4D97-AF65-F5344CB8AC3E}">
        <p14:creationId xmlns:p14="http://schemas.microsoft.com/office/powerpoint/2010/main" val="477086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57175"/>
            <a:ext cx="3195637" cy="2397125"/>
          </a:xfrm>
        </p:spPr>
      </p:sp>
      <p:sp>
        <p:nvSpPr>
          <p:cNvPr id="3" name="备注占位符 2"/>
          <p:cNvSpPr>
            <a:spLocks noGrp="1"/>
          </p:cNvSpPr>
          <p:nvPr>
            <p:ph type="body" idx="1"/>
          </p:nvPr>
        </p:nvSpPr>
        <p:spPr>
          <a:xfrm>
            <a:off x="457200" y="2927128"/>
            <a:ext cx="9282023" cy="3137243"/>
          </a:xfrm>
        </p:spPr>
        <p:txBody>
          <a:bodyPr/>
          <a:lstStyle/>
          <a:p>
            <a:pPr defTabSz="954750">
              <a:defRPr/>
            </a:pPr>
            <a:r>
              <a:rPr lang="en-US" altLang="zh-CN" sz="1600" dirty="0"/>
              <a:t>Then I will give a brief review to make clear the differences from previous studies. </a:t>
            </a:r>
          </a:p>
          <a:p>
            <a:pPr defTabSz="954750">
              <a:defRPr/>
            </a:pPr>
            <a:endParaRPr lang="en-US" altLang="zh-CN" sz="1600" dirty="0"/>
          </a:p>
          <a:p>
            <a:pPr defTabSz="954750">
              <a:defRPr/>
            </a:pPr>
            <a:r>
              <a:rPr lang="en-US" altLang="zh-CN" sz="1600" dirty="0"/>
              <a:t>For the research object, differ from station-level, the research object is not the passenger volume of a single station but the passenger flow between station and station. </a:t>
            </a:r>
          </a:p>
          <a:p>
            <a:pPr defTabSz="954750">
              <a:defRPr/>
            </a:pPr>
            <a:endParaRPr lang="en-US" altLang="zh-CN" sz="1600" dirty="0"/>
          </a:p>
          <a:p>
            <a:pPr defTabSz="954750">
              <a:defRPr/>
            </a:pPr>
            <a:r>
              <a:rPr lang="en-US" altLang="zh-CN" sz="1600" dirty="0"/>
              <a:t>Although some studies have paid attention to the station-to-station level, they just simply changed the research object to the passenger flow between station and station, but the functional relationship they examined is still the linear relationship.</a:t>
            </a:r>
          </a:p>
          <a:p>
            <a:pPr defTabSz="954750">
              <a:defRPr/>
            </a:pPr>
            <a:endParaRPr lang="en-US" altLang="zh-CN" sz="1600" dirty="0"/>
          </a:p>
          <a:p>
            <a:pPr defTabSz="954750">
              <a:defRPr/>
            </a:pPr>
            <a:r>
              <a:rPr lang="en-US" altLang="zh-CN" sz="1600" dirty="0"/>
              <a:t>This study uses the probability of choosing a specific station as the destination to describe the passenger flow between station and station.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61</a:t>
            </a:fld>
            <a:endParaRPr lang="zh-CN" altLang="en-US"/>
          </a:p>
        </p:txBody>
      </p:sp>
    </p:spTree>
    <p:extLst>
      <p:ext uri="{BB962C8B-B14F-4D97-AF65-F5344CB8AC3E}">
        <p14:creationId xmlns:p14="http://schemas.microsoft.com/office/powerpoint/2010/main" val="17740423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92100"/>
            <a:ext cx="3195637" cy="2397125"/>
          </a:xfrm>
        </p:spPr>
      </p:sp>
      <p:sp>
        <p:nvSpPr>
          <p:cNvPr id="3" name="备注占位符 2"/>
          <p:cNvSpPr>
            <a:spLocks noGrp="1"/>
          </p:cNvSpPr>
          <p:nvPr>
            <p:ph type="body" idx="1"/>
          </p:nvPr>
        </p:nvSpPr>
        <p:spPr>
          <a:xfrm>
            <a:off x="534837" y="3145622"/>
            <a:ext cx="9213011" cy="2797225"/>
          </a:xfrm>
        </p:spPr>
        <p:txBody>
          <a:bodyPr/>
          <a:lstStyle/>
          <a:p>
            <a:pPr defTabSz="914324">
              <a:defRPr/>
            </a:pPr>
            <a:r>
              <a:rPr lang="en-US" altLang="zh-CN" sz="1600" dirty="0">
                <a:cs typeface="Helvetica" panose="020B0604020202020204" pitchFamily="34" charset="0"/>
              </a:rPr>
              <a:t>According to the review, this study will focus on 2 points to deal with the problems existing in the previous studies.</a:t>
            </a:r>
          </a:p>
          <a:p>
            <a:pPr defTabSz="914324">
              <a:defRPr/>
            </a:pPr>
            <a:endParaRPr lang="en-US" altLang="zh-CN" sz="1600" dirty="0"/>
          </a:p>
          <a:p>
            <a:pPr defTabSz="914324">
              <a:defRPr/>
            </a:pPr>
            <a:r>
              <a:rPr lang="en-US" altLang="zh-CN" sz="1600" dirty="0"/>
              <a:t>For the problem of how </a:t>
            </a:r>
            <a:r>
              <a:rPr lang="en-US" altLang="zh-CN" sz="1600" dirty="0">
                <a:cs typeface="Helvetica" panose="020B0604020202020204" pitchFamily="34" charset="0"/>
              </a:rPr>
              <a:t>to describe and define the passenger flow between station and station?</a:t>
            </a:r>
            <a:r>
              <a:rPr lang="zh-CN" altLang="en-US" sz="1600" dirty="0">
                <a:cs typeface="Helvetica" panose="020B0604020202020204" pitchFamily="34" charset="0"/>
              </a:rPr>
              <a:t>  </a:t>
            </a:r>
            <a:r>
              <a:rPr lang="en-US" altLang="zh-CN" sz="1600" dirty="0">
                <a:cs typeface="Helvetica" panose="020B0604020202020204" pitchFamily="34" charset="0"/>
              </a:rPr>
              <a:t>This studies describes it using the probability of choosing a specific station as the destination </a:t>
            </a:r>
          </a:p>
          <a:p>
            <a:pPr defTabSz="914324">
              <a:defRPr/>
            </a:pPr>
            <a:endParaRPr lang="en-US" altLang="zh-CN" sz="1600" dirty="0">
              <a:cs typeface="Helvetica" panose="020B0604020202020204" pitchFamily="34" charset="0"/>
            </a:endParaRPr>
          </a:p>
          <a:p>
            <a:pPr>
              <a:lnSpc>
                <a:spcPct val="150000"/>
              </a:lnSpc>
            </a:pPr>
            <a:r>
              <a:rPr lang="en-US" altLang="zh-CN" sz="1600" dirty="0">
                <a:cs typeface="Helvetica" panose="020B0604020202020204" pitchFamily="34" charset="0"/>
              </a:rPr>
              <a:t>For the second problem of how to establish the functional relationship between the passenger flow and land use? This study converts this issue to a binary choice problem, then use logistic regression to estimate the influence of land use on the choice of destination.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62</a:t>
            </a:fld>
            <a:endParaRPr lang="zh-CN" altLang="en-US"/>
          </a:p>
        </p:txBody>
      </p:sp>
    </p:spTree>
    <p:extLst>
      <p:ext uri="{BB962C8B-B14F-4D97-AF65-F5344CB8AC3E}">
        <p14:creationId xmlns:p14="http://schemas.microsoft.com/office/powerpoint/2010/main" val="6123242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This is the general flow of this study. It contains 5 main parts. Defining the research object. Establishing the indicator system. Building the model, then estimating the model. Finally drawing the conclusion. The key points of this study is marked with yellow blocks.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63</a:t>
            </a:fld>
            <a:endParaRPr lang="zh-CN" altLang="en-US"/>
          </a:p>
        </p:txBody>
      </p:sp>
    </p:spTree>
    <p:extLst>
      <p:ext uri="{BB962C8B-B14F-4D97-AF65-F5344CB8AC3E}">
        <p14:creationId xmlns:p14="http://schemas.microsoft.com/office/powerpoint/2010/main" val="1246827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definition of the dependent variable. It is defined as the probability of choosing a specific destination station. I will use a simple example to explain it.</a:t>
            </a:r>
          </a:p>
          <a:p>
            <a:endParaRPr lang="en-US" altLang="zh-CN" sz="1800" dirty="0"/>
          </a:p>
          <a:p>
            <a:pPr defTabSz="914324">
              <a:defRPr/>
            </a:pPr>
            <a:r>
              <a:rPr lang="en-US" altLang="zh-CN" sz="1800" dirty="0">
                <a:cs typeface="Helvetica" panose="020B0604020202020204" pitchFamily="34" charset="0"/>
              </a:rPr>
              <a:t>If investigating the relationship between station a and station k, the passenger flow between station a and station k can be described as the following formula. The probability of choosing station k as the destination can be expressed as </a:t>
            </a:r>
            <a:r>
              <a:rPr lang="en-US" altLang="zh-CN" sz="1800" dirty="0" err="1">
                <a:cs typeface="Helvetica" panose="020B0604020202020204" pitchFamily="34" charset="0"/>
              </a:rPr>
              <a:t>pak.</a:t>
            </a:r>
            <a:r>
              <a:rPr lang="en-US" altLang="zh-CN" sz="1800" dirty="0">
                <a:cs typeface="Helvetica" panose="020B0604020202020204" pitchFamily="34" charset="0"/>
              </a:rPr>
              <a:t> This study supposes this probability should relate to the land use of both departure station a and destination station k.</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64</a:t>
            </a:fld>
            <a:endParaRPr lang="zh-CN" altLang="en-US"/>
          </a:p>
        </p:txBody>
      </p:sp>
    </p:spTree>
    <p:extLst>
      <p:ext uri="{BB962C8B-B14F-4D97-AF65-F5344CB8AC3E}">
        <p14:creationId xmlns:p14="http://schemas.microsoft.com/office/powerpoint/2010/main" val="1436124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After defining the dependent variable, let’s take a look at the explanatory variables. The indicator system is constructed by two categories, the land-use, and impedance.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65</a:t>
            </a:fld>
            <a:endParaRPr lang="zh-CN" altLang="en-US"/>
          </a:p>
        </p:txBody>
      </p:sp>
    </p:spTree>
    <p:extLst>
      <p:ext uri="{BB962C8B-B14F-4D97-AF65-F5344CB8AC3E}">
        <p14:creationId xmlns:p14="http://schemas.microsoft.com/office/powerpoint/2010/main" val="1488867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Now we have prepared the dependent and explanatory variables, we need a model to establish the functional relationship between them.</a:t>
            </a:r>
          </a:p>
          <a:p>
            <a:endParaRPr lang="en-US" altLang="zh-CN" sz="1800" dirty="0"/>
          </a:p>
          <a:p>
            <a:r>
              <a:rPr lang="en-US" altLang="zh-CN" sz="1800" dirty="0"/>
              <a:t>Because the dependent variable is the probability of getting off at a specific station, this issue can be viewed as a binary choice problem. This is the abstract function, it can be estimated using logistic regression model.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66</a:t>
            </a:fld>
            <a:endParaRPr lang="zh-CN" altLang="en-US"/>
          </a:p>
        </p:txBody>
      </p:sp>
    </p:spTree>
    <p:extLst>
      <p:ext uri="{BB962C8B-B14F-4D97-AF65-F5344CB8AC3E}">
        <p14:creationId xmlns:p14="http://schemas.microsoft.com/office/powerpoint/2010/main" val="2620109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1075" y="404813"/>
            <a:ext cx="3192463" cy="2395537"/>
          </a:xfrm>
        </p:spPr>
      </p:sp>
      <p:sp>
        <p:nvSpPr>
          <p:cNvPr id="3" name="备注占位符 2"/>
          <p:cNvSpPr>
            <a:spLocks noGrp="1"/>
          </p:cNvSpPr>
          <p:nvPr>
            <p:ph type="body" idx="1"/>
          </p:nvPr>
        </p:nvSpPr>
        <p:spPr>
          <a:xfrm>
            <a:off x="1023462" y="3116909"/>
            <a:ext cx="8187690" cy="3352903"/>
          </a:xfrm>
        </p:spPr>
        <p:txBody>
          <a:bodyPr/>
          <a:lstStyle/>
          <a:p>
            <a:pPr defTabSz="954750">
              <a:defRPr/>
            </a:pPr>
            <a:r>
              <a:rPr lang="en-US" altLang="zh-CN" sz="1800" dirty="0"/>
              <a:t>Because what we want to know is how land use affect the choice of destination, here I select some typical stations as the destination to estimate this influence. </a:t>
            </a:r>
          </a:p>
          <a:p>
            <a:pPr defTabSz="954750">
              <a:defRPr/>
            </a:pPr>
            <a:endParaRPr lang="en-US" altLang="zh-CN" sz="1800" dirty="0"/>
          </a:p>
          <a:p>
            <a:pPr defTabSz="954750">
              <a:defRPr/>
            </a:pPr>
            <a:r>
              <a:rPr lang="en-US" altLang="zh-CN" sz="1800" dirty="0"/>
              <a:t>According to the classification in the chapter 3, we select 5 stations from 5 types respectively.</a:t>
            </a:r>
          </a:p>
          <a:p>
            <a:pPr defTabSz="954750">
              <a:defRPr/>
            </a:pPr>
            <a:endParaRPr lang="en-US" altLang="zh-CN" sz="1800" dirty="0"/>
          </a:p>
          <a:p>
            <a:pPr defTabSz="954750">
              <a:defRPr/>
            </a:pPr>
            <a:r>
              <a:rPr lang="en-US" altLang="zh-CN" sz="1800" dirty="0"/>
              <a:t>They are Tenjin station of downtown type, </a:t>
            </a:r>
            <a:r>
              <a:rPr lang="en-US" altLang="zh-CN" sz="1800" dirty="0" err="1"/>
              <a:t>Gofukumachi</a:t>
            </a:r>
            <a:r>
              <a:rPr lang="en-US" altLang="zh-CN" sz="1800" dirty="0"/>
              <a:t> station of office type, </a:t>
            </a:r>
            <a:r>
              <a:rPr lang="en-US" altLang="zh-CN" sz="1800" dirty="0" err="1"/>
              <a:t>Hakozakikyudaimae</a:t>
            </a:r>
            <a:r>
              <a:rPr lang="en-US" altLang="zh-CN" sz="1800" dirty="0"/>
              <a:t> station of education type, Fujisaki station of high-density residence type, </a:t>
            </a:r>
            <a:r>
              <a:rPr lang="en-US" altLang="zh-CN" sz="1800" dirty="0" err="1"/>
              <a:t>Kamo</a:t>
            </a:r>
            <a:r>
              <a:rPr lang="en-US" altLang="zh-CN" sz="1800" dirty="0"/>
              <a:t> station of low-density residence type.</a:t>
            </a:r>
          </a:p>
          <a:p>
            <a:pPr defTabSz="954750">
              <a:defRPr/>
            </a:pPr>
            <a:endParaRPr lang="en-US" altLang="zh-CN" sz="1800" dirty="0"/>
          </a:p>
          <a:p>
            <a:pPr defTabSz="954750">
              <a:defRPr/>
            </a:pPr>
            <a:r>
              <a:rPr lang="en-US" altLang="zh-CN" sz="1800" dirty="0"/>
              <a:t>We can see the five stations have significant features in land use composition.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67</a:t>
            </a:fld>
            <a:endParaRPr lang="zh-CN" altLang="en-US"/>
          </a:p>
        </p:txBody>
      </p:sp>
    </p:spTree>
    <p:extLst>
      <p:ext uri="{BB962C8B-B14F-4D97-AF65-F5344CB8AC3E}">
        <p14:creationId xmlns:p14="http://schemas.microsoft.com/office/powerpoint/2010/main" val="35798219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248">
              <a:defRPr/>
            </a:pPr>
            <a:r>
              <a:rPr lang="en-US" altLang="zh-CN" sz="1800" dirty="0"/>
              <a:t>Now let’s check how the land use of departure station can influence the probability of choosing these 5 stations as the destination.</a:t>
            </a:r>
          </a:p>
          <a:p>
            <a:pPr defTabSz="914248">
              <a:defRPr/>
            </a:pPr>
            <a:endParaRPr lang="en-US" altLang="zh-CN" sz="1800" dirty="0"/>
          </a:p>
          <a:p>
            <a:pPr defTabSz="914248">
              <a:defRPr/>
            </a:pPr>
            <a:r>
              <a:rPr lang="en-US" altLang="zh-CN" sz="1800" dirty="0"/>
              <a:t>The solid square means the corresponding indicator of the departure stations can lead an increase in the probability of choosing this target station as the destination, while the hollow square represents a decrease in this probability.</a:t>
            </a:r>
            <a:endParaRPr lang="en-US" altLang="zh-CN" sz="1600" dirty="0">
              <a:latin typeface="Helvetica" panose="020B0604020202020204" pitchFamily="34" charset="0"/>
              <a:ea typeface="宋体" panose="02010600030101010101" pitchFamily="2" charset="-122"/>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68</a:t>
            </a:fld>
            <a:endParaRPr lang="zh-CN" altLang="en-US"/>
          </a:p>
        </p:txBody>
      </p:sp>
    </p:spTree>
    <p:extLst>
      <p:ext uri="{BB962C8B-B14F-4D97-AF65-F5344CB8AC3E}">
        <p14:creationId xmlns:p14="http://schemas.microsoft.com/office/powerpoint/2010/main" val="21229515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61950"/>
            <a:ext cx="3195637" cy="2397125"/>
          </a:xfrm>
        </p:spPr>
      </p:sp>
      <p:sp>
        <p:nvSpPr>
          <p:cNvPr id="3" name="备注占位符 2"/>
          <p:cNvSpPr>
            <a:spLocks noGrp="1"/>
          </p:cNvSpPr>
          <p:nvPr>
            <p:ph type="body" idx="1"/>
          </p:nvPr>
        </p:nvSpPr>
        <p:spPr>
          <a:xfrm>
            <a:off x="1023462" y="2969070"/>
            <a:ext cx="8187690" cy="3568564"/>
          </a:xfrm>
        </p:spPr>
        <p:txBody>
          <a:bodyPr/>
          <a:lstStyle/>
          <a:p>
            <a:pPr defTabSz="954750">
              <a:defRPr/>
            </a:pPr>
            <a:r>
              <a:rPr lang="en-US" altLang="zh-CN" sz="1600" dirty="0"/>
              <a:t>According to the result of estimation, we got some findings. They can be summarized as following: </a:t>
            </a:r>
          </a:p>
          <a:p>
            <a:pPr>
              <a:lnSpc>
                <a:spcPct val="150000"/>
              </a:lnSpc>
            </a:pPr>
            <a:r>
              <a:rPr lang="en-US" altLang="zh-CN" sz="1600" dirty="0">
                <a:ea typeface="MS Mincho" panose="02020609040205080304" pitchFamily="49" charset="-128"/>
                <a:cs typeface="Helvetica" panose="020B0604020202020204" pitchFamily="34" charset="0"/>
              </a:rPr>
              <a:t>1. Passengers are not inclined to choose a destination which has a similar land use type with that of the departure station.</a:t>
            </a:r>
          </a:p>
          <a:p>
            <a:pPr marL="342872" indent="-342872">
              <a:lnSpc>
                <a:spcPct val="150000"/>
              </a:lnSpc>
              <a:buFont typeface="+mj-lt"/>
              <a:buAutoNum type="arabicPeriod"/>
            </a:pPr>
            <a:endParaRPr lang="en-US" altLang="zh-CN" sz="1600" dirty="0">
              <a:ea typeface="MS Mincho" panose="02020609040205080304" pitchFamily="49" charset="-128"/>
              <a:cs typeface="Helvetica" panose="020B0604020202020204" pitchFamily="34" charset="0"/>
            </a:endParaRPr>
          </a:p>
          <a:p>
            <a:pPr>
              <a:lnSpc>
                <a:spcPct val="150000"/>
              </a:lnSpc>
            </a:pPr>
            <a:r>
              <a:rPr lang="en-US" altLang="zh-CN" sz="1600" dirty="0">
                <a:ea typeface="MS Mincho" panose="02020609040205080304" pitchFamily="49" charset="-128"/>
                <a:cs typeface="Helvetica" panose="020B0604020202020204" pitchFamily="34" charset="0"/>
              </a:rPr>
              <a:t>2. A station belongs to low-density residence type has a low probability being chosen as the destination no matter how the land use of departure station varies.</a:t>
            </a:r>
          </a:p>
          <a:p>
            <a:pPr marL="342872" indent="-342872">
              <a:lnSpc>
                <a:spcPct val="150000"/>
              </a:lnSpc>
              <a:buFont typeface="+mj-lt"/>
              <a:buAutoNum type="arabicPeriod"/>
            </a:pPr>
            <a:endParaRPr lang="en-US" altLang="zh-CN" sz="1600" dirty="0">
              <a:ea typeface="MS Mincho" panose="02020609040205080304" pitchFamily="49" charset="-128"/>
              <a:cs typeface="Helvetica" panose="020B0604020202020204" pitchFamily="34" charset="0"/>
            </a:endParaRPr>
          </a:p>
          <a:p>
            <a:pPr>
              <a:lnSpc>
                <a:spcPct val="150000"/>
              </a:lnSpc>
            </a:pPr>
            <a:r>
              <a:rPr lang="en-US" altLang="zh-CN" sz="1600" dirty="0">
                <a:ea typeface="MS Mincho" panose="02020609040205080304" pitchFamily="49" charset="-128"/>
                <a:cs typeface="Helvetica" panose="020B0604020202020204" pitchFamily="34" charset="0"/>
              </a:rPr>
              <a:t>3. For any type of stations, the increase in the education land use of the departure station can lead to an increase in the probability of choosing the target station as the destination.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69</a:t>
            </a:fld>
            <a:endParaRPr lang="zh-CN" altLang="en-US"/>
          </a:p>
        </p:txBody>
      </p:sp>
    </p:spTree>
    <p:extLst>
      <p:ext uri="{BB962C8B-B14F-4D97-AF65-F5344CB8AC3E}">
        <p14:creationId xmlns:p14="http://schemas.microsoft.com/office/powerpoint/2010/main" val="64430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Another problem is the traffic congestion that we are now facing every day. We can see from this chart the average travel speed during the crowed time in Fukuoka now is at a very low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a:t>
            </a:fld>
            <a:endParaRPr lang="zh-CN" altLang="en-US"/>
          </a:p>
        </p:txBody>
      </p:sp>
    </p:spTree>
    <p:extLst>
      <p:ext uri="{BB962C8B-B14F-4D97-AF65-F5344CB8AC3E}">
        <p14:creationId xmlns:p14="http://schemas.microsoft.com/office/powerpoint/2010/main" val="5185363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kern="100" dirty="0">
                <a:cs typeface="Helvetica" panose="020B0604020202020204" pitchFamily="34" charset="0"/>
              </a:rPr>
              <a:t>The summary for the main achievements.</a:t>
            </a:r>
          </a:p>
          <a:p>
            <a:pPr defTabSz="954750">
              <a:defRPr/>
            </a:pPr>
            <a:endParaRPr lang="en-US" altLang="zh-CN" sz="1800" kern="100" dirty="0">
              <a:cs typeface="Helvetica" panose="020B0604020202020204" pitchFamily="34" charset="0"/>
            </a:endParaRPr>
          </a:p>
          <a:p>
            <a:pPr defTabSz="954750">
              <a:defRPr/>
            </a:pPr>
            <a:r>
              <a:rPr lang="en-US" altLang="zh-CN" sz="1800" kern="100" dirty="0">
                <a:cs typeface="Helvetica" panose="020B0604020202020204" pitchFamily="34" charset="0"/>
              </a:rPr>
              <a:t>First one, this study described the passenger flow using the probability of choosing a specific destination.</a:t>
            </a:r>
          </a:p>
          <a:p>
            <a:pPr defTabSz="954750">
              <a:defRPr/>
            </a:pPr>
            <a:endParaRPr lang="en-US" altLang="zh-CN" sz="1800" kern="100" dirty="0">
              <a:cs typeface="Helvetica" panose="020B0604020202020204" pitchFamily="34" charset="0"/>
            </a:endParaRPr>
          </a:p>
          <a:p>
            <a:pPr defTabSz="954750">
              <a:defRPr/>
            </a:pPr>
            <a:r>
              <a:rPr lang="en-US" altLang="zh-CN" sz="1800" dirty="0">
                <a:cs typeface="Helvetica" panose="020B0604020202020204" pitchFamily="34" charset="0"/>
              </a:rPr>
              <a:t>Secondly, converted this issue into a binary choice question, then estimated the influence of land use on the choice of destination using logistic regression model.</a:t>
            </a:r>
            <a:endParaRPr lang="en-US" altLang="zh-CN"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70</a:t>
            </a:fld>
            <a:endParaRPr lang="zh-CN" altLang="en-US"/>
          </a:p>
        </p:txBody>
      </p:sp>
    </p:spTree>
    <p:extLst>
      <p:ext uri="{BB962C8B-B14F-4D97-AF65-F5344CB8AC3E}">
        <p14:creationId xmlns:p14="http://schemas.microsoft.com/office/powerpoint/2010/main" val="22753976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contents of chapter 5. Finally, chapter 6, the conclusion.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71</a:t>
            </a:fld>
            <a:endParaRPr lang="zh-CN" altLang="en-US"/>
          </a:p>
        </p:txBody>
      </p:sp>
    </p:spTree>
    <p:extLst>
      <p:ext uri="{BB962C8B-B14F-4D97-AF65-F5344CB8AC3E}">
        <p14:creationId xmlns:p14="http://schemas.microsoft.com/office/powerpoint/2010/main" val="3072705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4">
              <a:defRPr/>
            </a:pPr>
            <a:r>
              <a:rPr lang="en-US" altLang="zh-CN" sz="1800" dirty="0"/>
              <a:t>Centering the main purpose of exploring the determinants on the utilization of rail transit, this research focused on 3 subtopics, walking duration to rail transit stations, transit ridership of single station, passenger flow between station and station.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72</a:t>
            </a:fld>
            <a:endParaRPr lang="zh-CN" altLang="en-US"/>
          </a:p>
        </p:txBody>
      </p:sp>
    </p:spTree>
    <p:extLst>
      <p:ext uri="{BB962C8B-B14F-4D97-AF65-F5344CB8AC3E}">
        <p14:creationId xmlns:p14="http://schemas.microsoft.com/office/powerpoint/2010/main" val="34708872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620713"/>
            <a:ext cx="3195637" cy="2397125"/>
          </a:xfrm>
        </p:spPr>
      </p:sp>
      <p:sp>
        <p:nvSpPr>
          <p:cNvPr id="3" name="备注占位符 2"/>
          <p:cNvSpPr>
            <a:spLocks noGrp="1"/>
          </p:cNvSpPr>
          <p:nvPr>
            <p:ph type="body" idx="1"/>
          </p:nvPr>
        </p:nvSpPr>
        <p:spPr/>
        <p:txBody>
          <a:bodyPr/>
          <a:lstStyle/>
          <a:p>
            <a:pPr defTabSz="914324">
              <a:defRPr/>
            </a:pPr>
            <a:r>
              <a:rPr lang="en-US" altLang="zh-CN" sz="1800" dirty="0"/>
              <a:t>In the topic of walking duration to transit stations, </a:t>
            </a:r>
          </a:p>
          <a:p>
            <a:pPr defTabSz="914324">
              <a:defRPr/>
            </a:pPr>
            <a:endParaRPr lang="en-US" altLang="zh-CN" sz="1800" dirty="0"/>
          </a:p>
          <a:p>
            <a:pPr defTabSz="914324">
              <a:defRPr/>
            </a:pPr>
            <a:r>
              <a:rPr lang="en-US" altLang="zh-CN" sz="1800" dirty="0"/>
              <a:t>This research described passengers' walking duration preferences by examining the probability of certainly accepting a given threshold of walking duration to transit stations; </a:t>
            </a:r>
          </a:p>
          <a:p>
            <a:pPr defTabSz="914324">
              <a:defRPr/>
            </a:pPr>
            <a:endParaRPr lang="en-US" altLang="zh-CN" sz="1800" dirty="0"/>
          </a:p>
          <a:p>
            <a:pPr defTabSz="914324">
              <a:defRPr/>
            </a:pPr>
            <a:r>
              <a:rPr lang="en-US" altLang="zh-CN" sz="1800" dirty="0"/>
              <a:t>Then </a:t>
            </a:r>
            <a:r>
              <a:rPr lang="en-US" altLang="zh-CN" sz="1800" dirty="0">
                <a:cs typeface="Helvetica" panose="020B0604020202020204" pitchFamily="34" charset="0"/>
              </a:rPr>
              <a:t>the preference of walking duration was predicted, and the results are evaluated in both individual and group.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73</a:t>
            </a:fld>
            <a:endParaRPr lang="zh-CN" altLang="en-US"/>
          </a:p>
        </p:txBody>
      </p:sp>
    </p:spTree>
    <p:extLst>
      <p:ext uri="{BB962C8B-B14F-4D97-AF65-F5344CB8AC3E}">
        <p14:creationId xmlns:p14="http://schemas.microsoft.com/office/powerpoint/2010/main" val="5271382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27013"/>
            <a:ext cx="3195637" cy="2397125"/>
          </a:xfrm>
        </p:spPr>
      </p:sp>
      <p:sp>
        <p:nvSpPr>
          <p:cNvPr id="3" name="备注占位符 2"/>
          <p:cNvSpPr>
            <a:spLocks noGrp="1"/>
          </p:cNvSpPr>
          <p:nvPr>
            <p:ph type="body" idx="1"/>
          </p:nvPr>
        </p:nvSpPr>
        <p:spPr>
          <a:xfrm>
            <a:off x="596901" y="2944379"/>
            <a:ext cx="8864599" cy="3596216"/>
          </a:xfrm>
        </p:spPr>
        <p:txBody>
          <a:bodyPr/>
          <a:lstStyle/>
          <a:p>
            <a:pPr>
              <a:lnSpc>
                <a:spcPct val="150000"/>
              </a:lnSpc>
            </a:pPr>
            <a:r>
              <a:rPr lang="en-US" altLang="zh-CN" sz="1600" dirty="0"/>
              <a:t>In the topic of </a:t>
            </a:r>
            <a:r>
              <a:rPr lang="en-US" altLang="zh-CN" sz="1600" dirty="0">
                <a:cs typeface="Helvetica" panose="020B0604020202020204" pitchFamily="34" charset="0"/>
              </a:rPr>
              <a:t>Influencing factors of transit ridership at station level, </a:t>
            </a:r>
          </a:p>
          <a:p>
            <a:pPr>
              <a:lnSpc>
                <a:spcPct val="150000"/>
              </a:lnSpc>
            </a:pPr>
            <a:endParaRPr lang="en-US" altLang="zh-CN" sz="1600" dirty="0">
              <a:cs typeface="Helvetica" panose="020B0604020202020204" pitchFamily="34" charset="0"/>
            </a:endParaRPr>
          </a:p>
          <a:p>
            <a:pPr>
              <a:lnSpc>
                <a:spcPct val="150000"/>
              </a:lnSpc>
            </a:pPr>
            <a:r>
              <a:rPr lang="en-US" altLang="zh-CN" sz="1600" dirty="0">
                <a:cs typeface="Helvetica" panose="020B0604020202020204" pitchFamily="34" charset="0"/>
              </a:rPr>
              <a:t>Firstly, this study redefined the indicators of land use variety and the indicators of bus system.</a:t>
            </a:r>
          </a:p>
          <a:p>
            <a:pPr marL="457162" indent="-457162">
              <a:lnSpc>
                <a:spcPct val="150000"/>
              </a:lnSpc>
              <a:buFont typeface="Wingdings" panose="05000000000000000000" pitchFamily="2" charset="2"/>
              <a:buChar char="Ø"/>
            </a:pPr>
            <a:endParaRPr lang="en-US" altLang="zh-CN" sz="1600" dirty="0">
              <a:cs typeface="Helvetica"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600" dirty="0">
                <a:cs typeface="Helvetica" panose="020B0604020202020204" pitchFamily="34" charset="0"/>
              </a:rPr>
              <a:t>Secondly, To reduce first and second type of statistical error in small samples, use exploratory regression to screen effective indicators.</a:t>
            </a:r>
          </a:p>
          <a:p>
            <a:pPr>
              <a:lnSpc>
                <a:spcPct val="150000"/>
              </a:lnSpc>
            </a:pPr>
            <a:endParaRPr lang="en-US" altLang="zh-CN" sz="1600" dirty="0">
              <a:cs typeface="Helvetica" panose="020B0604020202020204" pitchFamily="34" charset="0"/>
            </a:endParaRPr>
          </a:p>
          <a:p>
            <a:pPr>
              <a:lnSpc>
                <a:spcPct val="150000"/>
              </a:lnSpc>
            </a:pPr>
            <a:r>
              <a:rPr lang="en-US" altLang="zh-CN" sz="1600" dirty="0">
                <a:cs typeface="Helvetica" panose="020B0604020202020204" pitchFamily="34" charset="0"/>
              </a:rPr>
              <a:t>Thirdly, proposed an approach to identify the global/local indicator in the </a:t>
            </a:r>
            <a:r>
              <a:rPr lang="en-US" altLang="zh-CN" sz="1600" kern="1200" dirty="0">
                <a:ea typeface="+mn-ea"/>
                <a:cs typeface="Helvetica" panose="020B0604020202020204" pitchFamily="34" charset="0"/>
              </a:rPr>
              <a:t>Mix Geographically Weighted Regression</a:t>
            </a:r>
            <a:r>
              <a:rPr lang="en-US" altLang="zh-CN" sz="1600" dirty="0">
                <a:cs typeface="Helvetica" panose="020B0604020202020204" pitchFamily="34" charset="0"/>
              </a:rPr>
              <a:t>.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74</a:t>
            </a:fld>
            <a:endParaRPr lang="zh-CN" altLang="en-US"/>
          </a:p>
        </p:txBody>
      </p:sp>
    </p:spTree>
    <p:extLst>
      <p:ext uri="{BB962C8B-B14F-4D97-AF65-F5344CB8AC3E}">
        <p14:creationId xmlns:p14="http://schemas.microsoft.com/office/powerpoint/2010/main" val="25524218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231775"/>
            <a:ext cx="3195637" cy="2397125"/>
          </a:xfrm>
        </p:spPr>
      </p:sp>
      <p:sp>
        <p:nvSpPr>
          <p:cNvPr id="3" name="备注占位符 2"/>
          <p:cNvSpPr>
            <a:spLocks noGrp="1"/>
          </p:cNvSpPr>
          <p:nvPr>
            <p:ph type="body" idx="1"/>
          </p:nvPr>
        </p:nvSpPr>
        <p:spPr>
          <a:xfrm>
            <a:off x="1014836" y="3047898"/>
            <a:ext cx="8187690" cy="3516804"/>
          </a:xfrm>
        </p:spPr>
        <p:txBody>
          <a:bodyPr/>
          <a:lstStyle/>
          <a:p>
            <a:pPr>
              <a:lnSpc>
                <a:spcPct val="150000"/>
              </a:lnSpc>
            </a:pPr>
            <a:r>
              <a:rPr lang="en-US" altLang="zh-CN" sz="1800" dirty="0">
                <a:ea typeface="+mj-ea"/>
              </a:rPr>
              <a:t>In the topic of </a:t>
            </a:r>
            <a:r>
              <a:rPr lang="en-US" altLang="zh-CN" sz="1800" dirty="0">
                <a:ea typeface="+mj-ea"/>
                <a:cs typeface="Helvetica" panose="020B0604020202020204" pitchFamily="34" charset="0"/>
              </a:rPr>
              <a:t>Influencing factors of transit ridership at station-to-station level, </a:t>
            </a:r>
          </a:p>
          <a:p>
            <a:pPr>
              <a:lnSpc>
                <a:spcPct val="150000"/>
              </a:lnSpc>
            </a:pPr>
            <a:endParaRPr lang="en-US" altLang="zh-CN" sz="1800" dirty="0">
              <a:ea typeface="+mj-ea"/>
              <a:cs typeface="Helvetica" panose="020B0604020202020204" pitchFamily="34" charset="0"/>
            </a:endParaRPr>
          </a:p>
          <a:p>
            <a:pPr>
              <a:lnSpc>
                <a:spcPct val="150000"/>
              </a:lnSpc>
            </a:pPr>
            <a:r>
              <a:rPr lang="en-US" altLang="zh-CN" sz="1800" dirty="0">
                <a:ea typeface="+mj-ea"/>
              </a:rPr>
              <a:t>this research </a:t>
            </a:r>
            <a:r>
              <a:rPr lang="en-US" altLang="zh-CN" sz="1800" dirty="0">
                <a:ea typeface="+mj-ea"/>
                <a:cs typeface="Helvetica" panose="020B0604020202020204" pitchFamily="34" charset="0"/>
              </a:rPr>
              <a:t>described the passenger flow using the probability of choosing a specific destination station.</a:t>
            </a:r>
          </a:p>
          <a:p>
            <a:pPr marL="457162" indent="-457162">
              <a:lnSpc>
                <a:spcPct val="150000"/>
              </a:lnSpc>
              <a:buFont typeface="Wingdings" panose="05000000000000000000" pitchFamily="2" charset="2"/>
              <a:buChar char="Ø"/>
            </a:pPr>
            <a:endParaRPr lang="en-US" altLang="zh-CN" sz="1800" dirty="0">
              <a:ea typeface="+mj-ea"/>
              <a:cs typeface="Helvetica" panose="020B0604020202020204" pitchFamily="34" charset="0"/>
            </a:endParaRPr>
          </a:p>
          <a:p>
            <a:pPr>
              <a:lnSpc>
                <a:spcPct val="150000"/>
              </a:lnSpc>
            </a:pPr>
            <a:r>
              <a:rPr lang="en-US" altLang="zh-CN" sz="1800" dirty="0">
                <a:ea typeface="+mj-ea"/>
                <a:cs typeface="Helvetica" panose="020B0604020202020204" pitchFamily="34" charset="0"/>
              </a:rPr>
              <a:t>Then constructed a binary choice model to describe the passenger flow between station and station, and estimated the influence of land use on the choice of destination station.</a:t>
            </a:r>
            <a:endParaRPr lang="zh-CN" altLang="en-US" sz="1800" dirty="0">
              <a:ea typeface="+mj-ea"/>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75</a:t>
            </a:fld>
            <a:endParaRPr lang="zh-CN" altLang="en-US"/>
          </a:p>
        </p:txBody>
      </p:sp>
    </p:spTree>
    <p:extLst>
      <p:ext uri="{BB962C8B-B14F-4D97-AF65-F5344CB8AC3E}">
        <p14:creationId xmlns:p14="http://schemas.microsoft.com/office/powerpoint/2010/main" val="762195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That’s all for my presentation, thanks for paying attention.</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76</a:t>
            </a:fld>
            <a:endParaRPr lang="zh-CN" altLang="en-US"/>
          </a:p>
        </p:txBody>
      </p:sp>
    </p:spTree>
    <p:extLst>
      <p:ext uri="{BB962C8B-B14F-4D97-AF65-F5344CB8AC3E}">
        <p14:creationId xmlns:p14="http://schemas.microsoft.com/office/powerpoint/2010/main" val="33640441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800" dirty="0"/>
              <a:t>This is the procedure of data extraction. </a:t>
            </a:r>
          </a:p>
          <a:p>
            <a:pPr>
              <a:lnSpc>
                <a:spcPct val="150000"/>
              </a:lnSpc>
            </a:pPr>
            <a:endParaRPr lang="en-US" altLang="zh-CN" sz="1800" dirty="0"/>
          </a:p>
          <a:p>
            <a:pPr>
              <a:lnSpc>
                <a:spcPct val="150000"/>
              </a:lnSpc>
            </a:pPr>
            <a:r>
              <a:rPr lang="en-US" altLang="zh-CN" sz="1800" dirty="0">
                <a:cs typeface="Helvetica" panose="020B0604020202020204" pitchFamily="34" charset="0"/>
              </a:rPr>
              <a:t>1. </a:t>
            </a:r>
            <a:r>
              <a:rPr lang="zh-CN" altLang="en-US" sz="1800" dirty="0">
                <a:cs typeface="Helvetica" panose="020B0604020202020204" pitchFamily="34" charset="0"/>
              </a:rPr>
              <a:t>Matching the region of data. </a:t>
            </a:r>
            <a:endParaRPr lang="en-US" altLang="zh-CN" sz="1800" dirty="0">
              <a:cs typeface="Helvetica" panose="020B0604020202020204" pitchFamily="34" charset="0"/>
            </a:endParaRPr>
          </a:p>
          <a:p>
            <a:pPr>
              <a:lnSpc>
                <a:spcPct val="150000"/>
              </a:lnSpc>
            </a:pPr>
            <a:r>
              <a:rPr lang="en-US" altLang="zh-CN" sz="1800" dirty="0">
                <a:cs typeface="Helvetica" panose="020B0604020202020204" pitchFamily="34" charset="0"/>
              </a:rPr>
              <a:t>2. Matching the time points of data. </a:t>
            </a:r>
          </a:p>
          <a:p>
            <a:pPr>
              <a:lnSpc>
                <a:spcPct val="150000"/>
              </a:lnSpc>
            </a:pPr>
            <a:r>
              <a:rPr lang="en-US" altLang="zh-CN" sz="1800" dirty="0">
                <a:cs typeface="Helvetica" panose="020B0604020202020204" pitchFamily="34" charset="0"/>
              </a:rPr>
              <a:t>3. Extracting the data within the catchment area.</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77</a:t>
            </a:fld>
            <a:endParaRPr lang="zh-CN" altLang="en-US"/>
          </a:p>
        </p:txBody>
      </p:sp>
    </p:spTree>
    <p:extLst>
      <p:ext uri="{BB962C8B-B14F-4D97-AF65-F5344CB8AC3E}">
        <p14:creationId xmlns:p14="http://schemas.microsoft.com/office/powerpoint/2010/main" val="32095097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Then I will give an analysis on the land use characteristics. </a:t>
            </a:r>
          </a:p>
          <a:p>
            <a:endParaRPr lang="en-US" altLang="zh-CN" sz="1800" dirty="0"/>
          </a:p>
          <a:p>
            <a:r>
              <a:rPr lang="en-US" altLang="zh-CN" sz="1800" dirty="0"/>
              <a:t>The data of land use is extracted using an 800 meters radius region around the stations. The land use mainly includes the following types.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78</a:t>
            </a:fld>
            <a:endParaRPr lang="zh-CN" altLang="en-US"/>
          </a:p>
        </p:txBody>
      </p:sp>
    </p:spTree>
    <p:extLst>
      <p:ext uri="{BB962C8B-B14F-4D97-AF65-F5344CB8AC3E}">
        <p14:creationId xmlns:p14="http://schemas.microsoft.com/office/powerpoint/2010/main" val="8434832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This is the data processing. The original data covers all the main cities in Kitakyushu area with more than four hundred thousands records.</a:t>
            </a:r>
          </a:p>
          <a:p>
            <a:endParaRPr lang="en-US" altLang="zh-CN" sz="1800" dirty="0"/>
          </a:p>
          <a:p>
            <a:r>
              <a:rPr lang="en-US" altLang="zh-CN" sz="1800" dirty="0"/>
              <a:t>I set the filter with city area of Fukuoka, rail transit trip chain, without null records, the remaining valid dataset has 4000 records.</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79</a:t>
            </a:fld>
            <a:endParaRPr lang="zh-CN" altLang="en-US"/>
          </a:p>
        </p:txBody>
      </p:sp>
    </p:spTree>
    <p:extLst>
      <p:ext uri="{BB962C8B-B14F-4D97-AF65-F5344CB8AC3E}">
        <p14:creationId xmlns:p14="http://schemas.microsoft.com/office/powerpoint/2010/main" val="29432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582613"/>
            <a:ext cx="3195637" cy="2397125"/>
          </a:xfrm>
        </p:spPr>
      </p:sp>
      <p:sp>
        <p:nvSpPr>
          <p:cNvPr id="3" name="备注占位符 2"/>
          <p:cNvSpPr>
            <a:spLocks noGrp="1"/>
          </p:cNvSpPr>
          <p:nvPr>
            <p:ph type="body" idx="1"/>
          </p:nvPr>
        </p:nvSpPr>
        <p:spPr>
          <a:xfrm>
            <a:off x="301925" y="3130966"/>
            <a:ext cx="9583947" cy="3328798"/>
          </a:xfrm>
        </p:spPr>
        <p:txBody>
          <a:bodyPr/>
          <a:lstStyle/>
          <a:p>
            <a:r>
              <a:rPr lang="en-US" altLang="zh-CN" sz="1400" dirty="0"/>
              <a:t>So is there anything we can do to help Fukuoka to</a:t>
            </a:r>
            <a:r>
              <a:rPr lang="zh-CN" altLang="en-US" sz="1400" dirty="0"/>
              <a:t> </a:t>
            </a:r>
            <a:r>
              <a:rPr lang="en-US" altLang="zh-CN" sz="1400" dirty="0"/>
              <a:t>promote the utilization of rail transit and to improve</a:t>
            </a:r>
            <a:r>
              <a:rPr lang="zh-CN" altLang="en-US" sz="1400" dirty="0"/>
              <a:t> </a:t>
            </a:r>
            <a:r>
              <a:rPr lang="en-US" altLang="zh-CN" sz="1400" dirty="0"/>
              <a:t>the</a:t>
            </a:r>
            <a:r>
              <a:rPr lang="zh-CN" altLang="en-US" sz="1400" dirty="0"/>
              <a:t> </a:t>
            </a:r>
            <a:r>
              <a:rPr lang="en-US" altLang="zh-CN" sz="1400" dirty="0"/>
              <a:t>traffic</a:t>
            </a:r>
            <a:r>
              <a:rPr lang="zh-CN" altLang="en-US" sz="1400" dirty="0"/>
              <a:t> </a:t>
            </a:r>
            <a:r>
              <a:rPr lang="en-US" altLang="zh-CN" sz="1400" dirty="0"/>
              <a:t>condition? </a:t>
            </a:r>
          </a:p>
          <a:p>
            <a:endParaRPr lang="en-US" altLang="zh-CN" sz="1400" dirty="0"/>
          </a:p>
          <a:p>
            <a:r>
              <a:rPr lang="en-US" altLang="zh-CN" sz="1400" dirty="0"/>
              <a:t>To increase the utilization of rail transit, obviously, knowing the influencing factors of transit ridership should come the first.</a:t>
            </a:r>
          </a:p>
          <a:p>
            <a:endParaRPr lang="en-US" altLang="zh-CN" sz="1400" dirty="0"/>
          </a:p>
          <a:p>
            <a:r>
              <a:rPr lang="en-US" altLang="zh-CN" sz="1400" dirty="0"/>
              <a:t>So, the main purpose could be, to explore the factors influencing rail transit ridership.</a:t>
            </a:r>
          </a:p>
          <a:p>
            <a:endParaRPr lang="en-US" altLang="zh-CN" sz="1400" dirty="0"/>
          </a:p>
          <a:p>
            <a:r>
              <a:rPr lang="en-US" altLang="zh-CN" sz="1400" dirty="0"/>
              <a:t>Around this topic, 3 specific questions will be answered in this research. </a:t>
            </a:r>
          </a:p>
          <a:p>
            <a:pPr defTabSz="954908"/>
            <a:r>
              <a:rPr lang="en-US" altLang="zh-CN" sz="1400" dirty="0"/>
              <a:t>1. The first one is </a:t>
            </a:r>
            <a:r>
              <a:rPr lang="en-US" altLang="zh-CN" sz="1400" dirty="0">
                <a:cs typeface="Helvetica" panose="020B0604020202020204" pitchFamily="34" charset="0"/>
              </a:rPr>
              <a:t>what influence the walking duration to transit stations? Since walking is the most important access to rail transit stations, the walking duration should be one of the most important determinants of transit ridership.</a:t>
            </a:r>
          </a:p>
          <a:p>
            <a:r>
              <a:rPr lang="en-US" altLang="zh-CN" sz="1400" dirty="0"/>
              <a:t>2. The second is what factors influence transit ridership at station level? As we know, the environment around a station can affect the ridership of this station, so our aim is to find and estimate the influencing factors.</a:t>
            </a:r>
          </a:p>
          <a:p>
            <a:pPr defTabSz="954908"/>
            <a:r>
              <a:rPr lang="en-US" altLang="zh-CN" sz="1400" dirty="0"/>
              <a:t>3. </a:t>
            </a:r>
            <a:r>
              <a:rPr lang="en-US" altLang="zh-CN" sz="1400" dirty="0">
                <a:cs typeface="Helvetica" panose="020B0604020202020204" pitchFamily="34" charset="0"/>
              </a:rPr>
              <a:t>Based on the second question, because stations are in the network, if the ridership of a stations varied, the ridership of other stations must vary as well. So, the third question will be</a:t>
            </a:r>
            <a:r>
              <a:rPr lang="en-US" altLang="zh-CN" sz="1400" dirty="0"/>
              <a:t> </a:t>
            </a:r>
            <a:r>
              <a:rPr lang="en-US" altLang="zh-CN" sz="1400" dirty="0">
                <a:cs typeface="Helvetica" panose="020B0604020202020204" pitchFamily="34" charset="0"/>
              </a:rPr>
              <a:t>what factors influence the transit ridership between station and station. </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a:t>
            </a:fld>
            <a:endParaRPr lang="zh-CN" altLang="en-US"/>
          </a:p>
        </p:txBody>
      </p:sp>
    </p:spTree>
    <p:extLst>
      <p:ext uri="{BB962C8B-B14F-4D97-AF65-F5344CB8AC3E}">
        <p14:creationId xmlns:p14="http://schemas.microsoft.com/office/powerpoint/2010/main" val="39234124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908">
              <a:defRPr/>
            </a:pPr>
            <a:r>
              <a:rPr lang="en-US" altLang="zh-CN" dirty="0"/>
              <a:t>Then I’m going to explain the methods. </a:t>
            </a:r>
          </a:p>
          <a:p>
            <a:pPr defTabSz="954908">
              <a:defRPr/>
            </a:pPr>
            <a:endParaRPr lang="en-US" altLang="zh-CN" dirty="0"/>
          </a:p>
          <a:p>
            <a:pPr defTabSz="954908">
              <a:defRPr/>
            </a:pPr>
            <a:r>
              <a:rPr lang="en-US" altLang="zh-CN" dirty="0"/>
              <a:t>Firstly, An important assumption is necessary in this research. </a:t>
            </a:r>
          </a:p>
          <a:p>
            <a:pPr defTabSz="954908">
              <a:defRPr/>
            </a:pPr>
            <a:endParaRPr lang="en-US" altLang="zh-CN" dirty="0"/>
          </a:p>
          <a:p>
            <a:pPr defTabSz="954908">
              <a:defRPr/>
            </a:pPr>
            <a:r>
              <a:rPr lang="en-US" altLang="zh-CN" dirty="0"/>
              <a:t>Think about an example, as shown in this figure, we assume two groups of passengers, the passengers in each group have the same characteristics in personal characteristics, but group 1 is different from group 2. </a:t>
            </a:r>
          </a:p>
          <a:p>
            <a:pPr defTabSz="954908">
              <a:defRPr/>
            </a:pPr>
            <a:endParaRPr lang="en-US" altLang="zh-CN" dirty="0"/>
          </a:p>
          <a:p>
            <a:pPr defTabSz="954908">
              <a:defRPr/>
            </a:pPr>
            <a:r>
              <a:rPr lang="en-US" altLang="zh-CN" dirty="0"/>
              <a:t>The passengers in the two groups may have different preference of walking duration. </a:t>
            </a:r>
          </a:p>
          <a:p>
            <a:pPr defTabSz="954908">
              <a:defRPr/>
            </a:pPr>
            <a:endParaRPr lang="en-US" altLang="zh-CN" dirty="0"/>
          </a:p>
          <a:p>
            <a:pPr defTabSz="954908">
              <a:defRPr/>
            </a:pPr>
            <a:r>
              <a:rPr lang="en-US" altLang="zh-CN" dirty="0"/>
              <a:t>Now we give the assumption that the </a:t>
            </a:r>
            <a:r>
              <a:rPr lang="en-US" altLang="zh-CN" dirty="0">
                <a:latin typeface="Helvetica" panose="020B0604020202020204" pitchFamily="34" charset="0"/>
                <a:cs typeface="Helvetica" panose="020B0604020202020204" pitchFamily="34" charset="0"/>
              </a:rPr>
              <a:t>distribution of walking duration with the </a:t>
            </a:r>
            <a:r>
              <a:rPr lang="en-US" altLang="zh-CN" dirty="0">
                <a:solidFill>
                  <a:srgbClr val="FF3300"/>
                </a:solidFill>
                <a:latin typeface="Helvetica" panose="020B0604020202020204" pitchFamily="34" charset="0"/>
                <a:cs typeface="Helvetica" panose="020B0604020202020204" pitchFamily="34" charset="0"/>
              </a:rPr>
              <a:t>same personal attributes should </a:t>
            </a:r>
            <a:r>
              <a:rPr lang="en-US" altLang="zh-CN" dirty="0">
                <a:latin typeface="Helvetica" panose="020B0604020202020204" pitchFamily="34" charset="0"/>
                <a:cs typeface="Helvetica" panose="020B0604020202020204" pitchFamily="34" charset="0"/>
              </a:rPr>
              <a:t>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 </a:t>
            </a:r>
          </a:p>
          <a:p>
            <a:pPr defTabSz="954908">
              <a:defRPr/>
            </a:pPr>
            <a:endParaRPr lang="en-US" altLang="zh-CN" dirty="0">
              <a:latin typeface="Helvetica" panose="020B0604020202020204" pitchFamily="34" charset="0"/>
              <a:cs typeface="Helvetica" panose="020B0604020202020204" pitchFamily="34" charset="0"/>
            </a:endParaRPr>
          </a:p>
          <a:p>
            <a:pPr defTabSz="954908">
              <a:defRPr/>
            </a:pPr>
            <a:r>
              <a:rPr lang="en-US" altLang="zh-CN" dirty="0">
                <a:latin typeface="Helvetica" panose="020B0604020202020204" pitchFamily="34" charset="0"/>
                <a:cs typeface="Helvetica" panose="020B0604020202020204" pitchFamily="34" charset="0"/>
              </a:rPr>
              <a:t>If the survey result obtained from the questionnaire showed group 1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 </a:t>
            </a:r>
          </a:p>
          <a:p>
            <a:pPr defTabSz="954908">
              <a:defRPr/>
            </a:pPr>
            <a:endParaRPr lang="en-US" altLang="zh-CN" dirty="0">
              <a:solidFill>
                <a:srgbClr val="FF3300"/>
              </a:solidFill>
              <a:latin typeface="Helvetica" panose="020B0604020202020204" pitchFamily="34" charset="0"/>
              <a:cs typeface="Helvetica" panose="020B0604020202020204" pitchFamily="34" charset="0"/>
            </a:endParaRPr>
          </a:p>
          <a:p>
            <a:pPr defTabSz="954908">
              <a:defRPr/>
            </a:pPr>
            <a:r>
              <a:rPr lang="en-US" altLang="zh-CN" dirty="0">
                <a:solidFill>
                  <a:srgbClr val="FF3300"/>
                </a:solidFill>
                <a:latin typeface="Helvetica" panose="020B0604020202020204" pitchFamily="34" charset="0"/>
                <a:cs typeface="Helvetica" panose="020B0604020202020204" pitchFamily="34" charset="0"/>
              </a:rPr>
              <a:t>As expressed in this figure, if investigating the threshold of 6 minutes, 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80</a:t>
            </a:fld>
            <a:endParaRPr lang="zh-CN" altLang="en-US"/>
          </a:p>
        </p:txBody>
      </p:sp>
    </p:spTree>
    <p:extLst>
      <p:ext uri="{BB962C8B-B14F-4D97-AF65-F5344CB8AC3E}">
        <p14:creationId xmlns:p14="http://schemas.microsoft.com/office/powerpoint/2010/main" val="6272083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result of decision tree is as shown in the figure. Here I just give a summary of the result to show. </a:t>
            </a:r>
          </a:p>
          <a:p>
            <a:endParaRPr lang="en-US" altLang="zh-CN" dirty="0"/>
          </a:p>
          <a:p>
            <a:r>
              <a:rPr lang="en-US" altLang="zh-CN" dirty="0"/>
              <a:t>As shown in the table on the right part, column of actual is the actual choice of individual, the prediction column is the value obtained from the estimation of decision tree.</a:t>
            </a:r>
          </a:p>
          <a:p>
            <a:endParaRPr lang="en-US" altLang="zh-CN" dirty="0"/>
          </a:p>
          <a:p>
            <a:r>
              <a:rPr lang="en-US" altLang="zh-CN" dirty="0"/>
              <a:t>The results are evaluated by using the method of simple moving average. </a:t>
            </a:r>
          </a:p>
          <a:p>
            <a:endParaRPr lang="en-US" altLang="zh-CN" dirty="0"/>
          </a:p>
          <a:p>
            <a:r>
              <a:rPr lang="en-US" altLang="zh-CN" dirty="0"/>
              <a:t>Sort the result by probability in descending order, the group trend is expressed by the average value of 200 samples. </a:t>
            </a:r>
          </a:p>
          <a:p>
            <a:endParaRPr lang="en-US" altLang="zh-CN" dirty="0"/>
          </a:p>
          <a:p>
            <a:r>
              <a:rPr lang="en-US" altLang="zh-CN" dirty="0"/>
              <a:t>So the trends between practice and prediction can be compared.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81</a:t>
            </a:fld>
            <a:endParaRPr lang="zh-CN" altLang="en-US"/>
          </a:p>
        </p:txBody>
      </p:sp>
    </p:spTree>
    <p:extLst>
      <p:ext uri="{BB962C8B-B14F-4D97-AF65-F5344CB8AC3E}">
        <p14:creationId xmlns:p14="http://schemas.microsoft.com/office/powerpoint/2010/main" val="12341320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have got the valid features, the next step is to estimate the model to obtain the influence of the features on the acceptable walking duration.</a:t>
            </a:r>
          </a:p>
          <a:p>
            <a:endParaRPr lang="en-US" altLang="zh-CN" dirty="0"/>
          </a:p>
          <a:p>
            <a:r>
              <a:rPr lang="en-US" altLang="zh-CN" dirty="0"/>
              <a:t>I used the forest random decision tree model in this study.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Helvetica" panose="020B0604020202020204" pitchFamily="34" charset="0"/>
                <a:cs typeface="Helvetica" panose="020B0604020202020204" pitchFamily="34" charset="0"/>
              </a:rPr>
              <a:t>Forest random model is constructed by random selection of features and samples based on decision tree model.</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Helvetica" panose="020B0604020202020204" pitchFamily="34" charset="0"/>
                <a:cs typeface="Helvetica" panose="020B0604020202020204" pitchFamily="34" charset="0"/>
              </a:rPr>
              <a:t>The result is obtained by the average value of multiple decision trees.</a:t>
            </a:r>
            <a:endParaRPr lang="zh-CN" altLang="en-US" dirty="0">
              <a:latin typeface="Helvetica" panose="020B0604020202020204" pitchFamily="34" charset="0"/>
              <a:cs typeface="Helvetica" panose="020B0604020202020204" pitchFamily="34" charset="0"/>
            </a:endParaRPr>
          </a:p>
        </p:txBody>
      </p:sp>
      <p:sp>
        <p:nvSpPr>
          <p:cNvPr id="4" name="灯片编号占位符 3"/>
          <p:cNvSpPr>
            <a:spLocks noGrp="1"/>
          </p:cNvSpPr>
          <p:nvPr>
            <p:ph type="sldNum" sz="quarter" idx="5"/>
          </p:nvPr>
        </p:nvSpPr>
        <p:spPr/>
        <p:txBody>
          <a:bodyPr/>
          <a:lstStyle/>
          <a:p>
            <a:fld id="{BA34C0E2-1D0C-42A4-BDCB-2B1A014CE7EC}" type="slidenum">
              <a:rPr lang="zh-CN" altLang="en-US" smtClean="0"/>
              <a:t>82</a:t>
            </a:fld>
            <a:endParaRPr lang="zh-CN" altLang="en-US"/>
          </a:p>
        </p:txBody>
      </p:sp>
    </p:spTree>
    <p:extLst>
      <p:ext uri="{BB962C8B-B14F-4D97-AF65-F5344CB8AC3E}">
        <p14:creationId xmlns:p14="http://schemas.microsoft.com/office/powerpoint/2010/main" val="32253549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goal of increasing rail transit ridership, some recommendations are proposed based on the result. First, it is recommended to encouraging office building to move close to stations, because office staff tends to access rail transit station in a shorter time. Second, even the individual prediction is still not accurate enough for predicting individual behavior, the prediction of group trends can be used for mastering the overall trend of rail transit utilization in a block level.</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83</a:t>
            </a:fld>
            <a:endParaRPr lang="zh-CN" altLang="en-US"/>
          </a:p>
        </p:txBody>
      </p:sp>
    </p:spTree>
    <p:extLst>
      <p:ext uri="{BB962C8B-B14F-4D97-AF65-F5344CB8AC3E}">
        <p14:creationId xmlns:p14="http://schemas.microsoft.com/office/powerpoint/2010/main" val="27707476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transit ridership is affected by the elements around the station. To estimate the influences on transit ridership, at first we have to define this “around”, that is the catchment area. With a certain catchment area, the influencing factors can be extracted, and then use these factors to estimate the influence. </a:t>
            </a:r>
          </a:p>
          <a:p>
            <a:endParaRPr lang="en-US" altLang="zh-CN" dirty="0"/>
          </a:p>
          <a:p>
            <a:r>
              <a:rPr lang="en-US" altLang="zh-CN" dirty="0"/>
              <a:t>The problem in this procedure is how to define the catchment. I will show another slide to explain how can use the walking duration to determine the catchment area.</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84</a:t>
            </a:fld>
            <a:endParaRPr lang="zh-CN" altLang="en-US"/>
          </a:p>
        </p:txBody>
      </p:sp>
    </p:spTree>
    <p:extLst>
      <p:ext uri="{BB962C8B-B14F-4D97-AF65-F5344CB8AC3E}">
        <p14:creationId xmlns:p14="http://schemas.microsoft.com/office/powerpoint/2010/main" val="8526138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This procedure is conducted by the exploratory regression. </a:t>
            </a:r>
          </a:p>
          <a:p>
            <a:pPr defTabSz="954750">
              <a:defRPr/>
            </a:pPr>
            <a:r>
              <a:rPr lang="en-US" altLang="zh-CN" sz="1800" dirty="0"/>
              <a:t>The exploratory regression is to attempt all the combinations of explanatory variables by running the ordinary regression. </a:t>
            </a:r>
          </a:p>
          <a:p>
            <a:pPr defTabSz="954750">
              <a:defRPr/>
            </a:pPr>
            <a:r>
              <a:rPr lang="en-US" altLang="zh-CN" sz="1800" dirty="0"/>
              <a:t>In this study, the exploratory regression ran 367 times in total, each variable entered in the models 78 times. </a:t>
            </a:r>
          </a:p>
          <a:p>
            <a:pPr defTabSz="954750">
              <a:defRPr/>
            </a:pPr>
            <a:r>
              <a:rPr lang="en-US" altLang="zh-CN" sz="1800" dirty="0"/>
              <a:t>The validity is the proportion of showing statistical significance in all the models. </a:t>
            </a:r>
          </a:p>
          <a:p>
            <a:pPr defTabSz="954750">
              <a:defRPr/>
            </a:pPr>
            <a:r>
              <a:rPr lang="en-US" altLang="zh-CN" sz="1800" dirty="0"/>
              <a:t>The stability means the proportion of showing positive or negative effects on the transit ridership.</a:t>
            </a:r>
          </a:p>
          <a:p>
            <a:pPr defTabSz="954750">
              <a:defRPr/>
            </a:pPr>
            <a:r>
              <a:rPr lang="en-US" altLang="zh-CN" sz="1800" dirty="0"/>
              <a:t>The variables which have the VIF value less than 7.5, validity more than 10%, stability more than 90% are judged as the valid variable.</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85</a:t>
            </a:fld>
            <a:endParaRPr lang="zh-CN" altLang="en-US"/>
          </a:p>
        </p:txBody>
      </p:sp>
    </p:spTree>
    <p:extLst>
      <p:ext uri="{BB962C8B-B14F-4D97-AF65-F5344CB8AC3E}">
        <p14:creationId xmlns:p14="http://schemas.microsoft.com/office/powerpoint/2010/main" val="37498272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54750">
              <a:defRPr/>
            </a:pPr>
            <a:r>
              <a:rPr lang="en-US" altLang="zh-CN" sz="1800" dirty="0"/>
              <a:t>In the second step, the linear regression is conducted again to select an optimal combination of valid explanatory variables. </a:t>
            </a:r>
          </a:p>
          <a:p>
            <a:pPr defTabSz="954750">
              <a:defRPr/>
            </a:pPr>
            <a:endParaRPr lang="en-US" altLang="zh-CN" sz="1800" dirty="0"/>
          </a:p>
          <a:p>
            <a:pPr defTabSz="954750">
              <a:defRPr/>
            </a:pPr>
            <a:r>
              <a:rPr lang="en-US" altLang="zh-CN" sz="1800" dirty="0"/>
              <a:t>The judgement is the statistical test for regression. </a:t>
            </a:r>
          </a:p>
          <a:p>
            <a:pPr defTabSz="954750">
              <a:defRPr/>
            </a:pPr>
            <a:endParaRPr lang="en-US" altLang="zh-CN" sz="1800" dirty="0"/>
          </a:p>
          <a:p>
            <a:pPr defTabSz="954750">
              <a:defRPr/>
            </a:pPr>
            <a:r>
              <a:rPr lang="en-US" altLang="zh-CN" sz="1800" dirty="0"/>
              <a:t>As shown in this table, there are 9 valid variables entering the model at last. </a:t>
            </a:r>
            <a:endParaRPr lang="zh-CN" altLang="en-US"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86</a:t>
            </a:fld>
            <a:endParaRPr lang="zh-CN" altLang="en-US"/>
          </a:p>
        </p:txBody>
      </p:sp>
    </p:spTree>
    <p:extLst>
      <p:ext uri="{BB962C8B-B14F-4D97-AF65-F5344CB8AC3E}">
        <p14:creationId xmlns:p14="http://schemas.microsoft.com/office/powerpoint/2010/main" val="19318746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720725"/>
            <a:ext cx="3195637" cy="2397125"/>
          </a:xfrm>
        </p:spPr>
      </p:sp>
      <p:sp>
        <p:nvSpPr>
          <p:cNvPr id="3" name="备注占位符 2"/>
          <p:cNvSpPr>
            <a:spLocks noGrp="1"/>
          </p:cNvSpPr>
          <p:nvPr>
            <p:ph type="body" idx="1"/>
          </p:nvPr>
        </p:nvSpPr>
        <p:spPr>
          <a:xfrm>
            <a:off x="1023462" y="3418833"/>
            <a:ext cx="8187690" cy="2964715"/>
          </a:xfrm>
        </p:spPr>
        <p:txBody>
          <a:bodyPr/>
          <a:lstStyle/>
          <a:p>
            <a:pPr defTabSz="954750">
              <a:defRPr/>
            </a:pPr>
            <a:r>
              <a:rPr lang="en-US" altLang="zh-CN" sz="1800" dirty="0"/>
              <a:t>The main findings of this study can be summarized as following. </a:t>
            </a:r>
          </a:p>
          <a:p>
            <a:pPr defTabSz="954750">
              <a:defRPr/>
            </a:pPr>
            <a:endParaRPr lang="en-US" altLang="zh-CN" sz="1800" dirty="0"/>
          </a:p>
          <a:p>
            <a:pPr defTabSz="954750">
              <a:defRPr/>
            </a:pPr>
            <a:r>
              <a:rPr lang="en-US" altLang="zh-CN" sz="1800" dirty="0"/>
              <a:t>High diversity of land use can lead to decrease in transit ridership.</a:t>
            </a:r>
          </a:p>
          <a:p>
            <a:pPr defTabSz="954750">
              <a:defRPr/>
            </a:pPr>
            <a:endParaRPr lang="en-US" altLang="zh-CN" sz="1800" dirty="0"/>
          </a:p>
          <a:p>
            <a:pPr defTabSz="954750">
              <a:defRPr/>
            </a:pPr>
            <a:r>
              <a:rPr lang="en-US" altLang="zh-CN" sz="1800" dirty="0"/>
              <a:t>The bus system has both positive and negative effects on rail transit ridership.</a:t>
            </a:r>
          </a:p>
          <a:p>
            <a:pPr defTabSz="954750">
              <a:defRPr/>
            </a:pPr>
            <a:endParaRPr lang="en-US" altLang="zh-CN" sz="1800" dirty="0"/>
          </a:p>
          <a:p>
            <a:pPr defTabSz="954750">
              <a:defRPr/>
            </a:pPr>
            <a:r>
              <a:rPr lang="en-US" altLang="zh-CN" sz="1800" dirty="0"/>
              <a:t>The tenants are more willing to use rail transit.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87</a:t>
            </a:fld>
            <a:endParaRPr lang="zh-CN" altLang="en-US"/>
          </a:p>
        </p:txBody>
      </p:sp>
    </p:spTree>
    <p:extLst>
      <p:ext uri="{BB962C8B-B14F-4D97-AF65-F5344CB8AC3E}">
        <p14:creationId xmlns:p14="http://schemas.microsoft.com/office/powerpoint/2010/main" val="20925054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Some recommendations are given according to the result. To increase the utilization of rail transit, it is recommended to adding bicycle parking to attract more passengers who ride bicycles. Reducing the overlap rate of bus lines and rail transit lines can help increase rail transit ridership. And, building apartments around the rail transit station can help increase the utilization of rail transit.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88</a:t>
            </a:fld>
            <a:endParaRPr lang="zh-CN" altLang="en-US"/>
          </a:p>
        </p:txBody>
      </p:sp>
    </p:spTree>
    <p:extLst>
      <p:ext uri="{BB962C8B-B14F-4D97-AF65-F5344CB8AC3E}">
        <p14:creationId xmlns:p14="http://schemas.microsoft.com/office/powerpoint/2010/main" val="13428762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beginning, I want to repeat it once again that why I focus on the ridership between station and station.</a:t>
            </a:r>
          </a:p>
          <a:p>
            <a:endParaRPr lang="en-US" altLang="zh-CN" dirty="0"/>
          </a:p>
          <a:p>
            <a:r>
              <a:rPr lang="en-US" altLang="zh-CN" dirty="0"/>
              <a:t>There is a station A, if the ridership of station A varied because of the variation in the elements within the catchment area of station A, it is obvious, the transit ridership of station B will also vary, because station A is connecting with station B, the variation of transit ridership in Station A must bring new variation in Station B. </a:t>
            </a:r>
          </a:p>
          <a:p>
            <a:endParaRPr lang="en-US" altLang="zh-CN" dirty="0"/>
          </a:p>
          <a:p>
            <a:pPr defTabSz="954750">
              <a:defRPr/>
            </a:pPr>
            <a:r>
              <a:rPr lang="en-US" altLang="zh-CN" dirty="0"/>
              <a:t>With this issues, the purpose of this study is proposed, </a:t>
            </a: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Exploring how the factors of land-use influence the choice of destination station for passengers from the perspective of TOD</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89</a:t>
            </a:fld>
            <a:endParaRPr lang="zh-CN" altLang="en-US"/>
          </a:p>
        </p:txBody>
      </p:sp>
    </p:spTree>
    <p:extLst>
      <p:ext uri="{BB962C8B-B14F-4D97-AF65-F5344CB8AC3E}">
        <p14:creationId xmlns:p14="http://schemas.microsoft.com/office/powerpoint/2010/main" val="172130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19488" y="392113"/>
            <a:ext cx="3195637" cy="2397125"/>
          </a:xfrm>
        </p:spPr>
      </p:sp>
      <p:sp>
        <p:nvSpPr>
          <p:cNvPr id="3" name="备注占位符 2"/>
          <p:cNvSpPr>
            <a:spLocks noGrp="1"/>
          </p:cNvSpPr>
          <p:nvPr>
            <p:ph type="body" idx="1"/>
          </p:nvPr>
        </p:nvSpPr>
        <p:spPr>
          <a:xfrm>
            <a:off x="1023462" y="3023450"/>
            <a:ext cx="8187690" cy="3489967"/>
          </a:xfrm>
        </p:spPr>
        <p:txBody>
          <a:bodyPr/>
          <a:lstStyle/>
          <a:p>
            <a:pPr defTabSz="914324">
              <a:defRPr/>
            </a:pPr>
            <a:r>
              <a:rPr lang="en-US" altLang="zh-CN" sz="1800" dirty="0"/>
              <a:t>I will give a summary of the introduction. </a:t>
            </a:r>
          </a:p>
          <a:p>
            <a:pPr defTabSz="914324">
              <a:defRPr/>
            </a:pPr>
            <a:endParaRPr lang="en-US" altLang="zh-CN" sz="1800" dirty="0"/>
          </a:p>
          <a:p>
            <a:pPr defTabSz="914324">
              <a:defRPr/>
            </a:pPr>
            <a:r>
              <a:rPr lang="en-US" altLang="zh-CN" sz="1800" dirty="0"/>
              <a:t>Now Fukuoka is facing the problem of reduction in share rate of public transit, and traffic congestion. So, promoting the use of public rail transit seems to be a good choice for Fukuoka. </a:t>
            </a:r>
          </a:p>
          <a:p>
            <a:pPr defTabSz="914324">
              <a:defRPr/>
            </a:pPr>
            <a:endParaRPr lang="en-US" altLang="zh-CN" sz="1800" dirty="0"/>
          </a:p>
          <a:p>
            <a:pPr defTabSz="914324">
              <a:defRPr/>
            </a:pPr>
            <a:r>
              <a:rPr lang="en-US" altLang="zh-CN" sz="1800" dirty="0"/>
              <a:t>With this background and demand, the purpose of exploring the determinants on the utilization of rail transit is proposed. </a:t>
            </a:r>
          </a:p>
          <a:p>
            <a:pPr defTabSz="914324">
              <a:defRPr/>
            </a:pPr>
            <a:endParaRPr lang="en-US" altLang="zh-CN" sz="1800" dirty="0"/>
          </a:p>
          <a:p>
            <a:pPr defTabSz="914324">
              <a:defRPr/>
            </a:pPr>
            <a:r>
              <a:rPr lang="en-US" altLang="zh-CN" sz="1800" dirty="0"/>
              <a:t>Around this main purpose, the research contents are extended to 3 subtopics</a:t>
            </a:r>
          </a:p>
          <a:p>
            <a:pPr defTabSz="914324">
              <a:defRPr/>
            </a:pPr>
            <a:r>
              <a:rPr lang="en-US" altLang="zh-CN" sz="1800" dirty="0"/>
              <a:t>walking duration to rail transit stations, Transit ridership at station level, passenger flow between station and station.</a:t>
            </a:r>
          </a:p>
          <a:p>
            <a:pPr defTabSz="914324">
              <a:defRPr/>
            </a:pPr>
            <a:endParaRPr lang="en-US" altLang="zh-CN" sz="1800"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a:t>
            </a:fld>
            <a:endParaRPr lang="zh-CN" altLang="en-US"/>
          </a:p>
        </p:txBody>
      </p:sp>
    </p:spTree>
    <p:extLst>
      <p:ext uri="{BB962C8B-B14F-4D97-AF65-F5344CB8AC3E}">
        <p14:creationId xmlns:p14="http://schemas.microsoft.com/office/powerpoint/2010/main" val="34057587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Based on the findings in this study, some recommendations can be raised for future planning.</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It is recommended paying more attention to the location of rail transit stations while judging the site selection of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newly planned school</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it is recommended that promoting the utilization of rail transit could start with other measures, such as fare adjustment.</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90</a:t>
            </a:fld>
            <a:endParaRPr lang="zh-CN" altLang="en-US"/>
          </a:p>
        </p:txBody>
      </p:sp>
    </p:spTree>
    <p:extLst>
      <p:ext uri="{BB962C8B-B14F-4D97-AF65-F5344CB8AC3E}">
        <p14:creationId xmlns:p14="http://schemas.microsoft.com/office/powerpoint/2010/main" val="19386502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the passenger flow between two stations is not only determined by one station, it is affected by the transit ridership of both two stations.</a:t>
            </a:r>
          </a:p>
          <a:p>
            <a:endParaRPr lang="en-US" altLang="zh-CN" dirty="0"/>
          </a:p>
          <a:p>
            <a:r>
              <a:rPr lang="en-US" altLang="zh-CN" dirty="0"/>
              <a:t>I’d like to show an example to help explain it.</a:t>
            </a:r>
          </a:p>
          <a:p>
            <a:r>
              <a:rPr lang="en-US" altLang="zh-CN" dirty="0"/>
              <a:t>Now if we investigate two stations, A and B. Station A has a small scale of transit ridership, but the transit ridership of station B is much larger than that of station A. Limited by the transit ridership of station A, the passenger flow will not always increase with the increase of transit ridership in station B.</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91</a:t>
            </a:fld>
            <a:endParaRPr lang="zh-CN" altLang="en-US"/>
          </a:p>
        </p:txBody>
      </p:sp>
    </p:spTree>
    <p:extLst>
      <p:ext uri="{BB962C8B-B14F-4D97-AF65-F5344CB8AC3E}">
        <p14:creationId xmlns:p14="http://schemas.microsoft.com/office/powerpoint/2010/main" val="42228342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92</a:t>
            </a:fld>
            <a:endParaRPr lang="zh-CN" altLang="en-US"/>
          </a:p>
        </p:txBody>
      </p:sp>
    </p:spTree>
    <p:extLst>
      <p:ext uri="{BB962C8B-B14F-4D97-AF65-F5344CB8AC3E}">
        <p14:creationId xmlns:p14="http://schemas.microsoft.com/office/powerpoint/2010/main" val="34575848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93</a:t>
            </a:fld>
            <a:endParaRPr lang="zh-CN" altLang="en-US"/>
          </a:p>
        </p:txBody>
      </p:sp>
    </p:spTree>
    <p:extLst>
      <p:ext uri="{BB962C8B-B14F-4D97-AF65-F5344CB8AC3E}">
        <p14:creationId xmlns:p14="http://schemas.microsoft.com/office/powerpoint/2010/main" val="32980698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94</a:t>
            </a:fld>
            <a:endParaRPr lang="zh-CN" altLang="en-US"/>
          </a:p>
        </p:txBody>
      </p:sp>
    </p:spTree>
    <p:extLst>
      <p:ext uri="{BB962C8B-B14F-4D97-AF65-F5344CB8AC3E}">
        <p14:creationId xmlns:p14="http://schemas.microsoft.com/office/powerpoint/2010/main" val="20428237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A34C0E2-1D0C-42A4-BDCB-2B1A014CE7EC}" type="slidenum">
              <a:rPr lang="zh-CN" altLang="en-US" smtClean="0"/>
              <a:t>95</a:t>
            </a:fld>
            <a:endParaRPr lang="zh-CN" altLang="en-US"/>
          </a:p>
        </p:txBody>
      </p:sp>
    </p:spTree>
    <p:extLst>
      <p:ext uri="{BB962C8B-B14F-4D97-AF65-F5344CB8AC3E}">
        <p14:creationId xmlns:p14="http://schemas.microsoft.com/office/powerpoint/2010/main" val="1572426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the conclusion of this study.</a:t>
            </a:r>
          </a:p>
          <a:p>
            <a:r>
              <a:rPr lang="en-US" altLang="zh-CN" dirty="0"/>
              <a:t>In summary, this study estimated the probability of accepting the given threshold of waling duration to rail transit stations. </a:t>
            </a:r>
          </a:p>
          <a:p>
            <a:r>
              <a:rPr lang="en-US" altLang="zh-CN" dirty="0"/>
              <a:t>Well, what can we do with this achievement?</a:t>
            </a:r>
          </a:p>
          <a:p>
            <a:r>
              <a:rPr lang="en-US" altLang="zh-CN" dirty="0"/>
              <a:t>I will give an example. We have a station in the center, and three blocks around this station, the distances to this station are different. Now if we have the data of personal attributes in each block, we can input this dataset to the model we have got in chapter 2, and then get the trends of using this station in each block.</a:t>
            </a:r>
          </a:p>
          <a:p>
            <a:r>
              <a:rPr lang="en-US" altLang="zh-CN" dirty="0"/>
              <a:t>With this output, obviously, the catchment area of the station can be estimated.</a:t>
            </a:r>
          </a:p>
          <a:p>
            <a:r>
              <a:rPr lang="en-US" altLang="zh-CN" dirty="0"/>
              <a:t>This is the contents of chapter 2.</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96</a:t>
            </a:fld>
            <a:endParaRPr lang="zh-CN" altLang="en-US"/>
          </a:p>
        </p:txBody>
      </p:sp>
    </p:spTree>
    <p:extLst>
      <p:ext uri="{BB962C8B-B14F-4D97-AF65-F5344CB8AC3E}">
        <p14:creationId xmlns:p14="http://schemas.microsoft.com/office/powerpoint/2010/main" val="25879192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first, I want to give an overview for the organization.</a:t>
            </a:r>
          </a:p>
          <a:p>
            <a:r>
              <a:rPr lang="en-US" altLang="zh-CN" dirty="0"/>
              <a:t>This dissertation is organized by 6 chapters. </a:t>
            </a:r>
          </a:p>
          <a:p>
            <a:r>
              <a:rPr lang="en-US" altLang="zh-CN" dirty="0"/>
              <a:t>Chapter 1 is introduction….</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97</a:t>
            </a:fld>
            <a:endParaRPr lang="zh-CN" altLang="en-US"/>
          </a:p>
        </p:txBody>
      </p:sp>
    </p:spTree>
    <p:extLst>
      <p:ext uri="{BB962C8B-B14F-4D97-AF65-F5344CB8AC3E}">
        <p14:creationId xmlns:p14="http://schemas.microsoft.com/office/powerpoint/2010/main" val="18688346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these transportation problems, it’s clear that we have the demand to promote the use of public transit. </a:t>
            </a:r>
          </a:p>
          <a:p>
            <a:endParaRPr lang="en-US" altLang="zh-CN" dirty="0"/>
          </a:p>
          <a:p>
            <a:r>
              <a:rPr lang="en-US" altLang="zh-CN" dirty="0"/>
              <a:t>And that is what I want to talk about in this dissertation. </a:t>
            </a:r>
          </a:p>
          <a:p>
            <a:endParaRPr lang="en-US" altLang="zh-CN" dirty="0"/>
          </a:p>
          <a:p>
            <a:r>
              <a:rPr lang="en-US" altLang="zh-CN" dirty="0"/>
              <a:t>The theme is to explore the influencing factors of rail transit ridership.</a:t>
            </a:r>
          </a:p>
        </p:txBody>
      </p:sp>
      <p:sp>
        <p:nvSpPr>
          <p:cNvPr id="4" name="灯片编号占位符 3"/>
          <p:cNvSpPr>
            <a:spLocks noGrp="1"/>
          </p:cNvSpPr>
          <p:nvPr>
            <p:ph type="sldNum" sz="quarter" idx="5"/>
          </p:nvPr>
        </p:nvSpPr>
        <p:spPr/>
        <p:txBody>
          <a:bodyPr/>
          <a:lstStyle/>
          <a:p>
            <a:fld id="{BA34C0E2-1D0C-42A4-BDCB-2B1A014CE7EC}" type="slidenum">
              <a:rPr lang="zh-CN" altLang="en-US" smtClean="0"/>
              <a:t>98</a:t>
            </a:fld>
            <a:endParaRPr lang="zh-CN" altLang="en-US"/>
          </a:p>
        </p:txBody>
      </p:sp>
    </p:spTree>
    <p:extLst>
      <p:ext uri="{BB962C8B-B14F-4D97-AF65-F5344CB8AC3E}">
        <p14:creationId xmlns:p14="http://schemas.microsoft.com/office/powerpoint/2010/main" val="11434507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research uses the Fukuoka public rail transit as the study case to examine the influencing factors on ridership. </a:t>
            </a:r>
          </a:p>
          <a:p>
            <a:r>
              <a:rPr lang="en-US" altLang="zh-CN" dirty="0"/>
              <a:t>At the very beginning, I’d like to give an introduction of the background in Fukuoka.</a:t>
            </a:r>
          </a:p>
          <a:p>
            <a:r>
              <a:rPr lang="en-US" altLang="zh-CN" dirty="0"/>
              <a:t>Nowadays, even though Fukuoka is still in a rapid growth, there are also many social problems that Fukuoka is facing now. </a:t>
            </a:r>
          </a:p>
          <a:p>
            <a:r>
              <a:rPr lang="en-US" altLang="zh-CN" dirty="0"/>
              <a:t>One of that is the aging population, this figure gives the prediction of Fukuoka’s population in tens years. As we can see, The population of that in production age has reached the peak recently, and the total population will reach the peak in ten years. The population structure is not optimistic in Fukuoka.</a:t>
            </a:r>
            <a:endParaRPr lang="zh-CN" altLang="en-US" dirty="0"/>
          </a:p>
        </p:txBody>
      </p:sp>
      <p:sp>
        <p:nvSpPr>
          <p:cNvPr id="4" name="灯片编号占位符 3"/>
          <p:cNvSpPr>
            <a:spLocks noGrp="1"/>
          </p:cNvSpPr>
          <p:nvPr>
            <p:ph type="sldNum" sz="quarter" idx="5"/>
          </p:nvPr>
        </p:nvSpPr>
        <p:spPr/>
        <p:txBody>
          <a:bodyPr/>
          <a:lstStyle/>
          <a:p>
            <a:fld id="{BA34C0E2-1D0C-42A4-BDCB-2B1A014CE7EC}" type="slidenum">
              <a:rPr lang="zh-CN" altLang="en-US" smtClean="0"/>
              <a:t>99</a:t>
            </a:fld>
            <a:endParaRPr lang="zh-CN" altLang="en-US"/>
          </a:p>
        </p:txBody>
      </p:sp>
    </p:spTree>
    <p:extLst>
      <p:ext uri="{BB962C8B-B14F-4D97-AF65-F5344CB8AC3E}">
        <p14:creationId xmlns:p14="http://schemas.microsoft.com/office/powerpoint/2010/main" val="893458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E97516CB-703E-4447-80F7-F5C1782E10C7}" type="datetime1">
              <a:rPr lang="zh-CN" altLang="en-US" smtClean="0"/>
              <a:t>2019/1/30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58200" y="6492874"/>
            <a:ext cx="685800" cy="365125"/>
          </a:xfrm>
        </p:spPr>
        <p:txBody>
          <a:bodyPr/>
          <a:lstStyle>
            <a:lvl1pPr algn="ctr">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1174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E2D3153-F3BF-4547-BFA1-C0EAFBEA9C35}" type="datetime1">
              <a:rPr lang="zh-CN" altLang="en-US" smtClean="0"/>
              <a:t>2019/1/30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892281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47B4B1C-5174-4572-A99C-FF3182395B3B}" type="datetime1">
              <a:rPr lang="zh-CN" altLang="en-US" smtClean="0"/>
              <a:t>2019/1/30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15237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209EBFB-045F-48B7-B9BD-67091600B0CF}" type="datetime1">
              <a:rPr lang="zh-CN" altLang="en-US" smtClean="0"/>
              <a:t>2019/1/30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17BB91D-344C-44E0-9148-DFE0CFF5CFC9}" type="slidenum">
              <a:rPr lang="zh-CN" altLang="en-US" smtClean="0"/>
              <a:pPr/>
              <a:t>‹#›</a:t>
            </a:fld>
            <a:endParaRPr lang="zh-CN" altLang="en-US"/>
          </a:p>
        </p:txBody>
      </p:sp>
    </p:spTree>
    <p:extLst>
      <p:ext uri="{BB962C8B-B14F-4D97-AF65-F5344CB8AC3E}">
        <p14:creationId xmlns:p14="http://schemas.microsoft.com/office/powerpoint/2010/main" val="30216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2602B0E-8852-4C7F-B141-735A45048A11}" type="datetime1">
              <a:rPr lang="zh-CN" altLang="en-US" smtClean="0"/>
              <a:t>2019/1/30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59587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32F9ED-D4FA-456A-B093-2AE6A43541AF}" type="datetime1">
              <a:rPr lang="zh-CN" altLang="en-US" smtClean="0"/>
              <a:t>2019/1/30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0920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4033811-09C7-4BF1-8BD6-AB7FFC05C8F4}" type="datetime1">
              <a:rPr lang="zh-CN" altLang="en-US" smtClean="0"/>
              <a:t>2019/1/30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14196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79EAA49-AD84-4759-9AB5-18E2E73F2898}" type="datetime1">
              <a:rPr lang="zh-CN" altLang="en-US" smtClean="0"/>
              <a:t>2019/1/30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34029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38F09-E9D9-48BE-9344-7C042213698F}" type="datetime1">
              <a:rPr lang="zh-CN" altLang="en-US" smtClean="0"/>
              <a:t>2019/1/30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232631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0D3D5F-4B2D-4074-ACED-9B2AA13355C1}" type="datetime1">
              <a:rPr lang="zh-CN" altLang="en-US" smtClean="0"/>
              <a:t>2019/1/30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46942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8E35913-5F1A-4B9E-A03E-87BF3D808411}" type="datetime1">
              <a:rPr lang="zh-CN" altLang="en-US" smtClean="0"/>
              <a:t>2019/1/30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7BB91D-344C-44E0-9148-DFE0CFF5CFC9}" type="slidenum">
              <a:rPr lang="zh-CN" altLang="en-US" smtClean="0"/>
              <a:t>‹#›</a:t>
            </a:fld>
            <a:endParaRPr lang="zh-CN" altLang="en-US"/>
          </a:p>
        </p:txBody>
      </p:sp>
    </p:spTree>
    <p:extLst>
      <p:ext uri="{BB962C8B-B14F-4D97-AF65-F5344CB8AC3E}">
        <p14:creationId xmlns:p14="http://schemas.microsoft.com/office/powerpoint/2010/main" val="142182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6DA80-CA18-4D14-BF9B-EA03F8719977}" type="datetime1">
              <a:rPr lang="zh-CN" altLang="en-US" smtClean="0"/>
              <a:t>2019/1/30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086600" y="6492874"/>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A17BB91D-344C-44E0-9148-DFE0CFF5CFC9}" type="slidenum">
              <a:rPr lang="zh-CN" altLang="en-US" smtClean="0"/>
              <a:pPr/>
              <a:t>‹#›</a:t>
            </a:fld>
            <a:endParaRPr lang="zh-CN" altLang="en-US" dirty="0"/>
          </a:p>
        </p:txBody>
      </p:sp>
    </p:spTree>
    <p:extLst>
      <p:ext uri="{BB962C8B-B14F-4D97-AF65-F5344CB8AC3E}">
        <p14:creationId xmlns:p14="http://schemas.microsoft.com/office/powerpoint/2010/main" val="2340215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0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10.png"/><Relationship Id="rId4" Type="http://schemas.openxmlformats.org/officeDocument/2006/relationships/image" Target="../media/image190.png"/></Relationships>
</file>

<file path=ppt/slides/_rels/slide10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81.png"/></Relationships>
</file>

<file path=ppt/slides/_rels/slide127.xml.rels><?xml version="1.0" encoding="UTF-8" standalone="yes"?>
<Relationships xmlns="http://schemas.openxmlformats.org/package/2006/relationships"><Relationship Id="rId3" Type="http://schemas.openxmlformats.org/officeDocument/2006/relationships/image" Target="../media/image560.png"/><Relationship Id="rId7" Type="http://schemas.openxmlformats.org/officeDocument/2006/relationships/image" Target="../media/image38.sv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3.png"/><Relationship Id="rId4" Type="http://schemas.openxmlformats.org/officeDocument/2006/relationships/image" Target="../media/image530.png"/></Relationships>
</file>

<file path=ppt/slides/_rels/slide128.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5.sv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131.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233555-19C4-42C6-821F-4C9F5F6FF703}"/>
              </a:ext>
            </a:extLst>
          </p:cNvPr>
          <p:cNvSpPr/>
          <p:nvPr/>
        </p:nvSpPr>
        <p:spPr>
          <a:xfrm>
            <a:off x="1" y="763571"/>
            <a:ext cx="9144000" cy="2997723"/>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6C2C369D-BB36-402C-8DA8-883A3EDF221A}"/>
              </a:ext>
            </a:extLst>
          </p:cNvPr>
          <p:cNvSpPr txBox="1"/>
          <p:nvPr/>
        </p:nvSpPr>
        <p:spPr>
          <a:xfrm>
            <a:off x="599243" y="1142542"/>
            <a:ext cx="7945514" cy="2239780"/>
          </a:xfrm>
          <a:prstGeom prst="rect">
            <a:avLst/>
          </a:prstGeom>
          <a:noFill/>
        </p:spPr>
        <p:txBody>
          <a:bodyPr wrap="square" rtlCol="0">
            <a:spAutoFit/>
          </a:bodyPr>
          <a:lstStyle/>
          <a:p>
            <a:pPr algn="ctr">
              <a:lnSpc>
                <a:spcPct val="150000"/>
              </a:lnSpc>
            </a:pPr>
            <a:r>
              <a:rPr lang="en-US" altLang="zh-CN" sz="3600" b="1" dirty="0">
                <a:solidFill>
                  <a:schemeClr val="bg1"/>
                </a:solidFill>
                <a:latin typeface="SansSerif" panose="00000400000000000000" pitchFamily="2" charset="2"/>
                <a:cs typeface="Times New Roman" panose="02020603050405020304" pitchFamily="18" charset="0"/>
              </a:rPr>
              <a:t>Research on Determinants of Rail Transit Ridership</a:t>
            </a:r>
          </a:p>
          <a:p>
            <a:pPr algn="ctr">
              <a:lnSpc>
                <a:spcPct val="150000"/>
              </a:lnSpc>
            </a:pPr>
            <a:r>
              <a:rPr lang="en-US" altLang="zh-CN" sz="2400" b="1" dirty="0">
                <a:solidFill>
                  <a:schemeClr val="bg1"/>
                </a:solidFill>
                <a:latin typeface="SansSerif" panose="00000400000000000000" pitchFamily="2" charset="2"/>
                <a:cs typeface="Times New Roman" panose="02020603050405020304" pitchFamily="18" charset="0"/>
                <a:sym typeface="SansSerif" panose="00000400000000000000" pitchFamily="2" charset="2"/>
              </a:rPr>
              <a:t> </a:t>
            </a:r>
            <a:r>
              <a:rPr lang="en-US" altLang="zh-CN" sz="2400" b="1" dirty="0">
                <a:solidFill>
                  <a:schemeClr val="bg1"/>
                </a:solidFill>
                <a:latin typeface="SansSerif" panose="00000400000000000000" pitchFamily="2" charset="2"/>
                <a:cs typeface="Times New Roman" panose="02020603050405020304" pitchFamily="18" charset="0"/>
              </a:rPr>
              <a:t>Taking Fukuoka, Japan as a Study Case</a:t>
            </a:r>
            <a:r>
              <a:rPr lang="en-US" altLang="zh-CN" sz="2400" b="1" dirty="0">
                <a:solidFill>
                  <a:schemeClr val="bg1"/>
                </a:solidFill>
                <a:latin typeface="SansSerif" panose="00000400000000000000" pitchFamily="2" charset="2"/>
                <a:cs typeface="Times New Roman" panose="02020603050405020304" pitchFamily="18" charset="0"/>
                <a:sym typeface="SansSerif" panose="00000400000000000000" pitchFamily="2" charset="2"/>
              </a:rPr>
              <a:t> </a:t>
            </a:r>
            <a:endParaRPr lang="zh-CN" altLang="en-US" sz="2400" b="1" dirty="0">
              <a:solidFill>
                <a:schemeClr val="bg1"/>
              </a:solidFill>
              <a:latin typeface="SansSerif" panose="00000400000000000000" pitchFamily="2" charset="2"/>
              <a:cs typeface="Times New Roman" panose="02020603050405020304" pitchFamily="18" charset="0"/>
            </a:endParaRPr>
          </a:p>
        </p:txBody>
      </p:sp>
      <p:sp>
        <p:nvSpPr>
          <p:cNvPr id="7" name="文本框 6">
            <a:extLst>
              <a:ext uri="{FF2B5EF4-FFF2-40B4-BE49-F238E27FC236}">
                <a16:creationId xmlns:a16="http://schemas.microsoft.com/office/drawing/2014/main" id="{A14D10A1-5F4F-4F9B-983F-78FFCBF12022}"/>
              </a:ext>
            </a:extLst>
          </p:cNvPr>
          <p:cNvSpPr txBox="1"/>
          <p:nvPr/>
        </p:nvSpPr>
        <p:spPr>
          <a:xfrm>
            <a:off x="860103" y="4499021"/>
            <a:ext cx="7485938" cy="1877437"/>
          </a:xfrm>
          <a:prstGeom prst="rect">
            <a:avLst/>
          </a:prstGeom>
          <a:noFill/>
        </p:spPr>
        <p:txBody>
          <a:bodyPr wrap="square" rtlCol="0">
            <a:spAutoFit/>
          </a:bodyPr>
          <a:lstStyle/>
          <a:p>
            <a:pPr algn="r"/>
            <a:r>
              <a:rPr lang="en-US" altLang="zh-CN" sz="2000" i="1" dirty="0">
                <a:latin typeface="Arial" panose="020B0604020202020204" pitchFamily="34" charset="0"/>
                <a:ea typeface="MS Mincho" panose="02020609040205080304" pitchFamily="49" charset="-128"/>
                <a:cs typeface="Arial" panose="020B0604020202020204" pitchFamily="34" charset="0"/>
              </a:rPr>
              <a:t>CHEN Qi</a:t>
            </a:r>
          </a:p>
          <a:p>
            <a:pPr algn="ctr"/>
            <a:endParaRPr lang="en-US" altLang="ja-JP"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dirty="0">
                <a:latin typeface="Arial" panose="020B0604020202020204" pitchFamily="34" charset="0"/>
                <a:ea typeface="Verdana" panose="020B0604030504040204" pitchFamily="34" charset="0"/>
                <a:cs typeface="Arial" panose="020B0604020202020204" pitchFamily="34" charset="0"/>
              </a:rPr>
              <a:t>Graduate School of Human-Environment Studies,</a:t>
            </a:r>
          </a:p>
          <a:p>
            <a:pPr algn="r"/>
            <a:r>
              <a:rPr lang="en-US" altLang="ja-JP" dirty="0">
                <a:latin typeface="Arial" panose="020B0604020202020204" pitchFamily="34" charset="0"/>
                <a:ea typeface="Verdana" panose="020B0604030504040204" pitchFamily="34" charset="0"/>
                <a:cs typeface="Arial" panose="020B0604020202020204" pitchFamily="34" charset="0"/>
              </a:rPr>
              <a:t>Kyushu University, Japan</a:t>
            </a:r>
          </a:p>
          <a:p>
            <a:pPr algn="ctr"/>
            <a:endParaRPr lang="en-US" altLang="zh-CN" sz="2000" b="1" dirty="0">
              <a:latin typeface="Times New Roman" panose="02020603050405020304" pitchFamily="18" charset="0"/>
              <a:ea typeface="MS Mincho" panose="02020609040205080304" pitchFamily="49" charset="-128"/>
              <a:cs typeface="Times New Roman" panose="02020603050405020304" pitchFamily="18" charset="0"/>
            </a:endParaRPr>
          </a:p>
          <a:p>
            <a:pPr algn="r"/>
            <a:r>
              <a:rPr lang="en-US" altLang="ja-JP" sz="1600" dirty="0">
                <a:latin typeface="Arial" panose="020B0604020202020204" pitchFamily="34" charset="0"/>
                <a:ea typeface="MS Mincho" panose="02020609040205080304" pitchFamily="49" charset="-128"/>
                <a:cs typeface="Arial" panose="020B0604020202020204" pitchFamily="34" charset="0"/>
              </a:rPr>
              <a:t>January</a:t>
            </a:r>
            <a:r>
              <a:rPr lang="en-US" altLang="zh-CN" sz="1600" dirty="0">
                <a:latin typeface="Arial" panose="020B0604020202020204" pitchFamily="34" charset="0"/>
                <a:ea typeface="MS Mincho" panose="02020609040205080304" pitchFamily="49" charset="-128"/>
                <a:cs typeface="Arial" panose="020B0604020202020204" pitchFamily="34" charset="0"/>
              </a:rPr>
              <a:t> 30, 2019</a:t>
            </a:r>
          </a:p>
        </p:txBody>
      </p:sp>
      <p:pic>
        <p:nvPicPr>
          <p:cNvPr id="3" name="图片 2" descr="图片包含 文字&#10;&#10;自动生成的说明">
            <a:extLst>
              <a:ext uri="{FF2B5EF4-FFF2-40B4-BE49-F238E27FC236}">
                <a16:creationId xmlns:a16="http://schemas.microsoft.com/office/drawing/2014/main" id="{E869F877-5EA4-4B08-9C03-88DD9397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59" y="5536596"/>
            <a:ext cx="1080000" cy="1138840"/>
          </a:xfrm>
          <a:prstGeom prst="rect">
            <a:avLst/>
          </a:prstGeom>
        </p:spPr>
      </p:pic>
      <p:sp>
        <p:nvSpPr>
          <p:cNvPr id="8" name="灯片编号占位符 28">
            <a:extLst>
              <a:ext uri="{FF2B5EF4-FFF2-40B4-BE49-F238E27FC236}">
                <a16:creationId xmlns:a16="http://schemas.microsoft.com/office/drawing/2014/main" id="{E43FD51B-4875-485F-BDE3-754097D2333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1</a:t>
            </a:fld>
            <a:endParaRPr lang="zh-CN" altLang="en-US" dirty="0">
              <a:solidFill>
                <a:schemeClr val="tx1"/>
              </a:solidFill>
            </a:endParaRPr>
          </a:p>
        </p:txBody>
      </p:sp>
    </p:spTree>
    <p:extLst>
      <p:ext uri="{BB962C8B-B14F-4D97-AF65-F5344CB8AC3E}">
        <p14:creationId xmlns:p14="http://schemas.microsoft.com/office/powerpoint/2010/main" val="3815132556"/>
      </p:ext>
    </p:extLst>
  </p:cSld>
  <p:clrMapOvr>
    <a:masterClrMapping/>
  </p:clrMapOvr>
  <mc:AlternateContent xmlns:mc="http://schemas.openxmlformats.org/markup-compatibility/2006" xmlns:p14="http://schemas.microsoft.com/office/powerpoint/2010/main">
    <mc:Choice Requires="p14">
      <p:transition spd="slow" p14:dur="2000" advTm="2003"/>
    </mc:Choice>
    <mc:Fallback xmlns="">
      <p:transition spd="slow" advTm="20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1.4</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10</a:t>
            </a:fld>
            <a:endParaRPr lang="zh-CN" altLang="en-US"/>
          </a:p>
        </p:txBody>
      </p:sp>
      <p:sp>
        <p:nvSpPr>
          <p:cNvPr id="22" name="等腰三角形 21">
            <a:extLst>
              <a:ext uri="{FF2B5EF4-FFF2-40B4-BE49-F238E27FC236}">
                <a16:creationId xmlns:a16="http://schemas.microsoft.com/office/drawing/2014/main" id="{5F9454D4-5C83-414D-8C52-8A688939ECB2}"/>
              </a:ext>
            </a:extLst>
          </p:cNvPr>
          <p:cNvSpPr/>
          <p:nvPr/>
        </p:nvSpPr>
        <p:spPr>
          <a:xfrm rot="10800000">
            <a:off x="4073952" y="1546684"/>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27" name="等腰三角形 26">
            <a:extLst>
              <a:ext uri="{FF2B5EF4-FFF2-40B4-BE49-F238E27FC236}">
                <a16:creationId xmlns:a16="http://schemas.microsoft.com/office/drawing/2014/main" id="{80BCF37C-F8C7-4797-9E24-A07E615762DE}"/>
              </a:ext>
            </a:extLst>
          </p:cNvPr>
          <p:cNvSpPr/>
          <p:nvPr/>
        </p:nvSpPr>
        <p:spPr>
          <a:xfrm rot="10800000">
            <a:off x="4065547" y="5474422"/>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9A016EE2-C7BC-42D3-A362-5D6CCB4C2BF6}"/>
              </a:ext>
            </a:extLst>
          </p:cNvPr>
          <p:cNvGrpSpPr/>
          <p:nvPr/>
        </p:nvGrpSpPr>
        <p:grpSpPr>
          <a:xfrm>
            <a:off x="1766179" y="671607"/>
            <a:ext cx="5509218" cy="830996"/>
            <a:chOff x="1253545" y="752395"/>
            <a:chExt cx="5509218" cy="830996"/>
          </a:xfrm>
        </p:grpSpPr>
        <p:sp>
          <p:nvSpPr>
            <p:cNvPr id="6" name="矩形: 圆角 5">
              <a:extLst>
                <a:ext uri="{FF2B5EF4-FFF2-40B4-BE49-F238E27FC236}">
                  <a16:creationId xmlns:a16="http://schemas.microsoft.com/office/drawing/2014/main" id="{B788FE40-218A-42C4-9C1D-0D742441970B}"/>
                </a:ext>
              </a:extLst>
            </p:cNvPr>
            <p:cNvSpPr/>
            <p:nvPr/>
          </p:nvSpPr>
          <p:spPr>
            <a:xfrm>
              <a:off x="1253545" y="752395"/>
              <a:ext cx="5509218" cy="830996"/>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 name="文本框 4">
              <a:extLst>
                <a:ext uri="{FF2B5EF4-FFF2-40B4-BE49-F238E27FC236}">
                  <a16:creationId xmlns:a16="http://schemas.microsoft.com/office/drawing/2014/main" id="{B15AC563-81B8-4B23-ADAB-377DFDAA94EE}"/>
                </a:ext>
              </a:extLst>
            </p:cNvPr>
            <p:cNvSpPr txBox="1"/>
            <p:nvPr/>
          </p:nvSpPr>
          <p:spPr>
            <a:xfrm>
              <a:off x="1393732" y="998616"/>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1</a:t>
              </a:r>
              <a:endParaRPr lang="zh-CN" altLang="en-US" sz="1600" b="1" i="1" dirty="0">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4174A7D9-39D7-4E76-ADD4-EDF52DF5AF60}"/>
                </a:ext>
              </a:extLst>
            </p:cNvPr>
            <p:cNvSpPr/>
            <p:nvPr/>
          </p:nvSpPr>
          <p:spPr>
            <a:xfrm>
              <a:off x="2479285" y="884214"/>
              <a:ext cx="4283477"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Introduction of the dissertation including background, purpose, literature review.</a:t>
              </a:r>
              <a:endParaRPr lang="zh-CN" altLang="en-US" sz="1600" dirty="0">
                <a:latin typeface="Helvetica" panose="020B0604020202020204" pitchFamily="34" charset="0"/>
                <a:cs typeface="Helvetica" panose="020B0604020202020204" pitchFamily="34" charset="0"/>
              </a:endParaRPr>
            </a:p>
          </p:txBody>
        </p:sp>
      </p:grpSp>
      <p:grpSp>
        <p:nvGrpSpPr>
          <p:cNvPr id="19" name="组合 18">
            <a:extLst>
              <a:ext uri="{FF2B5EF4-FFF2-40B4-BE49-F238E27FC236}">
                <a16:creationId xmlns:a16="http://schemas.microsoft.com/office/drawing/2014/main" id="{235D87F8-6B81-4EB3-B468-CF880EAB040A}"/>
              </a:ext>
            </a:extLst>
          </p:cNvPr>
          <p:cNvGrpSpPr/>
          <p:nvPr/>
        </p:nvGrpSpPr>
        <p:grpSpPr>
          <a:xfrm>
            <a:off x="933365" y="1710423"/>
            <a:ext cx="7116390" cy="1113897"/>
            <a:chOff x="1023632" y="1749405"/>
            <a:chExt cx="7116390" cy="1113897"/>
          </a:xfrm>
        </p:grpSpPr>
        <p:sp>
          <p:nvSpPr>
            <p:cNvPr id="33" name="矩形: 圆角 32">
              <a:extLst>
                <a:ext uri="{FF2B5EF4-FFF2-40B4-BE49-F238E27FC236}">
                  <a16:creationId xmlns:a16="http://schemas.microsoft.com/office/drawing/2014/main" id="{196B41C9-B371-46CF-B1EA-947B53E4AD8F}"/>
                </a:ext>
              </a:extLst>
            </p:cNvPr>
            <p:cNvSpPr/>
            <p:nvPr/>
          </p:nvSpPr>
          <p:spPr>
            <a:xfrm>
              <a:off x="1023632" y="1749405"/>
              <a:ext cx="7116390" cy="1113897"/>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324F9BFB-A596-4B32-BA8B-EF9A67F5F0FD}"/>
                </a:ext>
              </a:extLst>
            </p:cNvPr>
            <p:cNvSpPr txBox="1"/>
            <p:nvPr/>
          </p:nvSpPr>
          <p:spPr>
            <a:xfrm>
              <a:off x="1228159" y="2133278"/>
              <a:ext cx="1130438"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2</a:t>
              </a:r>
              <a:endParaRPr lang="zh-CN" altLang="en-US" sz="1600" b="1" i="1" dirty="0">
                <a:solidFill>
                  <a:schemeClr val="bg1"/>
                </a:solidFill>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18E890DC-C856-46A7-A424-BFB45E2A80B4}"/>
                </a:ext>
              </a:extLst>
            </p:cNvPr>
            <p:cNvSpPr txBox="1"/>
            <p:nvPr/>
          </p:nvSpPr>
          <p:spPr>
            <a:xfrm>
              <a:off x="4355193" y="2480530"/>
              <a:ext cx="1703095" cy="338554"/>
            </a:xfrm>
            <a:prstGeom prst="rect">
              <a:avLst/>
            </a:prstGeom>
            <a:solidFill>
              <a:schemeClr val="bg1"/>
            </a:solidFill>
            <a:ln w="19050">
              <a:solidFill>
                <a:schemeClr val="tx1"/>
              </a:solidFill>
              <a:prstDash val="sysDash"/>
            </a:ln>
          </p:spPr>
          <p:txBody>
            <a:bodyPr wrap="none" rtlCol="0">
              <a:spAutoFit/>
            </a:bodyPr>
            <a:lstStyle/>
            <a:p>
              <a:r>
                <a:rPr lang="en-US" altLang="zh-CN" sz="1600" dirty="0">
                  <a:latin typeface="Helvetica" panose="020B0604020202020204" pitchFamily="34" charset="0"/>
                  <a:cs typeface="Helvetica" panose="020B0604020202020204" pitchFamily="34" charset="0"/>
                </a:rPr>
                <a:t>Walking duration</a:t>
              </a:r>
              <a:endParaRPr lang="zh-CN" altLang="en-US" sz="1600" dirty="0">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995207CC-2F86-4C5B-9DEA-6AE40368F100}"/>
                </a:ext>
              </a:extLst>
            </p:cNvPr>
            <p:cNvSpPr/>
            <p:nvPr/>
          </p:nvSpPr>
          <p:spPr>
            <a:xfrm>
              <a:off x="2273460" y="1864786"/>
              <a:ext cx="5866562"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grpSp>
        <p:nvGrpSpPr>
          <p:cNvPr id="20" name="组合 19">
            <a:extLst>
              <a:ext uri="{FF2B5EF4-FFF2-40B4-BE49-F238E27FC236}">
                <a16:creationId xmlns:a16="http://schemas.microsoft.com/office/drawing/2014/main" id="{C8B7309F-3238-40A4-8238-E1E5B268FB20}"/>
              </a:ext>
            </a:extLst>
          </p:cNvPr>
          <p:cNvGrpSpPr/>
          <p:nvPr/>
        </p:nvGrpSpPr>
        <p:grpSpPr>
          <a:xfrm>
            <a:off x="736847" y="3032140"/>
            <a:ext cx="7426948" cy="829025"/>
            <a:chOff x="959084" y="3014487"/>
            <a:chExt cx="7373642" cy="829025"/>
          </a:xfrm>
        </p:grpSpPr>
        <p:sp>
          <p:nvSpPr>
            <p:cNvPr id="35" name="矩形: 圆角 34">
              <a:extLst>
                <a:ext uri="{FF2B5EF4-FFF2-40B4-BE49-F238E27FC236}">
                  <a16:creationId xmlns:a16="http://schemas.microsoft.com/office/drawing/2014/main" id="{BF91E975-9830-4C9A-940E-BE23B3E9A945}"/>
                </a:ext>
              </a:extLst>
            </p:cNvPr>
            <p:cNvSpPr/>
            <p:nvPr/>
          </p:nvSpPr>
          <p:spPr>
            <a:xfrm>
              <a:off x="959084" y="3014487"/>
              <a:ext cx="7373642" cy="829025"/>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02F83565-40C7-4C15-90A1-0B53F2D98C35}"/>
                </a:ext>
              </a:extLst>
            </p:cNvPr>
            <p:cNvSpPr txBox="1"/>
            <p:nvPr/>
          </p:nvSpPr>
          <p:spPr>
            <a:xfrm>
              <a:off x="1093974" y="3263878"/>
              <a:ext cx="1122324" cy="338554"/>
            </a:xfrm>
            <a:prstGeom prst="rect">
              <a:avLst/>
            </a:prstGeom>
            <a:noFill/>
          </p:spPr>
          <p:txBody>
            <a:bodyPr wrap="none" rtlCol="0">
              <a:spAutoFit/>
            </a:bodyPr>
            <a:lstStyle/>
            <a:p>
              <a:r>
                <a:rPr lang="en-US" altLang="zh-CN" sz="1600" b="1" i="1" dirty="0">
                  <a:solidFill>
                    <a:schemeClr val="bg1"/>
                  </a:solidFill>
                  <a:latin typeface="Helvetica" panose="020B0604020202020204" pitchFamily="34" charset="0"/>
                  <a:cs typeface="Helvetica" panose="020B0604020202020204" pitchFamily="34" charset="0"/>
                </a:rPr>
                <a:t>Chapter 3</a:t>
              </a:r>
            </a:p>
          </p:txBody>
        </p:sp>
        <p:sp>
          <p:nvSpPr>
            <p:cNvPr id="28" name="文本框 27">
              <a:extLst>
                <a:ext uri="{FF2B5EF4-FFF2-40B4-BE49-F238E27FC236}">
                  <a16:creationId xmlns:a16="http://schemas.microsoft.com/office/drawing/2014/main" id="{ECF16B2F-AEF8-4D25-A3D7-C69793B56ACF}"/>
                </a:ext>
              </a:extLst>
            </p:cNvPr>
            <p:cNvSpPr txBox="1"/>
            <p:nvPr/>
          </p:nvSpPr>
          <p:spPr>
            <a:xfrm>
              <a:off x="2427545" y="3437816"/>
              <a:ext cx="5787566" cy="338554"/>
            </a:xfrm>
            <a:prstGeom prst="rect">
              <a:avLst/>
            </a:prstGeom>
            <a:solidFill>
              <a:schemeClr val="bg1"/>
            </a:solidFill>
            <a:ln w="19050">
              <a:solidFill>
                <a:schemeClr val="tx1"/>
              </a:solidFill>
              <a:prstDash val="sysDash"/>
            </a:ln>
          </p:spPr>
          <p:txBody>
            <a:bodyPr wrap="squar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Characteristics analysis. Preliminary research for chapter 4, 5</a:t>
              </a:r>
              <a:endParaRPr lang="zh-CN" altLang="en-US" dirty="0"/>
            </a:p>
          </p:txBody>
        </p:sp>
        <p:sp>
          <p:nvSpPr>
            <p:cNvPr id="11" name="矩形 10">
              <a:extLst>
                <a:ext uri="{FF2B5EF4-FFF2-40B4-BE49-F238E27FC236}">
                  <a16:creationId xmlns:a16="http://schemas.microsoft.com/office/drawing/2014/main" id="{E2457876-6B71-49BA-B67F-98F5158A928C}"/>
                </a:ext>
              </a:extLst>
            </p:cNvPr>
            <p:cNvSpPr/>
            <p:nvPr/>
          </p:nvSpPr>
          <p:spPr>
            <a:xfrm>
              <a:off x="2314417" y="3038734"/>
              <a:ext cx="6013822" cy="338554"/>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Clarify the characteristics of transit ridership and land use </a:t>
              </a:r>
            </a:p>
          </p:txBody>
        </p:sp>
      </p:grpSp>
      <p:grpSp>
        <p:nvGrpSpPr>
          <p:cNvPr id="31" name="组合 30">
            <a:extLst>
              <a:ext uri="{FF2B5EF4-FFF2-40B4-BE49-F238E27FC236}">
                <a16:creationId xmlns:a16="http://schemas.microsoft.com/office/drawing/2014/main" id="{BBD851B6-9F48-49C1-AD41-5D45D4B7A201}"/>
              </a:ext>
            </a:extLst>
          </p:cNvPr>
          <p:cNvGrpSpPr/>
          <p:nvPr/>
        </p:nvGrpSpPr>
        <p:grpSpPr>
          <a:xfrm>
            <a:off x="1042606" y="5661074"/>
            <a:ext cx="6334098" cy="703149"/>
            <a:chOff x="1689091" y="5643421"/>
            <a:chExt cx="6334098" cy="703149"/>
          </a:xfrm>
        </p:grpSpPr>
        <p:sp>
          <p:nvSpPr>
            <p:cNvPr id="39" name="矩形: 圆角 38">
              <a:extLst>
                <a:ext uri="{FF2B5EF4-FFF2-40B4-BE49-F238E27FC236}">
                  <a16:creationId xmlns:a16="http://schemas.microsoft.com/office/drawing/2014/main" id="{7AB500C1-CC3D-482E-9F98-4A2C96BD581D}"/>
                </a:ext>
              </a:extLst>
            </p:cNvPr>
            <p:cNvSpPr/>
            <p:nvPr/>
          </p:nvSpPr>
          <p:spPr>
            <a:xfrm>
              <a:off x="1689091" y="5643421"/>
              <a:ext cx="6334097" cy="703149"/>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endParaRPr>
            </a:p>
          </p:txBody>
        </p:sp>
        <p:sp>
          <p:nvSpPr>
            <p:cNvPr id="52" name="文本框 51">
              <a:extLst>
                <a:ext uri="{FF2B5EF4-FFF2-40B4-BE49-F238E27FC236}">
                  <a16:creationId xmlns:a16="http://schemas.microsoft.com/office/drawing/2014/main" id="{1B344339-DFD8-4208-9B92-7EBFE1053008}"/>
                </a:ext>
              </a:extLst>
            </p:cNvPr>
            <p:cNvSpPr txBox="1"/>
            <p:nvPr/>
          </p:nvSpPr>
          <p:spPr>
            <a:xfrm>
              <a:off x="1847445" y="5826054"/>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6</a:t>
              </a:r>
              <a:endParaRPr lang="zh-CN" altLang="en-US" sz="1600" b="1" i="1" dirty="0">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783D0D0A-1087-4696-9541-34DD1C8F21E5}"/>
                </a:ext>
              </a:extLst>
            </p:cNvPr>
            <p:cNvSpPr/>
            <p:nvPr/>
          </p:nvSpPr>
          <p:spPr>
            <a:xfrm>
              <a:off x="3095625" y="5698850"/>
              <a:ext cx="4927564" cy="584775"/>
            </a:xfrm>
            <a:prstGeom prst="rect">
              <a:avLst/>
            </a:prstGeom>
          </p:spPr>
          <p:txBody>
            <a:bodyPr wrap="square">
              <a:spAutoFit/>
            </a:bodyPr>
            <a:lstStyle/>
            <a:p>
              <a:pPr algn="ctr"/>
              <a:r>
                <a:rPr lang="en-US" altLang="zh-CN" sz="1600" dirty="0">
                  <a:latin typeface="Helvetica" panose="020B0604020202020204" pitchFamily="34" charset="0"/>
                  <a:cs typeface="Helvetica" panose="020B0604020202020204" pitchFamily="34" charset="0"/>
                </a:rPr>
                <a:t>Summarizing the findings achieved in each chapter, and giving the conclusion for this dissertation</a:t>
              </a:r>
            </a:p>
          </p:txBody>
        </p:sp>
      </p:grpSp>
      <p:grpSp>
        <p:nvGrpSpPr>
          <p:cNvPr id="23" name="组合 22">
            <a:extLst>
              <a:ext uri="{FF2B5EF4-FFF2-40B4-BE49-F238E27FC236}">
                <a16:creationId xmlns:a16="http://schemas.microsoft.com/office/drawing/2014/main" id="{B170D17E-E0A5-405A-B392-1AAA9A73B994}"/>
              </a:ext>
            </a:extLst>
          </p:cNvPr>
          <p:cNvGrpSpPr/>
          <p:nvPr/>
        </p:nvGrpSpPr>
        <p:grpSpPr>
          <a:xfrm>
            <a:off x="412983" y="4072551"/>
            <a:ext cx="3371455" cy="1377136"/>
            <a:chOff x="480051" y="4026261"/>
            <a:chExt cx="3371455" cy="1377136"/>
          </a:xfrm>
        </p:grpSpPr>
        <p:sp>
          <p:nvSpPr>
            <p:cNvPr id="40" name="矩形: 圆角 39">
              <a:extLst>
                <a:ext uri="{FF2B5EF4-FFF2-40B4-BE49-F238E27FC236}">
                  <a16:creationId xmlns:a16="http://schemas.microsoft.com/office/drawing/2014/main" id="{EE89C41E-5176-4AAE-A0D7-11D106B19C95}"/>
                </a:ext>
              </a:extLst>
            </p:cNvPr>
            <p:cNvSpPr/>
            <p:nvPr/>
          </p:nvSpPr>
          <p:spPr>
            <a:xfrm>
              <a:off x="480051" y="4367580"/>
              <a:ext cx="3371455" cy="1035817"/>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32AE86FA-7644-4504-855F-BDC65EAE301F}"/>
                </a:ext>
              </a:extLst>
            </p:cNvPr>
            <p:cNvSpPr txBox="1"/>
            <p:nvPr/>
          </p:nvSpPr>
          <p:spPr>
            <a:xfrm>
              <a:off x="590921" y="4026261"/>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4</a:t>
              </a:r>
              <a:endParaRPr lang="zh-CN" altLang="en-US" sz="1600" b="1" i="1"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43A1211C-F084-4A5E-B4E5-7D221778EAB6}"/>
                </a:ext>
              </a:extLst>
            </p:cNvPr>
            <p:cNvSpPr txBox="1"/>
            <p:nvPr/>
          </p:nvSpPr>
          <p:spPr>
            <a:xfrm>
              <a:off x="602046" y="4965187"/>
              <a:ext cx="3127463"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 level</a:t>
              </a:r>
            </a:p>
          </p:txBody>
        </p:sp>
        <p:sp>
          <p:nvSpPr>
            <p:cNvPr id="16" name="矩形 15">
              <a:extLst>
                <a:ext uri="{FF2B5EF4-FFF2-40B4-BE49-F238E27FC236}">
                  <a16:creationId xmlns:a16="http://schemas.microsoft.com/office/drawing/2014/main" id="{23F10239-1BE4-4EE7-A2B6-BF37DDE31928}"/>
                </a:ext>
              </a:extLst>
            </p:cNvPr>
            <p:cNvSpPr/>
            <p:nvPr/>
          </p:nvSpPr>
          <p:spPr>
            <a:xfrm>
              <a:off x="480051" y="4359599"/>
              <a:ext cx="3371455"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Exploring the factors influencing transit ridership at station level</a:t>
              </a:r>
            </a:p>
          </p:txBody>
        </p:sp>
      </p:grpSp>
      <p:grpSp>
        <p:nvGrpSpPr>
          <p:cNvPr id="30" name="组合 29">
            <a:extLst>
              <a:ext uri="{FF2B5EF4-FFF2-40B4-BE49-F238E27FC236}">
                <a16:creationId xmlns:a16="http://schemas.microsoft.com/office/drawing/2014/main" id="{5BD334CE-F80C-4149-ACF3-FD85E01A0CBD}"/>
              </a:ext>
            </a:extLst>
          </p:cNvPr>
          <p:cNvGrpSpPr/>
          <p:nvPr/>
        </p:nvGrpSpPr>
        <p:grpSpPr>
          <a:xfrm>
            <a:off x="4492315" y="4072551"/>
            <a:ext cx="4439937" cy="1368051"/>
            <a:chOff x="4572000" y="4054898"/>
            <a:chExt cx="4439937" cy="1368051"/>
          </a:xfrm>
        </p:grpSpPr>
        <p:sp>
          <p:nvSpPr>
            <p:cNvPr id="43" name="矩形: 圆角 42">
              <a:extLst>
                <a:ext uri="{FF2B5EF4-FFF2-40B4-BE49-F238E27FC236}">
                  <a16:creationId xmlns:a16="http://schemas.microsoft.com/office/drawing/2014/main" id="{DE42E61E-3DEE-4F40-A9CA-15263DD36BAF}"/>
                </a:ext>
              </a:extLst>
            </p:cNvPr>
            <p:cNvSpPr/>
            <p:nvPr/>
          </p:nvSpPr>
          <p:spPr>
            <a:xfrm>
              <a:off x="4572000" y="4387134"/>
              <a:ext cx="4439937" cy="1035815"/>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EE82129B-F886-4C6B-85CC-9AA60FEB0C88}"/>
                </a:ext>
              </a:extLst>
            </p:cNvPr>
            <p:cNvSpPr txBox="1"/>
            <p:nvPr/>
          </p:nvSpPr>
          <p:spPr>
            <a:xfrm>
              <a:off x="7559796" y="4054898"/>
              <a:ext cx="1130438"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Chapter 5</a:t>
              </a:r>
              <a:endParaRPr lang="zh-CN" altLang="en-US" sz="1600" b="1"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3FE79C05-E078-494C-87C9-EE7C9229E446}"/>
                </a:ext>
              </a:extLst>
            </p:cNvPr>
            <p:cNvSpPr txBox="1"/>
            <p:nvPr/>
          </p:nvSpPr>
          <p:spPr>
            <a:xfrm>
              <a:off x="4827135" y="4990965"/>
              <a:ext cx="3929666" cy="338554"/>
            </a:xfrm>
            <a:prstGeom prst="rect">
              <a:avLst/>
            </a:prstGeom>
            <a:solidFill>
              <a:schemeClr val="bg1"/>
            </a:solidFill>
            <a:ln w="19050">
              <a:solidFill>
                <a:schemeClr val="tx1"/>
              </a:solidFill>
              <a:prstDash val="sysDash"/>
            </a:ln>
          </p:spPr>
          <p:txBody>
            <a:bodyPr wrap="none" rtlCol="0">
              <a:spAutoFit/>
            </a:bodyPr>
            <a:lstStyle>
              <a:defPPr>
                <a:defRPr lang="en-US"/>
              </a:defPPr>
              <a:lvl1pPr>
                <a:defRPr sz="1600">
                  <a:latin typeface="Helvetica" panose="020B0604020202020204" pitchFamily="34" charset="0"/>
                  <a:cs typeface="Helvetica" panose="020B0604020202020204" pitchFamily="34" charset="0"/>
                </a:defRPr>
              </a:lvl1pPr>
            </a:lstStyle>
            <a:p>
              <a:r>
                <a:rPr lang="en-US" altLang="zh-CN" dirty="0"/>
                <a:t>Transit ridership</a:t>
              </a:r>
              <a:r>
                <a:rPr lang="zh-CN" altLang="en-US" dirty="0"/>
                <a:t> </a:t>
              </a:r>
              <a:r>
                <a:rPr lang="en-US" altLang="zh-CN" dirty="0"/>
                <a:t>at station-to-station level</a:t>
              </a:r>
            </a:p>
          </p:txBody>
        </p:sp>
        <p:sp>
          <p:nvSpPr>
            <p:cNvPr id="17" name="矩形 16">
              <a:extLst>
                <a:ext uri="{FF2B5EF4-FFF2-40B4-BE49-F238E27FC236}">
                  <a16:creationId xmlns:a16="http://schemas.microsoft.com/office/drawing/2014/main" id="{3A1F386B-2FCF-4F78-AEE0-BCBB7BA40D9B}"/>
                </a:ext>
              </a:extLst>
            </p:cNvPr>
            <p:cNvSpPr/>
            <p:nvPr/>
          </p:nvSpPr>
          <p:spPr>
            <a:xfrm>
              <a:off x="4572000" y="4391337"/>
              <a:ext cx="4439937" cy="584775"/>
            </a:xfrm>
            <a:prstGeom prst="rect">
              <a:avLst/>
            </a:prstGeom>
          </p:spPr>
          <p:txBody>
            <a:bodyPr wrap="square">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Exploring the factors influencing transit ridership at station-to-station level</a:t>
              </a:r>
            </a:p>
          </p:txBody>
        </p:sp>
      </p:grpSp>
      <p:sp>
        <p:nvSpPr>
          <p:cNvPr id="58" name="左中括号 57">
            <a:extLst>
              <a:ext uri="{FF2B5EF4-FFF2-40B4-BE49-F238E27FC236}">
                <a16:creationId xmlns:a16="http://schemas.microsoft.com/office/drawing/2014/main" id="{701B815B-22AB-4329-A21F-2E86CE2A86B4}"/>
              </a:ext>
            </a:extLst>
          </p:cNvPr>
          <p:cNvSpPr/>
          <p:nvPr/>
        </p:nvSpPr>
        <p:spPr>
          <a:xfrm rot="5400000">
            <a:off x="4135039" y="2339033"/>
            <a:ext cx="178194" cy="3827198"/>
          </a:xfrm>
          <a:prstGeom prst="leftBracket">
            <a:avLst/>
          </a:prstGeom>
          <a:ln w="1905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0C20B6F1-A2FF-47A2-985B-A549DF630565}"/>
              </a:ext>
            </a:extLst>
          </p:cNvPr>
          <p:cNvCxnSpPr>
            <a:cxnSpLocks/>
          </p:cNvCxnSpPr>
          <p:nvPr/>
        </p:nvCxnSpPr>
        <p:spPr>
          <a:xfrm>
            <a:off x="4223004" y="3850785"/>
            <a:ext cx="376" cy="30237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D2F6A20-E15A-4668-8937-2A0339ED356F}"/>
              </a:ext>
            </a:extLst>
          </p:cNvPr>
          <p:cNvCxnSpPr>
            <a:cxnSpLocks/>
          </p:cNvCxnSpPr>
          <p:nvPr/>
        </p:nvCxnSpPr>
        <p:spPr>
          <a:xfrm>
            <a:off x="3784438" y="4928499"/>
            <a:ext cx="707876" cy="0"/>
          </a:xfrm>
          <a:prstGeom prst="line">
            <a:avLst/>
          </a:prstGeom>
          <a:ln w="19050">
            <a:solidFill>
              <a:srgbClr val="85023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等腰三角形 85">
            <a:extLst>
              <a:ext uri="{FF2B5EF4-FFF2-40B4-BE49-F238E27FC236}">
                <a16:creationId xmlns:a16="http://schemas.microsoft.com/office/drawing/2014/main" id="{64948864-7415-4009-94E9-5B7FCBA50C14}"/>
              </a:ext>
            </a:extLst>
          </p:cNvPr>
          <p:cNvSpPr/>
          <p:nvPr/>
        </p:nvSpPr>
        <p:spPr>
          <a:xfrm rot="10800000">
            <a:off x="4073951" y="2890507"/>
            <a:ext cx="288217" cy="158937"/>
          </a:xfrm>
          <a:prstGeom prst="triangle">
            <a:avLst/>
          </a:prstGeom>
          <a:solidFill>
            <a:srgbClr val="85023E">
              <a:alpha val="6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486133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 name="矩形: 圆角 181">
            <a:extLst>
              <a:ext uri="{FF2B5EF4-FFF2-40B4-BE49-F238E27FC236}">
                <a16:creationId xmlns:a16="http://schemas.microsoft.com/office/drawing/2014/main" id="{AC6E2335-6835-42B6-9E92-46EB96A045F2}"/>
              </a:ext>
            </a:extLst>
          </p:cNvPr>
          <p:cNvSpPr/>
          <p:nvPr/>
        </p:nvSpPr>
        <p:spPr>
          <a:xfrm>
            <a:off x="666948" y="5558757"/>
            <a:ext cx="8261152"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81" name="矩形: 圆角 180">
            <a:extLst>
              <a:ext uri="{FF2B5EF4-FFF2-40B4-BE49-F238E27FC236}">
                <a16:creationId xmlns:a16="http://schemas.microsoft.com/office/drawing/2014/main" id="{7696C0B1-1A76-428E-A136-66B7787F7021}"/>
              </a:ext>
            </a:extLst>
          </p:cNvPr>
          <p:cNvSpPr/>
          <p:nvPr/>
        </p:nvSpPr>
        <p:spPr>
          <a:xfrm>
            <a:off x="666948" y="4745767"/>
            <a:ext cx="8281488" cy="35210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sp>
        <p:nvSpPr>
          <p:cNvPr id="179" name="矩形: 圆角 178">
            <a:extLst>
              <a:ext uri="{FF2B5EF4-FFF2-40B4-BE49-F238E27FC236}">
                <a16:creationId xmlns:a16="http://schemas.microsoft.com/office/drawing/2014/main" id="{C33C61E7-8F41-457B-B958-33E57EEFEFAC}"/>
              </a:ext>
            </a:extLst>
          </p:cNvPr>
          <p:cNvSpPr/>
          <p:nvPr/>
        </p:nvSpPr>
        <p:spPr>
          <a:xfrm>
            <a:off x="666945" y="1863892"/>
            <a:ext cx="8261156" cy="9381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80" name="矩形: 圆角 179">
            <a:extLst>
              <a:ext uri="{FF2B5EF4-FFF2-40B4-BE49-F238E27FC236}">
                <a16:creationId xmlns:a16="http://schemas.microsoft.com/office/drawing/2014/main" id="{A7D09220-5B97-4649-8EDB-D923CAAC0BC5}"/>
              </a:ext>
            </a:extLst>
          </p:cNvPr>
          <p:cNvSpPr/>
          <p:nvPr/>
        </p:nvSpPr>
        <p:spPr>
          <a:xfrm>
            <a:off x="666945" y="3280760"/>
            <a:ext cx="8261153" cy="9892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Helvetica" panose="020B0604020202020204" pitchFamily="34" charset="0"/>
              <a:cs typeface="Helvetica" panose="020B0604020202020204" pitchFamily="34" charset="0"/>
            </a:endParaRPr>
          </a:p>
        </p:txBody>
      </p:sp>
      <p:grpSp>
        <p:nvGrpSpPr>
          <p:cNvPr id="130" name="组合 129">
            <a:extLst>
              <a:ext uri="{FF2B5EF4-FFF2-40B4-BE49-F238E27FC236}">
                <a16:creationId xmlns:a16="http://schemas.microsoft.com/office/drawing/2014/main" id="{B06A0C8F-1995-464B-B32C-C3A57FE81922}"/>
              </a:ext>
            </a:extLst>
          </p:cNvPr>
          <p:cNvGrpSpPr/>
          <p:nvPr/>
        </p:nvGrpSpPr>
        <p:grpSpPr>
          <a:xfrm>
            <a:off x="2633472" y="1844928"/>
            <a:ext cx="6412993" cy="967271"/>
            <a:chOff x="2633472" y="1971245"/>
            <a:chExt cx="6412993" cy="967271"/>
          </a:xfrm>
          <a:noFill/>
        </p:grpSpPr>
        <p:sp>
          <p:nvSpPr>
            <p:cNvPr id="128" name="矩形 127">
              <a:extLst>
                <a:ext uri="{FF2B5EF4-FFF2-40B4-BE49-F238E27FC236}">
                  <a16:creationId xmlns:a16="http://schemas.microsoft.com/office/drawing/2014/main" id="{3DAF6F47-4FCA-4A7D-9753-65B44965F9EC}"/>
                </a:ext>
              </a:extLst>
            </p:cNvPr>
            <p:cNvSpPr/>
            <p:nvPr/>
          </p:nvSpPr>
          <p:spPr>
            <a:xfrm>
              <a:off x="6280221" y="1971245"/>
              <a:ext cx="2766244"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Aged society</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Low birthrate</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Fiscal burden</a:t>
              </a:r>
            </a:p>
          </p:txBody>
        </p:sp>
        <p:sp>
          <p:nvSpPr>
            <p:cNvPr id="127" name="矩形 126">
              <a:extLst>
                <a:ext uri="{FF2B5EF4-FFF2-40B4-BE49-F238E27FC236}">
                  <a16:creationId xmlns:a16="http://schemas.microsoft.com/office/drawing/2014/main" id="{95D3C7BB-D8B0-4475-A0F8-E1772BB1627A}"/>
                </a:ext>
              </a:extLst>
            </p:cNvPr>
            <p:cNvSpPr/>
            <p:nvPr/>
          </p:nvSpPr>
          <p:spPr>
            <a:xfrm>
              <a:off x="2633472" y="1977098"/>
              <a:ext cx="2766243" cy="961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Urbanization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Congestion, pollution</a:t>
              </a:r>
            </a:p>
            <a:p>
              <a:pPr marL="285750" indent="-285750">
                <a:buFont typeface="Arial" panose="020B0604020202020204" pitchFamily="34" charset="0"/>
                <a:buChar char="•"/>
              </a:pPr>
              <a:r>
                <a:rPr lang="en-US" altLang="zh-CN" dirty="0">
                  <a:solidFill>
                    <a:schemeClr val="tx1"/>
                  </a:solidFill>
                  <a:latin typeface="Helvetica" panose="020B0604020202020204" pitchFamily="34" charset="0"/>
                  <a:cs typeface="Helvetica" panose="020B0604020202020204" pitchFamily="34" charset="0"/>
                </a:rPr>
                <a:t>Lack of resources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a:extLst>
              <a:ext uri="{FF2B5EF4-FFF2-40B4-BE49-F238E27FC236}">
                <a16:creationId xmlns:a16="http://schemas.microsoft.com/office/drawing/2014/main" id="{E93E85A9-80CB-438B-ABB3-BF951FE249C6}"/>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100</a:t>
            </a:fld>
            <a:endParaRPr lang="zh-CN" altLang="en-US" dirty="0">
              <a:latin typeface="Helvetica" panose="020B0604020202020204" pitchFamily="34" charset="0"/>
              <a:cs typeface="Helvetica" panose="020B0604020202020204" pitchFamily="34" charset="0"/>
            </a:endParaRPr>
          </a:p>
        </p:txBody>
      </p:sp>
      <p:sp>
        <p:nvSpPr>
          <p:cNvPr id="4" name="文本框 3">
            <a:extLst>
              <a:ext uri="{FF2B5EF4-FFF2-40B4-BE49-F238E27FC236}">
                <a16:creationId xmlns:a16="http://schemas.microsoft.com/office/drawing/2014/main" id="{0D9648B6-CD41-4CA2-9045-F73FAE37C41C}"/>
              </a:ext>
            </a:extLst>
          </p:cNvPr>
          <p:cNvSpPr txBox="1"/>
          <p:nvPr/>
        </p:nvSpPr>
        <p:spPr>
          <a:xfrm>
            <a:off x="5501084" y="1367639"/>
            <a:ext cx="364495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Developed Countries</a:t>
            </a:r>
            <a:endParaRPr lang="zh-CN" altLang="en-US" sz="20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BB697E64-7843-4E6D-9530-7290B967D120}"/>
              </a:ext>
            </a:extLst>
          </p:cNvPr>
          <p:cNvSpPr txBox="1"/>
          <p:nvPr/>
        </p:nvSpPr>
        <p:spPr>
          <a:xfrm>
            <a:off x="2060901" y="1365790"/>
            <a:ext cx="3422525" cy="400110"/>
          </a:xfrm>
          <a:prstGeom prst="rect">
            <a:avLst/>
          </a:prstGeom>
          <a:noFill/>
        </p:spPr>
        <p:txBody>
          <a:bodyPr wrap="square" rtlCol="0">
            <a:spAutoFit/>
          </a:bodyPr>
          <a:lstStyle/>
          <a:p>
            <a:pPr algn="ctr"/>
            <a:r>
              <a:rPr lang="en-US" altLang="zh-CN" sz="2000" dirty="0">
                <a:latin typeface="Helvetica" panose="020B0604020202020204" pitchFamily="34" charset="0"/>
                <a:cs typeface="Helvetica" panose="020B0604020202020204" pitchFamily="34" charset="0"/>
              </a:rPr>
              <a:t>Developing Countries</a:t>
            </a:r>
            <a:endParaRPr lang="zh-CN" altLang="en-US" sz="20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382BCAEA-E0CD-40E3-91B0-F1251D82FF15}"/>
              </a:ext>
            </a:extLst>
          </p:cNvPr>
          <p:cNvSpPr txBox="1"/>
          <p:nvPr/>
        </p:nvSpPr>
        <p:spPr>
          <a:xfrm>
            <a:off x="4476455" y="3910401"/>
            <a:ext cx="1846521" cy="369332"/>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sustainability</a:t>
            </a:r>
            <a:endParaRPr lang="zh-CN" altLang="en-US" b="1"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12513BDC-3767-4B2E-BD34-B4144552D805}"/>
              </a:ext>
            </a:extLst>
          </p:cNvPr>
          <p:cNvSpPr txBox="1"/>
          <p:nvPr/>
        </p:nvSpPr>
        <p:spPr>
          <a:xfrm>
            <a:off x="2160051" y="3289075"/>
            <a:ext cx="3239665"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Increasing supply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2A96DC4E-9C82-4A89-BE9E-9C21F0E76D5E}"/>
              </a:ext>
            </a:extLst>
          </p:cNvPr>
          <p:cNvSpPr txBox="1"/>
          <p:nvPr/>
        </p:nvSpPr>
        <p:spPr>
          <a:xfrm>
            <a:off x="5558126" y="3289075"/>
            <a:ext cx="3530867" cy="369332"/>
          </a:xfrm>
          <a:prstGeom prst="rect">
            <a:avLst/>
          </a:prstGeom>
          <a:noFill/>
        </p:spPr>
        <p:txBody>
          <a:bodyPr wrap="squar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Improving financial situation</a:t>
            </a: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C6835EF3-6E73-48C0-B4D5-74202CE865F9}"/>
              </a:ext>
            </a:extLst>
          </p:cNvPr>
          <p:cNvSpPr txBox="1"/>
          <p:nvPr/>
        </p:nvSpPr>
        <p:spPr>
          <a:xfrm>
            <a:off x="2041029" y="5550430"/>
            <a:ext cx="7105010"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Exploring the determinants of rail transit ridership</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6F2829E5-ED65-433A-92F2-529D42F16DCD}"/>
              </a:ext>
            </a:extLst>
          </p:cNvPr>
          <p:cNvSpPr/>
          <p:nvPr/>
        </p:nvSpPr>
        <p:spPr>
          <a:xfrm>
            <a:off x="2060903" y="4732291"/>
            <a:ext cx="7083095"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Increase</a:t>
            </a:r>
            <a:r>
              <a:rPr lang="zh-CN" altLang="en-US" dirty="0">
                <a:latin typeface="Helvetica" panose="020B0604020202020204" pitchFamily="34" charset="0"/>
                <a:cs typeface="Helvetica" panose="020B0604020202020204" pitchFamily="34" charset="0"/>
              </a:rPr>
              <a:t> public transportation utilization</a:t>
            </a:r>
          </a:p>
        </p:txBody>
      </p:sp>
      <p:grpSp>
        <p:nvGrpSpPr>
          <p:cNvPr id="36" name="组合 35">
            <a:extLst>
              <a:ext uri="{FF2B5EF4-FFF2-40B4-BE49-F238E27FC236}">
                <a16:creationId xmlns:a16="http://schemas.microsoft.com/office/drawing/2014/main" id="{8EE8079D-37AD-4338-A5BF-51C58D51F551}"/>
              </a:ext>
            </a:extLst>
          </p:cNvPr>
          <p:cNvGrpSpPr/>
          <p:nvPr/>
        </p:nvGrpSpPr>
        <p:grpSpPr>
          <a:xfrm>
            <a:off x="306570" y="600476"/>
            <a:ext cx="5462773" cy="461665"/>
            <a:chOff x="-3" y="4331456"/>
            <a:chExt cx="5462773" cy="461665"/>
          </a:xfrm>
        </p:grpSpPr>
        <p:sp>
          <p:nvSpPr>
            <p:cNvPr id="37" name="矩形 36">
              <a:extLst>
                <a:ext uri="{FF2B5EF4-FFF2-40B4-BE49-F238E27FC236}">
                  <a16:creationId xmlns:a16="http://schemas.microsoft.com/office/drawing/2014/main" id="{EB96E17A-1716-4914-B434-35AD97600238}"/>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AA739435-CB29-4BE0-9500-807DEE89C2F8}"/>
                </a:ext>
              </a:extLst>
            </p:cNvPr>
            <p:cNvSpPr txBox="1"/>
            <p:nvPr/>
          </p:nvSpPr>
          <p:spPr>
            <a:xfrm>
              <a:off x="193379" y="4331456"/>
              <a:ext cx="526939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How is the research topic proposed ?</a:t>
              </a:r>
            </a:p>
          </p:txBody>
        </p:sp>
      </p:grpSp>
      <p:pic>
        <p:nvPicPr>
          <p:cNvPr id="165" name="图形 164" descr="箭头: 轻微弯曲">
            <a:extLst>
              <a:ext uri="{FF2B5EF4-FFF2-40B4-BE49-F238E27FC236}">
                <a16:creationId xmlns:a16="http://schemas.microsoft.com/office/drawing/2014/main" id="{4F127E91-9020-493C-9441-53DC05C690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3406402" y="3486179"/>
            <a:ext cx="731520" cy="731520"/>
          </a:xfrm>
          <a:prstGeom prst="rect">
            <a:avLst/>
          </a:prstGeom>
        </p:spPr>
      </p:pic>
      <p:pic>
        <p:nvPicPr>
          <p:cNvPr id="170" name="图形 169" descr="箭头: 顺时针弯曲">
            <a:extLst>
              <a:ext uri="{FF2B5EF4-FFF2-40B4-BE49-F238E27FC236}">
                <a16:creationId xmlns:a16="http://schemas.microsoft.com/office/drawing/2014/main" id="{B5E583FC-06DE-41B6-A660-41D6A95847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6957799" y="3570414"/>
            <a:ext cx="731520" cy="731520"/>
          </a:xfrm>
          <a:prstGeom prst="rect">
            <a:avLst/>
          </a:prstGeom>
        </p:spPr>
      </p:pic>
      <p:sp>
        <p:nvSpPr>
          <p:cNvPr id="171" name="箭头: V 形 170">
            <a:extLst>
              <a:ext uri="{FF2B5EF4-FFF2-40B4-BE49-F238E27FC236}">
                <a16:creationId xmlns:a16="http://schemas.microsoft.com/office/drawing/2014/main" id="{AA128C4C-0EE1-4B8F-8264-9B4231116F25}"/>
              </a:ext>
            </a:extLst>
          </p:cNvPr>
          <p:cNvSpPr/>
          <p:nvPr/>
        </p:nvSpPr>
        <p:spPr>
          <a:xfrm rot="5400000">
            <a:off x="5330408" y="4313398"/>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2" name="箭头: V 形 171">
            <a:extLst>
              <a:ext uri="{FF2B5EF4-FFF2-40B4-BE49-F238E27FC236}">
                <a16:creationId xmlns:a16="http://schemas.microsoft.com/office/drawing/2014/main" id="{AD60F92A-ACCE-4F2F-B6E0-6AF7002F4749}"/>
              </a:ext>
            </a:extLst>
          </p:cNvPr>
          <p:cNvSpPr/>
          <p:nvPr/>
        </p:nvSpPr>
        <p:spPr>
          <a:xfrm rot="5400000">
            <a:off x="5330407" y="5154500"/>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15510C81-B834-4180-860E-54E7F137DE89}"/>
              </a:ext>
            </a:extLst>
          </p:cNvPr>
          <p:cNvSpPr txBox="1"/>
          <p:nvPr/>
        </p:nvSpPr>
        <p:spPr>
          <a:xfrm>
            <a:off x="708613" y="2141953"/>
            <a:ext cx="128753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Status quo</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BFCC1901-0F31-40A9-A265-EC16B2CAA6E7}"/>
              </a:ext>
            </a:extLst>
          </p:cNvPr>
          <p:cNvSpPr txBox="1"/>
          <p:nvPr/>
        </p:nvSpPr>
        <p:spPr>
          <a:xfrm>
            <a:off x="804793" y="3616930"/>
            <a:ext cx="1095172"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Demand</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DF06F04C-1C65-4D12-8211-57FF1D358050}"/>
              </a:ext>
            </a:extLst>
          </p:cNvPr>
          <p:cNvSpPr txBox="1"/>
          <p:nvPr/>
        </p:nvSpPr>
        <p:spPr>
          <a:xfrm>
            <a:off x="789028" y="4728540"/>
            <a:ext cx="112082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Measure</a:t>
            </a:r>
            <a:endParaRPr lang="zh-CN" altLang="en-US" dirty="0">
              <a:latin typeface="Helvetica" panose="020B0604020202020204" pitchFamily="34" charset="0"/>
              <a:cs typeface="Helvetica" panose="020B0604020202020204" pitchFamily="34" charset="0"/>
            </a:endParaRPr>
          </a:p>
        </p:txBody>
      </p:sp>
      <p:sp>
        <p:nvSpPr>
          <p:cNvPr id="6" name="文本框 5">
            <a:extLst>
              <a:ext uri="{FF2B5EF4-FFF2-40B4-BE49-F238E27FC236}">
                <a16:creationId xmlns:a16="http://schemas.microsoft.com/office/drawing/2014/main" id="{A498050D-CCAF-428F-B552-05306D933A77}"/>
              </a:ext>
            </a:extLst>
          </p:cNvPr>
          <p:cNvSpPr txBox="1"/>
          <p:nvPr/>
        </p:nvSpPr>
        <p:spPr>
          <a:xfrm>
            <a:off x="987767" y="5550430"/>
            <a:ext cx="723340"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Topic</a:t>
            </a:r>
            <a:endParaRPr lang="zh-CN" altLang="en-US" dirty="0">
              <a:latin typeface="Helvetica" panose="020B0604020202020204" pitchFamily="34" charset="0"/>
              <a:cs typeface="Helvetica" panose="020B0604020202020204" pitchFamily="34" charset="0"/>
            </a:endParaRPr>
          </a:p>
        </p:txBody>
      </p:sp>
      <p:sp>
        <p:nvSpPr>
          <p:cNvPr id="186" name="箭头: V 形 185">
            <a:extLst>
              <a:ext uri="{FF2B5EF4-FFF2-40B4-BE49-F238E27FC236}">
                <a16:creationId xmlns:a16="http://schemas.microsoft.com/office/drawing/2014/main" id="{8D1762C6-5244-4EDF-B475-C251BD8CABDA}"/>
              </a:ext>
            </a:extLst>
          </p:cNvPr>
          <p:cNvSpPr/>
          <p:nvPr/>
        </p:nvSpPr>
        <p:spPr>
          <a:xfrm rot="5400000">
            <a:off x="3630851" y="2853795"/>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87" name="箭头: V 形 186">
            <a:extLst>
              <a:ext uri="{FF2B5EF4-FFF2-40B4-BE49-F238E27FC236}">
                <a16:creationId xmlns:a16="http://schemas.microsoft.com/office/drawing/2014/main" id="{88A2A788-92EE-40C7-9FF5-13330C611BDE}"/>
              </a:ext>
            </a:extLst>
          </p:cNvPr>
          <p:cNvSpPr/>
          <p:nvPr/>
        </p:nvSpPr>
        <p:spPr>
          <a:xfrm rot="5400000">
            <a:off x="7173824" y="2853796"/>
            <a:ext cx="299473" cy="369330"/>
          </a:xfrm>
          <a:prstGeom prst="chevron">
            <a:avLst/>
          </a:prstGeom>
          <a:solidFill>
            <a:srgbClr val="00B0F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189" name="直接连接符 188">
            <a:extLst>
              <a:ext uri="{FF2B5EF4-FFF2-40B4-BE49-F238E27FC236}">
                <a16:creationId xmlns:a16="http://schemas.microsoft.com/office/drawing/2014/main" id="{788B8BC4-8682-45A3-AF76-525D63866626}"/>
              </a:ext>
            </a:extLst>
          </p:cNvPr>
          <p:cNvCxnSpPr>
            <a:cxnSpLocks/>
          </p:cNvCxnSpPr>
          <p:nvPr/>
        </p:nvCxnSpPr>
        <p:spPr>
          <a:xfrm>
            <a:off x="2041029" y="1863892"/>
            <a:ext cx="0" cy="4055870"/>
          </a:xfrm>
          <a:prstGeom prst="line">
            <a:avLst/>
          </a:prstGeom>
          <a:ln w="381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5" name="箭头: 下 194">
            <a:extLst>
              <a:ext uri="{FF2B5EF4-FFF2-40B4-BE49-F238E27FC236}">
                <a16:creationId xmlns:a16="http://schemas.microsoft.com/office/drawing/2014/main" id="{4A83482B-4BE1-4F00-B4E5-F04A74862AD9}"/>
              </a:ext>
            </a:extLst>
          </p:cNvPr>
          <p:cNvSpPr/>
          <p:nvPr/>
        </p:nvSpPr>
        <p:spPr>
          <a:xfrm>
            <a:off x="174599" y="2594286"/>
            <a:ext cx="293568" cy="2946172"/>
          </a:xfrm>
          <a:prstGeom prst="downArrow">
            <a:avLst>
              <a:gd name="adj1" fmla="val 50000"/>
              <a:gd name="adj2" fmla="val 236887"/>
            </a:avLst>
          </a:prstGeom>
          <a:solidFill>
            <a:schemeClr val="tx1">
              <a:lumMod val="75000"/>
              <a:lumOff val="2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48468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101</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843466" cy="461665"/>
            <a:chOff x="-3" y="4323990"/>
            <a:chExt cx="2843466"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6500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Primary questions</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influence the </a:t>
              </a: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latin typeface="Helvetica" panose="020B0604020202020204" pitchFamily="34" charset="0"/>
                  <a:cs typeface="Helvetica" panose="020B0604020202020204" pitchFamily="34" charset="0"/>
                </a:rPr>
                <a:t> to transit stations?</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631326" cy="369332"/>
            <a:chOff x="499951" y="1948862"/>
            <a:chExt cx="7631326"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7298097"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the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96" name="组合 95">
            <a:extLst>
              <a:ext uri="{FF2B5EF4-FFF2-40B4-BE49-F238E27FC236}">
                <a16:creationId xmlns:a16="http://schemas.microsoft.com/office/drawing/2014/main" id="{535FBDF5-4B98-49AF-976E-2C4F0895FA10}"/>
              </a:ext>
            </a:extLst>
          </p:cNvPr>
          <p:cNvGrpSpPr/>
          <p:nvPr/>
        </p:nvGrpSpPr>
        <p:grpSpPr>
          <a:xfrm>
            <a:off x="1611756" y="1772954"/>
            <a:ext cx="6182587" cy="2828974"/>
            <a:chOff x="1611756" y="1772954"/>
            <a:chExt cx="6182587" cy="2828974"/>
          </a:xfrm>
        </p:grpSpPr>
        <p:grpSp>
          <p:nvGrpSpPr>
            <p:cNvPr id="97" name="组合 96">
              <a:extLst>
                <a:ext uri="{FF2B5EF4-FFF2-40B4-BE49-F238E27FC236}">
                  <a16:creationId xmlns:a16="http://schemas.microsoft.com/office/drawing/2014/main" id="{A4B67AAC-E4B2-47FA-8E0D-EA57CFC0815B}"/>
                </a:ext>
              </a:extLst>
            </p:cNvPr>
            <p:cNvGrpSpPr/>
            <p:nvPr/>
          </p:nvGrpSpPr>
          <p:grpSpPr>
            <a:xfrm>
              <a:off x="1611756" y="2312422"/>
              <a:ext cx="6182587" cy="2289506"/>
              <a:chOff x="1130321" y="2201087"/>
              <a:chExt cx="6182587" cy="2289506"/>
            </a:xfrm>
          </p:grpSpPr>
          <p:grpSp>
            <p:nvGrpSpPr>
              <p:cNvPr id="125" name="组合 124">
                <a:extLst>
                  <a:ext uri="{FF2B5EF4-FFF2-40B4-BE49-F238E27FC236}">
                    <a16:creationId xmlns:a16="http://schemas.microsoft.com/office/drawing/2014/main" id="{73A42733-2D8E-4192-B82B-ACEA95CB78D8}"/>
                  </a:ext>
                </a:extLst>
              </p:cNvPr>
              <p:cNvGrpSpPr/>
              <p:nvPr/>
            </p:nvGrpSpPr>
            <p:grpSpPr>
              <a:xfrm>
                <a:off x="1588244" y="2201087"/>
                <a:ext cx="5242617" cy="2062264"/>
                <a:chOff x="1912094" y="2163900"/>
                <a:chExt cx="5242617" cy="2062264"/>
              </a:xfrm>
            </p:grpSpPr>
            <p:grpSp>
              <p:nvGrpSpPr>
                <p:cNvPr id="241" name="组合 240">
                  <a:extLst>
                    <a:ext uri="{FF2B5EF4-FFF2-40B4-BE49-F238E27FC236}">
                      <a16:creationId xmlns:a16="http://schemas.microsoft.com/office/drawing/2014/main" id="{D41DD724-53CA-4638-814C-1EE06B357DD3}"/>
                    </a:ext>
                  </a:extLst>
                </p:cNvPr>
                <p:cNvGrpSpPr/>
                <p:nvPr/>
              </p:nvGrpSpPr>
              <p:grpSpPr>
                <a:xfrm>
                  <a:off x="1912094" y="2163900"/>
                  <a:ext cx="5242617" cy="2062264"/>
                  <a:chOff x="2052347" y="2309514"/>
                  <a:chExt cx="5242617" cy="2062264"/>
                </a:xfrm>
              </p:grpSpPr>
              <p:grpSp>
                <p:nvGrpSpPr>
                  <p:cNvPr id="244" name="组合 243">
                    <a:extLst>
                      <a:ext uri="{FF2B5EF4-FFF2-40B4-BE49-F238E27FC236}">
                        <a16:creationId xmlns:a16="http://schemas.microsoft.com/office/drawing/2014/main" id="{83EEFB88-B803-45F5-985E-3BAE051A43B6}"/>
                      </a:ext>
                    </a:extLst>
                  </p:cNvPr>
                  <p:cNvGrpSpPr/>
                  <p:nvPr/>
                </p:nvGrpSpPr>
                <p:grpSpPr>
                  <a:xfrm>
                    <a:off x="2052347" y="2309514"/>
                    <a:ext cx="2062264" cy="2062264"/>
                    <a:chOff x="3147199" y="1430771"/>
                    <a:chExt cx="2062264" cy="2062264"/>
                  </a:xfrm>
                </p:grpSpPr>
                <p:sp>
                  <p:nvSpPr>
                    <p:cNvPr id="248" name="矩形 247">
                      <a:extLst>
                        <a:ext uri="{FF2B5EF4-FFF2-40B4-BE49-F238E27FC236}">
                          <a16:creationId xmlns:a16="http://schemas.microsoft.com/office/drawing/2014/main" id="{EF492C50-C51E-4C11-87E2-CF49E3DC8D7C}"/>
                        </a:ext>
                      </a:extLst>
                    </p:cNvPr>
                    <p:cNvSpPr/>
                    <p:nvPr/>
                  </p:nvSpPr>
                  <p:spPr>
                    <a:xfrm>
                      <a:off x="3998068"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9" name="椭圆 248">
                      <a:extLst>
                        <a:ext uri="{FF2B5EF4-FFF2-40B4-BE49-F238E27FC236}">
                          <a16:creationId xmlns:a16="http://schemas.microsoft.com/office/drawing/2014/main" id="{5936CC0D-5CB0-4D79-B6FA-C1135E2C794B}"/>
                        </a:ext>
                      </a:extLst>
                    </p:cNvPr>
                    <p:cNvSpPr/>
                    <p:nvPr/>
                  </p:nvSpPr>
                  <p:spPr>
                    <a:xfrm>
                      <a:off x="3147199"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5" name="组合 244">
                    <a:extLst>
                      <a:ext uri="{FF2B5EF4-FFF2-40B4-BE49-F238E27FC236}">
                        <a16:creationId xmlns:a16="http://schemas.microsoft.com/office/drawing/2014/main" id="{E2BB2318-FA98-4982-9AB2-EB635E6752A7}"/>
                      </a:ext>
                    </a:extLst>
                  </p:cNvPr>
                  <p:cNvGrpSpPr/>
                  <p:nvPr/>
                </p:nvGrpSpPr>
                <p:grpSpPr>
                  <a:xfrm>
                    <a:off x="5232700" y="2309514"/>
                    <a:ext cx="2062264" cy="2062264"/>
                    <a:chOff x="3075892" y="1430771"/>
                    <a:chExt cx="2062264" cy="2062264"/>
                  </a:xfrm>
                </p:grpSpPr>
                <p:sp>
                  <p:nvSpPr>
                    <p:cNvPr id="246" name="矩形 245">
                      <a:extLst>
                        <a:ext uri="{FF2B5EF4-FFF2-40B4-BE49-F238E27FC236}">
                          <a16:creationId xmlns:a16="http://schemas.microsoft.com/office/drawing/2014/main" id="{4EEB21F1-ACE5-45DB-B29A-F44712D13E4E}"/>
                        </a:ext>
                      </a:extLst>
                    </p:cNvPr>
                    <p:cNvSpPr/>
                    <p:nvPr/>
                  </p:nvSpPr>
                  <p:spPr>
                    <a:xfrm>
                      <a:off x="3902743" y="2373549"/>
                      <a:ext cx="408562" cy="165804"/>
                    </a:xfrm>
                    <a:prstGeom prst="rect">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7" name="椭圆 246">
                      <a:extLst>
                        <a:ext uri="{FF2B5EF4-FFF2-40B4-BE49-F238E27FC236}">
                          <a16:creationId xmlns:a16="http://schemas.microsoft.com/office/drawing/2014/main" id="{05F13A61-2387-41F6-A46B-3DBAAC1F340E}"/>
                        </a:ext>
                      </a:extLst>
                    </p:cNvPr>
                    <p:cNvSpPr/>
                    <p:nvPr/>
                  </p:nvSpPr>
                  <p:spPr>
                    <a:xfrm>
                      <a:off x="3075892" y="1430771"/>
                      <a:ext cx="2062264" cy="2062264"/>
                    </a:xfrm>
                    <a:prstGeom prst="ellipse">
                      <a:avLst/>
                    </a:prstGeom>
                    <a:noFill/>
                    <a:ln w="19050">
                      <a:solidFill>
                        <a:srgbClr val="85023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2" name="文本框 241">
                  <a:extLst>
                    <a:ext uri="{FF2B5EF4-FFF2-40B4-BE49-F238E27FC236}">
                      <a16:creationId xmlns:a16="http://schemas.microsoft.com/office/drawing/2014/main" id="{ED7E77B9-23BF-41A5-B062-4FC243FF33B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3" name="文本框 242">
                  <a:extLst>
                    <a:ext uri="{FF2B5EF4-FFF2-40B4-BE49-F238E27FC236}">
                      <a16:creationId xmlns:a16="http://schemas.microsoft.com/office/drawing/2014/main" id="{3F759E73-A0CB-452A-A946-12BEAF02E5D7}"/>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26" name="组合 125">
                <a:extLst>
                  <a:ext uri="{FF2B5EF4-FFF2-40B4-BE49-F238E27FC236}">
                    <a16:creationId xmlns:a16="http://schemas.microsoft.com/office/drawing/2014/main" id="{45209C23-F2A2-4E7D-BCFB-D8A0982D8256}"/>
                  </a:ext>
                </a:extLst>
              </p:cNvPr>
              <p:cNvGrpSpPr/>
              <p:nvPr/>
            </p:nvGrpSpPr>
            <p:grpSpPr>
              <a:xfrm>
                <a:off x="1130321" y="3194671"/>
                <a:ext cx="6182587" cy="57769"/>
                <a:chOff x="1454171" y="3157484"/>
                <a:chExt cx="6182587" cy="57769"/>
              </a:xfrm>
            </p:grpSpPr>
            <p:grpSp>
              <p:nvGrpSpPr>
                <p:cNvPr id="202" name="组合 201">
                  <a:extLst>
                    <a:ext uri="{FF2B5EF4-FFF2-40B4-BE49-F238E27FC236}">
                      <a16:creationId xmlns:a16="http://schemas.microsoft.com/office/drawing/2014/main" id="{CFF16925-0CB7-44BB-821B-8560D2DBADC7}"/>
                    </a:ext>
                  </a:extLst>
                </p:cNvPr>
                <p:cNvGrpSpPr/>
                <p:nvPr/>
              </p:nvGrpSpPr>
              <p:grpSpPr>
                <a:xfrm>
                  <a:off x="3171362" y="3157664"/>
                  <a:ext cx="2747936" cy="57589"/>
                  <a:chOff x="3394631" y="4597989"/>
                  <a:chExt cx="2747936" cy="57589"/>
                </a:xfrm>
              </p:grpSpPr>
              <p:sp>
                <p:nvSpPr>
                  <p:cNvPr id="225" name="矩形 224">
                    <a:extLst>
                      <a:ext uri="{FF2B5EF4-FFF2-40B4-BE49-F238E27FC236}">
                        <a16:creationId xmlns:a16="http://schemas.microsoft.com/office/drawing/2014/main" id="{040D4899-8D32-48E2-8F18-57FFDEA0298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DB426783-2DC4-4177-B347-7E8B0EE93EEB}"/>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1C3D94-9192-47A1-B531-551B5AECAD5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2EFAE927-A8C7-4B6D-A610-CD1E7EA6EB01}"/>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B41766E5-BA4C-451F-87DD-69324C57DE3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ACF54A80-A17A-425C-A926-52DF23448B3E}"/>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B168189A-21D5-45B8-B434-61F169BF551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5B085E9E-1C0A-4932-A92C-FF6AEA1550D8}"/>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C7B233BA-8D71-4CB0-829E-9E772D54A1C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53593191-21A5-4171-9C74-C3B78B65A3C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20037219-35F1-475A-A419-B8D498A28BA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5BD3C4FE-7D9F-4896-B5D7-51B2B3231AF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E4BE3E00-A64A-4062-A565-2F7BC7FB28A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2A332FFF-6BEF-492B-BF53-98D538DC9A56}"/>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FE0A53A7-DBE4-41C8-A0A3-AE5572F733C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9358106-14C5-4D09-A1AC-78525B3C7174}"/>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3" name="组合 202">
                  <a:extLst>
                    <a:ext uri="{FF2B5EF4-FFF2-40B4-BE49-F238E27FC236}">
                      <a16:creationId xmlns:a16="http://schemas.microsoft.com/office/drawing/2014/main" id="{7CE49705-3EF5-4352-ADF2-02A1E0ED2C01}"/>
                    </a:ext>
                  </a:extLst>
                </p:cNvPr>
                <p:cNvGrpSpPr/>
                <p:nvPr/>
              </p:nvGrpSpPr>
              <p:grpSpPr>
                <a:xfrm>
                  <a:off x="1454171" y="3157663"/>
                  <a:ext cx="1717460" cy="57589"/>
                  <a:chOff x="4425107" y="4597989"/>
                  <a:chExt cx="1717460" cy="57589"/>
                </a:xfrm>
              </p:grpSpPr>
              <p:sp>
                <p:nvSpPr>
                  <p:cNvPr id="215" name="矩形 214">
                    <a:extLst>
                      <a:ext uri="{FF2B5EF4-FFF2-40B4-BE49-F238E27FC236}">
                        <a16:creationId xmlns:a16="http://schemas.microsoft.com/office/drawing/2014/main" id="{21F2E03D-E1FB-41C5-B6CC-91A3E798EAAF}"/>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F01F16F-4885-4DDF-B798-B7021800D14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457B993E-765D-4915-BD0D-585775DD78D5}"/>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0EA297F9-BFED-4D69-AFD5-DDCE20B0ADFF}"/>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19551625-510E-4321-B92D-ACCF2A38ACCD}"/>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6524FAD7-D1B9-4E70-A90D-A0B3298DDFF5}"/>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3454ADC-5E1A-4FE0-A71E-16736A133344}"/>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818CC147-CCE8-47B7-82E2-2C068C446C54}"/>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09B3BEB-402C-438C-92A2-EE3EEDF69D7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3287B1A6-5270-46A6-A412-9E7F909B14E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 name="组合 203">
                  <a:extLst>
                    <a:ext uri="{FF2B5EF4-FFF2-40B4-BE49-F238E27FC236}">
                      <a16:creationId xmlns:a16="http://schemas.microsoft.com/office/drawing/2014/main" id="{FEC374B5-E2DD-4796-A9B6-1DFE31A0B723}"/>
                    </a:ext>
                  </a:extLst>
                </p:cNvPr>
                <p:cNvGrpSpPr/>
                <p:nvPr/>
              </p:nvGrpSpPr>
              <p:grpSpPr>
                <a:xfrm>
                  <a:off x="5919298" y="3157484"/>
                  <a:ext cx="1717460" cy="57589"/>
                  <a:chOff x="4425107" y="4597989"/>
                  <a:chExt cx="1717460" cy="57589"/>
                </a:xfrm>
              </p:grpSpPr>
              <p:sp>
                <p:nvSpPr>
                  <p:cNvPr id="205" name="矩形 204">
                    <a:extLst>
                      <a:ext uri="{FF2B5EF4-FFF2-40B4-BE49-F238E27FC236}">
                        <a16:creationId xmlns:a16="http://schemas.microsoft.com/office/drawing/2014/main" id="{80DB2CC3-AD7B-4FA4-A3C6-DAF87533A8A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5EDED563-7979-41D9-9177-B05C22ADE32F}"/>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CF5C9A5E-E577-4659-8924-B9B70EC0A6B2}"/>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9CC61D61-A705-43D1-B469-D577F029A9B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7979F1ED-260B-4DE1-8D52-B452A7D78B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CA63CE30-ACF9-433C-A9EC-89A261257867}"/>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ADF77919-A068-49B1-BE48-87AA7579354C}"/>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85F0BF99-E2D8-4B19-AB0A-7371E3DC4303}"/>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C361C731-0B46-43F6-A4A7-E969719A04D7}"/>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4513FCC-0E09-4A9F-B17C-63DB349D187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箭头: 右 126">
                <a:extLst>
                  <a:ext uri="{FF2B5EF4-FFF2-40B4-BE49-F238E27FC236}">
                    <a16:creationId xmlns:a16="http://schemas.microsoft.com/office/drawing/2014/main" id="{3C334434-2FA7-425A-87F2-8C74236C50DC}"/>
                  </a:ext>
                </a:extLst>
              </p:cNvPr>
              <p:cNvSpPr/>
              <p:nvPr/>
            </p:nvSpPr>
            <p:spPr>
              <a:xfrm rot="18696745">
                <a:off x="2253181" y="3457571"/>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8" name="组合 127">
                <a:extLst>
                  <a:ext uri="{FF2B5EF4-FFF2-40B4-BE49-F238E27FC236}">
                    <a16:creationId xmlns:a16="http://schemas.microsoft.com/office/drawing/2014/main" id="{C2A17ACB-F9B1-4CA3-8362-6C2055BAFD7F}"/>
                  </a:ext>
                </a:extLst>
              </p:cNvPr>
              <p:cNvGrpSpPr/>
              <p:nvPr/>
            </p:nvGrpSpPr>
            <p:grpSpPr>
              <a:xfrm>
                <a:off x="1237350" y="3649275"/>
                <a:ext cx="1302038" cy="817206"/>
                <a:chOff x="1235070" y="3616663"/>
                <a:chExt cx="1302038" cy="817206"/>
              </a:xfrm>
            </p:grpSpPr>
            <p:sp>
              <p:nvSpPr>
                <p:cNvPr id="168" name="矩形 167">
                  <a:extLst>
                    <a:ext uri="{FF2B5EF4-FFF2-40B4-BE49-F238E27FC236}">
                      <a16:creationId xmlns:a16="http://schemas.microsoft.com/office/drawing/2014/main" id="{0E90F38B-5D65-4D38-A88C-24BDFCA695B3}"/>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a:extLst>
                    <a:ext uri="{FF2B5EF4-FFF2-40B4-BE49-F238E27FC236}">
                      <a16:creationId xmlns:a16="http://schemas.microsoft.com/office/drawing/2014/main" id="{C04895BC-2DD4-444D-8533-2AE326EDDBC1}"/>
                    </a:ext>
                  </a:extLst>
                </p:cNvPr>
                <p:cNvGrpSpPr/>
                <p:nvPr/>
              </p:nvGrpSpPr>
              <p:grpSpPr>
                <a:xfrm>
                  <a:off x="1235070" y="3635029"/>
                  <a:ext cx="1302038" cy="798840"/>
                  <a:chOff x="1235070" y="3511009"/>
                  <a:chExt cx="1302038" cy="798840"/>
                </a:xfrm>
              </p:grpSpPr>
              <p:sp>
                <p:nvSpPr>
                  <p:cNvPr id="170" name="矩形: 圆角 169">
                    <a:extLst>
                      <a:ext uri="{FF2B5EF4-FFF2-40B4-BE49-F238E27FC236}">
                        <a16:creationId xmlns:a16="http://schemas.microsoft.com/office/drawing/2014/main" id="{D4F803AE-D6D7-4FD0-A9A4-5181D58B579A}"/>
                      </a:ext>
                    </a:extLst>
                  </p:cNvPr>
                  <p:cNvSpPr/>
                  <p:nvPr/>
                </p:nvSpPr>
                <p:spPr>
                  <a:xfrm>
                    <a:off x="1482010" y="4021091"/>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71" name="组合 170">
                    <a:extLst>
                      <a:ext uri="{FF2B5EF4-FFF2-40B4-BE49-F238E27FC236}">
                        <a16:creationId xmlns:a16="http://schemas.microsoft.com/office/drawing/2014/main" id="{E39CB567-CF6F-4C6C-92AC-718E382B5D22}"/>
                      </a:ext>
                    </a:extLst>
                  </p:cNvPr>
                  <p:cNvGrpSpPr/>
                  <p:nvPr/>
                </p:nvGrpSpPr>
                <p:grpSpPr>
                  <a:xfrm>
                    <a:off x="1235070" y="3511009"/>
                    <a:ext cx="1302038" cy="402693"/>
                    <a:chOff x="1941710" y="3561657"/>
                    <a:chExt cx="1302038" cy="402693"/>
                  </a:xfrm>
                </p:grpSpPr>
                <p:grpSp>
                  <p:nvGrpSpPr>
                    <p:cNvPr id="174" name="组合 173">
                      <a:extLst>
                        <a:ext uri="{FF2B5EF4-FFF2-40B4-BE49-F238E27FC236}">
                          <a16:creationId xmlns:a16="http://schemas.microsoft.com/office/drawing/2014/main" id="{72D3F7B2-ED20-4D72-B130-7C0D8BC80CF1}"/>
                        </a:ext>
                      </a:extLst>
                    </p:cNvPr>
                    <p:cNvGrpSpPr/>
                    <p:nvPr/>
                  </p:nvGrpSpPr>
                  <p:grpSpPr>
                    <a:xfrm>
                      <a:off x="1941710" y="3561657"/>
                      <a:ext cx="1302038" cy="402693"/>
                      <a:chOff x="2348456" y="3374129"/>
                      <a:chExt cx="1302038" cy="402693"/>
                    </a:xfrm>
                  </p:grpSpPr>
                  <p:pic>
                    <p:nvPicPr>
                      <p:cNvPr id="176" name="图形 175" descr="步行">
                        <a:extLst>
                          <a:ext uri="{FF2B5EF4-FFF2-40B4-BE49-F238E27FC236}">
                            <a16:creationId xmlns:a16="http://schemas.microsoft.com/office/drawing/2014/main" id="{98094669-819D-4054-B6E6-941E9319A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1" name="文本框 200">
                        <a:extLst>
                          <a:ext uri="{FF2B5EF4-FFF2-40B4-BE49-F238E27FC236}">
                            <a16:creationId xmlns:a16="http://schemas.microsoft.com/office/drawing/2014/main" id="{1EACAD7D-1626-4B83-B6AB-E8064B924671}"/>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5" name="直接连接符 174">
                      <a:extLst>
                        <a:ext uri="{FF2B5EF4-FFF2-40B4-BE49-F238E27FC236}">
                          <a16:creationId xmlns:a16="http://schemas.microsoft.com/office/drawing/2014/main" id="{179FCF18-517A-411D-ABB7-D5BE2AB85385}"/>
                        </a:ext>
                      </a:extLst>
                    </p:cNvPr>
                    <p:cNvCxnSpPr>
                      <a:cxnSpLocks/>
                    </p:cNvCxnSpPr>
                    <p:nvPr/>
                  </p:nvCxnSpPr>
                  <p:spPr>
                    <a:xfrm flipH="1">
                      <a:off x="2284066" y="3964350"/>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grpSp>
          </p:grpSp>
          <p:grpSp>
            <p:nvGrpSpPr>
              <p:cNvPr id="129" name="组合 128">
                <a:extLst>
                  <a:ext uri="{FF2B5EF4-FFF2-40B4-BE49-F238E27FC236}">
                    <a16:creationId xmlns:a16="http://schemas.microsoft.com/office/drawing/2014/main" id="{68087662-CF64-4000-963B-51A89E90A094}"/>
                  </a:ext>
                </a:extLst>
              </p:cNvPr>
              <p:cNvGrpSpPr/>
              <p:nvPr/>
            </p:nvGrpSpPr>
            <p:grpSpPr>
              <a:xfrm>
                <a:off x="4015864" y="3412280"/>
                <a:ext cx="387376" cy="169278"/>
                <a:chOff x="4044024" y="2918838"/>
                <a:chExt cx="387376" cy="169278"/>
              </a:xfrm>
            </p:grpSpPr>
            <p:sp>
              <p:nvSpPr>
                <p:cNvPr id="165" name="箭头: 右 164">
                  <a:extLst>
                    <a:ext uri="{FF2B5EF4-FFF2-40B4-BE49-F238E27FC236}">
                      <a16:creationId xmlns:a16="http://schemas.microsoft.com/office/drawing/2014/main" id="{B81DBDF4-BF04-4B39-A9B6-F060190B46FE}"/>
                    </a:ext>
                  </a:extLst>
                </p:cNvPr>
                <p:cNvSpPr/>
                <p:nvPr/>
              </p:nvSpPr>
              <p:spPr>
                <a:xfrm rot="10800000">
                  <a:off x="4044024" y="2918838"/>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箭头: 右 166">
                  <a:extLst>
                    <a:ext uri="{FF2B5EF4-FFF2-40B4-BE49-F238E27FC236}">
                      <a16:creationId xmlns:a16="http://schemas.microsoft.com/office/drawing/2014/main" id="{EB135854-F603-495B-B4C7-6EDC25E25A1C}"/>
                    </a:ext>
                  </a:extLst>
                </p:cNvPr>
                <p:cNvSpPr/>
                <p:nvPr/>
              </p:nvSpPr>
              <p:spPr>
                <a:xfrm>
                  <a:off x="4237712" y="291883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a:extLst>
                  <a:ext uri="{FF2B5EF4-FFF2-40B4-BE49-F238E27FC236}">
                    <a16:creationId xmlns:a16="http://schemas.microsoft.com/office/drawing/2014/main" id="{C64CD79C-14FB-4E84-8A84-7101647919C9}"/>
                  </a:ext>
                </a:extLst>
              </p:cNvPr>
              <p:cNvGrpSpPr/>
              <p:nvPr/>
            </p:nvGrpSpPr>
            <p:grpSpPr>
              <a:xfrm>
                <a:off x="3558534" y="3682228"/>
                <a:ext cx="1302038" cy="808365"/>
                <a:chOff x="3558534" y="3511009"/>
                <a:chExt cx="1302038" cy="808365"/>
              </a:xfrm>
            </p:grpSpPr>
            <p:grpSp>
              <p:nvGrpSpPr>
                <p:cNvPr id="152" name="组合 151">
                  <a:extLst>
                    <a:ext uri="{FF2B5EF4-FFF2-40B4-BE49-F238E27FC236}">
                      <a16:creationId xmlns:a16="http://schemas.microsoft.com/office/drawing/2014/main" id="{2A0C331E-50AF-41CA-A492-33D853A9ED0C}"/>
                    </a:ext>
                  </a:extLst>
                </p:cNvPr>
                <p:cNvGrpSpPr/>
                <p:nvPr/>
              </p:nvGrpSpPr>
              <p:grpSpPr>
                <a:xfrm>
                  <a:off x="3558534" y="3511009"/>
                  <a:ext cx="1302038" cy="402693"/>
                  <a:chOff x="3558534" y="3360310"/>
                  <a:chExt cx="1302038" cy="402693"/>
                </a:xfrm>
              </p:grpSpPr>
              <p:grpSp>
                <p:nvGrpSpPr>
                  <p:cNvPr id="159" name="组合 158">
                    <a:extLst>
                      <a:ext uri="{FF2B5EF4-FFF2-40B4-BE49-F238E27FC236}">
                        <a16:creationId xmlns:a16="http://schemas.microsoft.com/office/drawing/2014/main" id="{A9F2064A-F455-4A87-AD5F-254D8819EBD9}"/>
                      </a:ext>
                    </a:extLst>
                  </p:cNvPr>
                  <p:cNvGrpSpPr/>
                  <p:nvPr/>
                </p:nvGrpSpPr>
                <p:grpSpPr>
                  <a:xfrm>
                    <a:off x="3558534" y="3360310"/>
                    <a:ext cx="1302038" cy="402693"/>
                    <a:chOff x="2348456" y="3374129"/>
                    <a:chExt cx="1302038" cy="402693"/>
                  </a:xfrm>
                </p:grpSpPr>
                <p:pic>
                  <p:nvPicPr>
                    <p:cNvPr id="162" name="图形 161" descr="步行">
                      <a:extLst>
                        <a:ext uri="{FF2B5EF4-FFF2-40B4-BE49-F238E27FC236}">
                          <a16:creationId xmlns:a16="http://schemas.microsoft.com/office/drawing/2014/main" id="{9F983B4C-64DA-43B1-A782-56F8C6178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4" name="文本框 163">
                      <a:extLst>
                        <a:ext uri="{FF2B5EF4-FFF2-40B4-BE49-F238E27FC236}">
                          <a16:creationId xmlns:a16="http://schemas.microsoft.com/office/drawing/2014/main" id="{5911C9F8-57EA-4C30-80D0-7FF65110C70C}"/>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0" name="直接连接符 159">
                    <a:extLst>
                      <a:ext uri="{FF2B5EF4-FFF2-40B4-BE49-F238E27FC236}">
                        <a16:creationId xmlns:a16="http://schemas.microsoft.com/office/drawing/2014/main" id="{AB3A42D7-2495-4663-BCD5-D691CBAB7405}"/>
                      </a:ext>
                    </a:extLst>
                  </p:cNvPr>
                  <p:cNvCxnSpPr>
                    <a:cxnSpLocks/>
                  </p:cNvCxnSpPr>
                  <p:nvPr/>
                </p:nvCxnSpPr>
                <p:spPr>
                  <a:xfrm flipH="1">
                    <a:off x="3887513" y="3763003"/>
                    <a:ext cx="838028"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grpSp>
            <p:sp>
              <p:nvSpPr>
                <p:cNvPr id="153" name="矩形: 圆角 152">
                  <a:extLst>
                    <a:ext uri="{FF2B5EF4-FFF2-40B4-BE49-F238E27FC236}">
                      <a16:creationId xmlns:a16="http://schemas.microsoft.com/office/drawing/2014/main" id="{35B9341D-6509-4BC1-96E1-B9F90466448B}"/>
                    </a:ext>
                  </a:extLst>
                </p:cNvPr>
                <p:cNvSpPr/>
                <p:nvPr/>
              </p:nvSpPr>
              <p:spPr>
                <a:xfrm>
                  <a:off x="3811887" y="4030616"/>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C943D42C-4E00-4528-842A-69092E5D07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0" name="直接箭头连接符 99">
              <a:extLst>
                <a:ext uri="{FF2B5EF4-FFF2-40B4-BE49-F238E27FC236}">
                  <a16:creationId xmlns:a16="http://schemas.microsoft.com/office/drawing/2014/main" id="{A4A65CEA-C6C6-4D25-A2DE-4C80A3B640D5}"/>
                </a:ext>
              </a:extLst>
            </p:cNvPr>
            <p:cNvCxnSpPr>
              <a:cxnSpLocks/>
            </p:cNvCxnSpPr>
            <p:nvPr/>
          </p:nvCxnSpPr>
          <p:spPr>
            <a:xfrm flipH="1" flipV="1">
              <a:off x="6027680" y="2739154"/>
              <a:ext cx="253484" cy="487440"/>
            </a:xfrm>
            <a:prstGeom prst="straightConnector1">
              <a:avLst/>
            </a:prstGeom>
            <a:solidFill>
              <a:srgbClr val="85023E"/>
            </a:solidFill>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55F5F4E4-2D8C-46A1-91CC-DCD31ECC105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03" name="直接连接符 102">
              <a:extLst>
                <a:ext uri="{FF2B5EF4-FFF2-40B4-BE49-F238E27FC236}">
                  <a16:creationId xmlns:a16="http://schemas.microsoft.com/office/drawing/2014/main" id="{F125AEA9-2E6F-45A1-8C07-26E8CAF5EBEB}"/>
                </a:ext>
              </a:extLst>
            </p:cNvPr>
            <p:cNvCxnSpPr>
              <a:cxnSpLocks/>
            </p:cNvCxnSpPr>
            <p:nvPr/>
          </p:nvCxnSpPr>
          <p:spPr>
            <a:xfrm flipH="1">
              <a:off x="4359423" y="2142286"/>
              <a:ext cx="1552955" cy="0"/>
            </a:xfrm>
            <a:prstGeom prst="line">
              <a:avLst/>
            </a:prstGeom>
            <a:solidFill>
              <a:srgbClr val="85023E"/>
            </a:solidFill>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04" name="矩形: 圆角 103">
              <a:extLst>
                <a:ext uri="{FF2B5EF4-FFF2-40B4-BE49-F238E27FC236}">
                  <a16:creationId xmlns:a16="http://schemas.microsoft.com/office/drawing/2014/main" id="{B6F94235-898A-4734-9E4C-648DBD69C52D}"/>
                </a:ext>
              </a:extLst>
            </p:cNvPr>
            <p:cNvSpPr/>
            <p:nvPr/>
          </p:nvSpPr>
          <p:spPr>
            <a:xfrm>
              <a:off x="4359423" y="22576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5" name="箭头: 右 104">
              <a:extLst>
                <a:ext uri="{FF2B5EF4-FFF2-40B4-BE49-F238E27FC236}">
                  <a16:creationId xmlns:a16="http://schemas.microsoft.com/office/drawing/2014/main" id="{91CEB722-757D-49F0-82A3-1CCCD17453CB}"/>
                </a:ext>
              </a:extLst>
            </p:cNvPr>
            <p:cNvSpPr/>
            <p:nvPr/>
          </p:nvSpPr>
          <p:spPr>
            <a:xfrm rot="2357528">
              <a:off x="5325929" y="2320799"/>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2434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id="{5467791D-20DD-43AD-A252-F3AC23A3FD8D}"/>
              </a:ext>
            </a:extLst>
          </p:cNvPr>
          <p:cNvGraphicFramePr>
            <a:graphicFrameLocks noGrp="1"/>
          </p:cNvGraphicFramePr>
          <p:nvPr>
            <p:extLst/>
          </p:nvPr>
        </p:nvGraphicFramePr>
        <p:xfrm>
          <a:off x="297399" y="640864"/>
          <a:ext cx="8549199" cy="5764800"/>
        </p:xfrm>
        <a:graphic>
          <a:graphicData uri="http://schemas.openxmlformats.org/drawingml/2006/table">
            <a:tbl>
              <a:tblPr firstRow="1" firstCol="1" bandRow="1"/>
              <a:tblGrid>
                <a:gridCol w="922311">
                  <a:extLst>
                    <a:ext uri="{9D8B030D-6E8A-4147-A177-3AD203B41FA5}">
                      <a16:colId xmlns:a16="http://schemas.microsoft.com/office/drawing/2014/main" val="2628351163"/>
                    </a:ext>
                  </a:extLst>
                </a:gridCol>
                <a:gridCol w="1374426">
                  <a:extLst>
                    <a:ext uri="{9D8B030D-6E8A-4147-A177-3AD203B41FA5}">
                      <a16:colId xmlns:a16="http://schemas.microsoft.com/office/drawing/2014/main" val="2502733831"/>
                    </a:ext>
                  </a:extLst>
                </a:gridCol>
                <a:gridCol w="694718">
                  <a:extLst>
                    <a:ext uri="{9D8B030D-6E8A-4147-A177-3AD203B41FA5}">
                      <a16:colId xmlns:a16="http://schemas.microsoft.com/office/drawing/2014/main" val="1884390496"/>
                    </a:ext>
                  </a:extLst>
                </a:gridCol>
                <a:gridCol w="694718">
                  <a:extLst>
                    <a:ext uri="{9D8B030D-6E8A-4147-A177-3AD203B41FA5}">
                      <a16:colId xmlns:a16="http://schemas.microsoft.com/office/drawing/2014/main" val="3289626098"/>
                    </a:ext>
                  </a:extLst>
                </a:gridCol>
                <a:gridCol w="694718">
                  <a:extLst>
                    <a:ext uri="{9D8B030D-6E8A-4147-A177-3AD203B41FA5}">
                      <a16:colId xmlns:a16="http://schemas.microsoft.com/office/drawing/2014/main" val="2137226651"/>
                    </a:ext>
                  </a:extLst>
                </a:gridCol>
                <a:gridCol w="694718">
                  <a:extLst>
                    <a:ext uri="{9D8B030D-6E8A-4147-A177-3AD203B41FA5}">
                      <a16:colId xmlns:a16="http://schemas.microsoft.com/office/drawing/2014/main" val="1150514539"/>
                    </a:ext>
                  </a:extLst>
                </a:gridCol>
                <a:gridCol w="694718">
                  <a:extLst>
                    <a:ext uri="{9D8B030D-6E8A-4147-A177-3AD203B41FA5}">
                      <a16:colId xmlns:a16="http://schemas.microsoft.com/office/drawing/2014/main" val="1696517231"/>
                    </a:ext>
                  </a:extLst>
                </a:gridCol>
                <a:gridCol w="694718">
                  <a:extLst>
                    <a:ext uri="{9D8B030D-6E8A-4147-A177-3AD203B41FA5}">
                      <a16:colId xmlns:a16="http://schemas.microsoft.com/office/drawing/2014/main" val="1393346790"/>
                    </a:ext>
                  </a:extLst>
                </a:gridCol>
                <a:gridCol w="694718">
                  <a:extLst>
                    <a:ext uri="{9D8B030D-6E8A-4147-A177-3AD203B41FA5}">
                      <a16:colId xmlns:a16="http://schemas.microsoft.com/office/drawing/2014/main" val="468237921"/>
                    </a:ext>
                  </a:extLst>
                </a:gridCol>
                <a:gridCol w="694718">
                  <a:extLst>
                    <a:ext uri="{9D8B030D-6E8A-4147-A177-3AD203B41FA5}">
                      <a16:colId xmlns:a16="http://schemas.microsoft.com/office/drawing/2014/main" val="2326270092"/>
                    </a:ext>
                  </a:extLst>
                </a:gridCol>
                <a:gridCol w="694718">
                  <a:extLst>
                    <a:ext uri="{9D8B030D-6E8A-4147-A177-3AD203B41FA5}">
                      <a16:colId xmlns:a16="http://schemas.microsoft.com/office/drawing/2014/main" val="430365797"/>
                    </a:ext>
                  </a:extLst>
                </a:gridCol>
              </a:tblGrid>
              <a:tr h="170048">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Year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2012</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2013</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718041"/>
                  </a:ext>
                </a:extLst>
              </a:tr>
              <a:tr h="256073">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Chu</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Kuby</a:t>
                      </a: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Taylor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Sohn and Shim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Gutiérrez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Cardozo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Chakraborty et al.</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Zhao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Jun et 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848098"/>
                  </a:ext>
                </a:extLst>
              </a:tr>
              <a:tr h="0">
                <a:tc gridSpan="2">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Catchment</a:t>
                      </a:r>
                    </a:p>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(walking</a:t>
                      </a:r>
                      <a:r>
                        <a:rPr lang="en-US" sz="1000" kern="0" baseline="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distance)</a:t>
                      </a:r>
                      <a:endParaRPr lang="en-US"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400m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Distance-decay 800m buffer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walking distance</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300</a:t>
                      </a:r>
                      <a:r>
                        <a:rPr lang="en-US" sz="1000" kern="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m,600m,900m radius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0111703"/>
                  </a:ext>
                </a:extLst>
              </a:tr>
              <a:tr h="0">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Poisson Regression</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2SLS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OLS/GWR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OLS/SEM</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OLS/MGWR</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703623"/>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Sample Size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268</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265</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900</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442</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5747150"/>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Number of Valid Indicator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766982"/>
                  </a:ext>
                </a:extLst>
              </a:tr>
              <a:tr h="170048">
                <a:tc gridSpan="2">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Coefficient of determination (Adjusted R</a:t>
                      </a:r>
                      <a:r>
                        <a:rPr lang="en-US" sz="1000" kern="0" baseline="30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0.54</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0.91</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0.60</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0.73</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0.56</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0.69</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0.77</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456"/>
                  </a:ext>
                </a:extLst>
              </a:tr>
              <a:tr h="170048">
                <a:tc rowSpan="6">
                  <a:txBody>
                    <a:bodyPr/>
                    <a:lstStyle/>
                    <a:p>
                      <a:pPr algn="ctr">
                        <a:spcAft>
                          <a:spcPts val="0"/>
                        </a:spcAft>
                      </a:pPr>
                      <a:r>
                        <a:rPr lang="en-US" sz="10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Building environment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Built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2615024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Hospital</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349617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School/University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345178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CBD</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4461897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Land use mix</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877976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Other infrastructures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06434216"/>
                  </a:ext>
                </a:extLst>
              </a:tr>
              <a:tr h="256073">
                <a:tc rowSpan="6">
                  <a:txBody>
                    <a:bodyPr/>
                    <a:lstStyle/>
                    <a:p>
                      <a:pPr algn="ctr">
                        <a:spcAft>
                          <a:spcPts val="0"/>
                        </a:spcAft>
                      </a:pPr>
                      <a:r>
                        <a:rPr lang="en-US" sz="1000" kern="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Transportation Accessibility</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pedestrian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993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of transfer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14704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Road coverage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624441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Parking</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3981"/>
                  </a:ext>
                </a:extLst>
              </a:tr>
              <a:tr h="256073">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Service level of public transit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918138"/>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Locational factor</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698229"/>
                  </a:ext>
                </a:extLst>
              </a:tr>
              <a:tr h="170048">
                <a:tc rowSpan="8">
                  <a:txBody>
                    <a:bodyPr/>
                    <a:lstStyle/>
                    <a:p>
                      <a:pPr algn="ctr">
                        <a:spcAft>
                          <a:spcPts val="0"/>
                        </a:spcAft>
                      </a:pPr>
                      <a:r>
                        <a:rPr lang="en-US" sz="1000" ker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Demographic and Socioeconomic Environment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Population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9987646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Employment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09622752"/>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73869226"/>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Tenant proportion</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217747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Race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79512484"/>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Income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63859745"/>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Vehicles holdings</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14171630"/>
                  </a:ext>
                </a:extLst>
              </a:tr>
              <a:tr h="170048">
                <a:tc vMerge="1">
                  <a:txBody>
                    <a:bodyPr/>
                    <a:lstStyle/>
                    <a:p>
                      <a:endParaRPr lang="zh-CN" altLang="en-US"/>
                    </a:p>
                  </a:txBody>
                  <a:tcPr/>
                </a:tc>
                <a:tc>
                  <a:txBody>
                    <a:bodyPr/>
                    <a:lstStyle/>
                    <a:p>
                      <a:pPr algn="ctr">
                        <a:spcAft>
                          <a:spcPts val="0"/>
                        </a:spcAft>
                      </a:pPr>
                      <a:r>
                        <a:rPr lang="en-US" sz="1000" ker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Fare</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100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0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endParaRPr lang="zh-CN" sz="10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5720" marR="45720" marT="10800" marB="1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50173520"/>
                  </a:ext>
                </a:extLst>
              </a:tr>
            </a:tbl>
          </a:graphicData>
        </a:graphic>
      </p:graphicFrame>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Literature review</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63F59275-CC6F-4F8D-8315-9AF7F1394307}"/>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102</a:t>
            </a:fld>
            <a:endParaRPr lang="zh-CN" altLang="en-US">
              <a:latin typeface="Helvetica" panose="020B0604020202020204" pitchFamily="34" charset="0"/>
              <a:cs typeface="Helvetica" panose="020B0604020202020204" pitchFamily="34" charset="0"/>
            </a:endParaRPr>
          </a:p>
        </p:txBody>
      </p:sp>
      <p:sp>
        <p:nvSpPr>
          <p:cNvPr id="4" name="矩形: 圆角 3">
            <a:extLst>
              <a:ext uri="{FF2B5EF4-FFF2-40B4-BE49-F238E27FC236}">
                <a16:creationId xmlns:a16="http://schemas.microsoft.com/office/drawing/2014/main" id="{0C2520E4-3FA1-4B65-B8CA-06335BC5AF95}"/>
              </a:ext>
            </a:extLst>
          </p:cNvPr>
          <p:cNvSpPr/>
          <p:nvPr/>
        </p:nvSpPr>
        <p:spPr>
          <a:xfrm>
            <a:off x="908050" y="1252036"/>
            <a:ext cx="1073150" cy="416744"/>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0" name="矩形: 圆角 9">
            <a:extLst>
              <a:ext uri="{FF2B5EF4-FFF2-40B4-BE49-F238E27FC236}">
                <a16:creationId xmlns:a16="http://schemas.microsoft.com/office/drawing/2014/main" id="{71653E4F-9C5E-450E-8026-D9A8A3CB8379}"/>
              </a:ext>
            </a:extLst>
          </p:cNvPr>
          <p:cNvSpPr/>
          <p:nvPr/>
        </p:nvSpPr>
        <p:spPr>
          <a:xfrm>
            <a:off x="1127760" y="1842761"/>
            <a:ext cx="647700" cy="20574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1" name="矩形: 圆角 10">
            <a:extLst>
              <a:ext uri="{FF2B5EF4-FFF2-40B4-BE49-F238E27FC236}">
                <a16:creationId xmlns:a16="http://schemas.microsoft.com/office/drawing/2014/main" id="{A0A3CA1F-ABA0-494B-8169-B50C090F701D}"/>
              </a:ext>
            </a:extLst>
          </p:cNvPr>
          <p:cNvSpPr/>
          <p:nvPr/>
        </p:nvSpPr>
        <p:spPr>
          <a:xfrm>
            <a:off x="358139" y="2919721"/>
            <a:ext cx="769621" cy="3192780"/>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D23AC59-8525-42B6-A6AF-0C1FA4398482}"/>
              </a:ext>
            </a:extLst>
          </p:cNvPr>
          <p:cNvSpPr txBox="1"/>
          <p:nvPr/>
        </p:nvSpPr>
        <p:spPr>
          <a:xfrm>
            <a:off x="3982065" y="2919721"/>
            <a:ext cx="4864533" cy="3485944"/>
          </a:xfrm>
          <a:prstGeom prst="rect">
            <a:avLst/>
          </a:prstGeom>
          <a:solidFill>
            <a:schemeClr val="bg1"/>
          </a:solidFill>
          <a:ln w="19050">
            <a:solidFill>
              <a:srgbClr val="85023E"/>
            </a:solidFill>
          </a:ln>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Points discussed in previous studies</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Catchment area</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Model</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Indicator system</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Lack of consideration</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Small sample case</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ridership between </a:t>
            </a:r>
            <a:r>
              <a:rPr lang="en-US" altLang="zh-CN" dirty="0">
                <a:solidFill>
                  <a:srgbClr val="FF3300"/>
                </a:solidFill>
                <a:latin typeface="Helvetica" panose="020B0604020202020204" pitchFamily="34" charset="0"/>
                <a:cs typeface="Helvetica" panose="020B0604020202020204" pitchFamily="34" charset="0"/>
              </a:rPr>
              <a:t>station and station</a:t>
            </a:r>
          </a:p>
        </p:txBody>
      </p:sp>
    </p:spTree>
    <p:extLst>
      <p:ext uri="{BB962C8B-B14F-4D97-AF65-F5344CB8AC3E}">
        <p14:creationId xmlns:p14="http://schemas.microsoft.com/office/powerpoint/2010/main" val="28211078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contents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1.4</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AB69BB8-1709-40FF-B319-D6BDC8AA3D1D}"/>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103</a:t>
            </a:fld>
            <a:endParaRPr lang="zh-CN" altLang="en-US">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7BDF8FEA-D4C1-425C-9729-4ACB032CBC9C}"/>
              </a:ext>
            </a:extLst>
          </p:cNvPr>
          <p:cNvGrpSpPr/>
          <p:nvPr/>
        </p:nvGrpSpPr>
        <p:grpSpPr>
          <a:xfrm>
            <a:off x="306570" y="743924"/>
            <a:ext cx="3476653" cy="461665"/>
            <a:chOff x="-3" y="4322920"/>
            <a:chExt cx="3476653" cy="461665"/>
          </a:xfrm>
        </p:grpSpPr>
        <p:sp>
          <p:nvSpPr>
            <p:cNvPr id="11" name="矩形 10">
              <a:extLst>
                <a:ext uri="{FF2B5EF4-FFF2-40B4-BE49-F238E27FC236}">
                  <a16:creationId xmlns:a16="http://schemas.microsoft.com/office/drawing/2014/main" id="{0CA25580-65E7-4646-8C8F-012F5547732A}"/>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1AF694-730C-457F-8E1E-F4AE91EB2212}"/>
                </a:ext>
              </a:extLst>
            </p:cNvPr>
            <p:cNvSpPr txBox="1"/>
            <p:nvPr/>
          </p:nvSpPr>
          <p:spPr>
            <a:xfrm>
              <a:off x="193379" y="4322920"/>
              <a:ext cx="328327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Specific research topic</a:t>
              </a:r>
            </a:p>
          </p:txBody>
        </p:sp>
      </p:grpSp>
      <p:grpSp>
        <p:nvGrpSpPr>
          <p:cNvPr id="52" name="组合 51">
            <a:extLst>
              <a:ext uri="{FF2B5EF4-FFF2-40B4-BE49-F238E27FC236}">
                <a16:creationId xmlns:a16="http://schemas.microsoft.com/office/drawing/2014/main" id="{4BACF9AB-08D9-434C-A207-2A8F0F98CEA6}"/>
              </a:ext>
            </a:extLst>
          </p:cNvPr>
          <p:cNvGrpSpPr/>
          <p:nvPr/>
        </p:nvGrpSpPr>
        <p:grpSpPr>
          <a:xfrm>
            <a:off x="703164" y="1800666"/>
            <a:ext cx="8196368" cy="646331"/>
            <a:chOff x="703164" y="1800666"/>
            <a:chExt cx="8196368" cy="646331"/>
          </a:xfrm>
        </p:grpSpPr>
        <p:grpSp>
          <p:nvGrpSpPr>
            <p:cNvPr id="51" name="组合 50">
              <a:extLst>
                <a:ext uri="{FF2B5EF4-FFF2-40B4-BE49-F238E27FC236}">
                  <a16:creationId xmlns:a16="http://schemas.microsoft.com/office/drawing/2014/main" id="{734676BE-7C0A-441E-B2AF-85DF432AE9F6}"/>
                </a:ext>
              </a:extLst>
            </p:cNvPr>
            <p:cNvGrpSpPr/>
            <p:nvPr/>
          </p:nvGrpSpPr>
          <p:grpSpPr>
            <a:xfrm>
              <a:off x="703164" y="1800666"/>
              <a:ext cx="8196368" cy="646331"/>
              <a:chOff x="703164" y="1800666"/>
              <a:chExt cx="8196368" cy="646331"/>
            </a:xfrm>
          </p:grpSpPr>
          <p:sp>
            <p:nvSpPr>
              <p:cNvPr id="17" name="文本框 16">
                <a:extLst>
                  <a:ext uri="{FF2B5EF4-FFF2-40B4-BE49-F238E27FC236}">
                    <a16:creationId xmlns:a16="http://schemas.microsoft.com/office/drawing/2014/main" id="{72F94284-9A10-4295-B5BE-8FF121EE5749}"/>
                  </a:ext>
                </a:extLst>
              </p:cNvPr>
              <p:cNvSpPr txBox="1"/>
              <p:nvPr/>
            </p:nvSpPr>
            <p:spPr>
              <a:xfrm>
                <a:off x="703164" y="180066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t>
                </a:r>
                <a:r>
                  <a:rPr lang="en-US" altLang="zh-CN" dirty="0">
                    <a:solidFill>
                      <a:srgbClr val="FF3300"/>
                    </a:solidFill>
                    <a:latin typeface="Helvetica" panose="020B0604020202020204" pitchFamily="34" charset="0"/>
                    <a:cs typeface="Helvetica" panose="020B0604020202020204" pitchFamily="34" charset="0"/>
                  </a:rPr>
                  <a:t>willingness of walking duration</a:t>
                </a:r>
                <a:r>
                  <a:rPr lang="en-US" altLang="zh-CN" dirty="0">
                    <a:latin typeface="Helvetica" panose="020B0604020202020204" pitchFamily="34" charset="0"/>
                    <a:cs typeface="Helvetica" panose="020B0604020202020204" pitchFamily="34" charset="0"/>
                  </a:rPr>
                  <a:t> to transit stations regarding passengers’ personal attributes.</a:t>
                </a:r>
              </a:p>
            </p:txBody>
          </p:sp>
          <p:sp>
            <p:nvSpPr>
              <p:cNvPr id="28" name="矩形 27">
                <a:extLst>
                  <a:ext uri="{FF2B5EF4-FFF2-40B4-BE49-F238E27FC236}">
                    <a16:creationId xmlns:a16="http://schemas.microsoft.com/office/drawing/2014/main" id="{CD845381-E03E-4F12-BC10-3F23E57DB053}"/>
                  </a:ext>
                </a:extLst>
              </p:cNvPr>
              <p:cNvSpPr/>
              <p:nvPr/>
            </p:nvSpPr>
            <p:spPr>
              <a:xfrm>
                <a:off x="7701768" y="193916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2</a:t>
                </a:r>
              </a:p>
            </p:txBody>
          </p:sp>
        </p:grpSp>
        <p:sp>
          <p:nvSpPr>
            <p:cNvPr id="37" name="箭头: V 形 36">
              <a:extLst>
                <a:ext uri="{FF2B5EF4-FFF2-40B4-BE49-F238E27FC236}">
                  <a16:creationId xmlns:a16="http://schemas.microsoft.com/office/drawing/2014/main" id="{221EFE8F-EB2A-45F9-A561-9F6D2183CD75}"/>
                </a:ext>
              </a:extLst>
            </p:cNvPr>
            <p:cNvSpPr/>
            <p:nvPr/>
          </p:nvSpPr>
          <p:spPr>
            <a:xfrm>
              <a:off x="7340982" y="193916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50" name="组合 49">
            <a:extLst>
              <a:ext uri="{FF2B5EF4-FFF2-40B4-BE49-F238E27FC236}">
                <a16:creationId xmlns:a16="http://schemas.microsoft.com/office/drawing/2014/main" id="{9DF21C2F-2C71-496C-AD55-C21132D4D139}"/>
              </a:ext>
            </a:extLst>
          </p:cNvPr>
          <p:cNvGrpSpPr/>
          <p:nvPr/>
        </p:nvGrpSpPr>
        <p:grpSpPr>
          <a:xfrm>
            <a:off x="701156" y="2993396"/>
            <a:ext cx="8198376" cy="646331"/>
            <a:chOff x="701156" y="2860896"/>
            <a:chExt cx="8198376" cy="646331"/>
          </a:xfrm>
        </p:grpSpPr>
        <p:grpSp>
          <p:nvGrpSpPr>
            <p:cNvPr id="49" name="组合 48">
              <a:extLst>
                <a:ext uri="{FF2B5EF4-FFF2-40B4-BE49-F238E27FC236}">
                  <a16:creationId xmlns:a16="http://schemas.microsoft.com/office/drawing/2014/main" id="{2244039F-5BB3-4F1A-BA5B-115801C39318}"/>
                </a:ext>
              </a:extLst>
            </p:cNvPr>
            <p:cNvGrpSpPr/>
            <p:nvPr/>
          </p:nvGrpSpPr>
          <p:grpSpPr>
            <a:xfrm>
              <a:off x="701156" y="2860896"/>
              <a:ext cx="8198376" cy="646331"/>
              <a:chOff x="701156" y="2860896"/>
              <a:chExt cx="8198376" cy="646331"/>
            </a:xfrm>
          </p:grpSpPr>
          <p:sp>
            <p:nvSpPr>
              <p:cNvPr id="20" name="文本框 19">
                <a:extLst>
                  <a:ext uri="{FF2B5EF4-FFF2-40B4-BE49-F238E27FC236}">
                    <a16:creationId xmlns:a16="http://schemas.microsoft.com/office/drawing/2014/main" id="{2660D495-5534-428A-9B00-778A9CCB95DC}"/>
                  </a:ext>
                </a:extLst>
              </p:cNvPr>
              <p:cNvSpPr txBox="1"/>
              <p:nvPr/>
            </p:nvSpPr>
            <p:spPr>
              <a:xfrm>
                <a:off x="701156" y="2860896"/>
                <a:ext cx="6456394"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Analyzing the </a:t>
                </a:r>
                <a:r>
                  <a:rPr lang="en-US" altLang="zh-CN" dirty="0">
                    <a:solidFill>
                      <a:srgbClr val="FF3300"/>
                    </a:solidFill>
                    <a:latin typeface="Helvetica" panose="020B0604020202020204" pitchFamily="34" charset="0"/>
                    <a:cs typeface="Helvetica" panose="020B0604020202020204" pitchFamily="34" charset="0"/>
                  </a:rPr>
                  <a:t>characteristics in the variation </a:t>
                </a:r>
                <a:r>
                  <a:rPr lang="en-US" altLang="zh-CN" dirty="0">
                    <a:latin typeface="Helvetica" panose="020B0604020202020204" pitchFamily="34" charset="0"/>
                    <a:cs typeface="Helvetica" panose="020B0604020202020204" pitchFamily="34" charset="0"/>
                  </a:rPr>
                  <a:t>of transit ridership.</a:t>
                </a:r>
              </a:p>
            </p:txBody>
          </p:sp>
          <p:sp>
            <p:nvSpPr>
              <p:cNvPr id="29" name="矩形 28">
                <a:extLst>
                  <a:ext uri="{FF2B5EF4-FFF2-40B4-BE49-F238E27FC236}">
                    <a16:creationId xmlns:a16="http://schemas.microsoft.com/office/drawing/2014/main" id="{25F8D97D-2600-4FF2-92F4-50AF58C8C7DC}"/>
                  </a:ext>
                </a:extLst>
              </p:cNvPr>
              <p:cNvSpPr/>
              <p:nvPr/>
            </p:nvSpPr>
            <p:spPr>
              <a:xfrm>
                <a:off x="7701768" y="3001696"/>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3</a:t>
                </a:r>
              </a:p>
            </p:txBody>
          </p:sp>
        </p:grpSp>
        <p:sp>
          <p:nvSpPr>
            <p:cNvPr id="38" name="箭头: V 形 37">
              <a:extLst>
                <a:ext uri="{FF2B5EF4-FFF2-40B4-BE49-F238E27FC236}">
                  <a16:creationId xmlns:a16="http://schemas.microsoft.com/office/drawing/2014/main" id="{D2193C51-52EA-47B7-91C7-7D6BC48FF652}"/>
                </a:ext>
              </a:extLst>
            </p:cNvPr>
            <p:cNvSpPr/>
            <p:nvPr/>
          </p:nvSpPr>
          <p:spPr>
            <a:xfrm>
              <a:off x="7340982" y="300169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8" name="组合 47">
            <a:extLst>
              <a:ext uri="{FF2B5EF4-FFF2-40B4-BE49-F238E27FC236}">
                <a16:creationId xmlns:a16="http://schemas.microsoft.com/office/drawing/2014/main" id="{2741BB9D-882C-4133-916E-E4541C0E297D}"/>
              </a:ext>
            </a:extLst>
          </p:cNvPr>
          <p:cNvGrpSpPr/>
          <p:nvPr/>
        </p:nvGrpSpPr>
        <p:grpSpPr>
          <a:xfrm>
            <a:off x="701157" y="4047482"/>
            <a:ext cx="8198375" cy="646331"/>
            <a:chOff x="701157" y="3918430"/>
            <a:chExt cx="8198375" cy="646331"/>
          </a:xfrm>
        </p:grpSpPr>
        <p:grpSp>
          <p:nvGrpSpPr>
            <p:cNvPr id="47" name="组合 46">
              <a:extLst>
                <a:ext uri="{FF2B5EF4-FFF2-40B4-BE49-F238E27FC236}">
                  <a16:creationId xmlns:a16="http://schemas.microsoft.com/office/drawing/2014/main" id="{53425731-9F32-4A3C-9777-EACF78AC792D}"/>
                </a:ext>
              </a:extLst>
            </p:cNvPr>
            <p:cNvGrpSpPr/>
            <p:nvPr/>
          </p:nvGrpSpPr>
          <p:grpSpPr>
            <a:xfrm>
              <a:off x="701157" y="3918430"/>
              <a:ext cx="8198375" cy="646331"/>
              <a:chOff x="701157" y="3918430"/>
              <a:chExt cx="8198375" cy="646331"/>
            </a:xfrm>
          </p:grpSpPr>
          <p:sp>
            <p:nvSpPr>
              <p:cNvPr id="23" name="文本框 22">
                <a:extLst>
                  <a:ext uri="{FF2B5EF4-FFF2-40B4-BE49-F238E27FC236}">
                    <a16:creationId xmlns:a16="http://schemas.microsoft.com/office/drawing/2014/main" id="{2A3F8B4C-769B-4146-B049-0BEB2932714F}"/>
                  </a:ext>
                </a:extLst>
              </p:cNvPr>
              <p:cNvSpPr txBox="1"/>
              <p:nvPr/>
            </p:nvSpPr>
            <p:spPr>
              <a:xfrm>
                <a:off x="701157" y="3918430"/>
                <a:ext cx="6456393"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Exploring the approach of </a:t>
                </a:r>
                <a:r>
                  <a:rPr lang="en-US" altLang="zh-CN" dirty="0">
                    <a:solidFill>
                      <a:srgbClr val="FF3300"/>
                    </a:solidFill>
                    <a:latin typeface="Helvetica" panose="020B0604020202020204" pitchFamily="34" charset="0"/>
                    <a:cs typeface="Helvetica" panose="020B0604020202020204" pitchFamily="34" charset="0"/>
                  </a:rPr>
                  <a:t>screening effective </a:t>
                </a:r>
                <a:r>
                  <a:rPr lang="en-US" altLang="zh-CN" dirty="0">
                    <a:latin typeface="Helvetica" panose="020B0604020202020204" pitchFamily="34" charset="0"/>
                    <a:cs typeface="Helvetica" panose="020B0604020202020204" pitchFamily="34" charset="0"/>
                  </a:rPr>
                  <a:t>influencing factors in</a:t>
                </a:r>
                <a:r>
                  <a:rPr lang="en-US" altLang="zh-CN" dirty="0">
                    <a:solidFill>
                      <a:srgbClr val="FF3300"/>
                    </a:solidFill>
                    <a:latin typeface="Helvetica" panose="020B0604020202020204" pitchFamily="34" charset="0"/>
                    <a:cs typeface="Helvetica" panose="020B0604020202020204" pitchFamily="34" charset="0"/>
                  </a:rPr>
                  <a:t> small sample case</a:t>
                </a:r>
                <a:endParaRPr lang="en-US" altLang="zh-CN"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CDFF46BA-B401-41BC-81BD-8DC7D09C9374}"/>
                  </a:ext>
                </a:extLst>
              </p:cNvPr>
              <p:cNvSpPr/>
              <p:nvPr/>
            </p:nvSpPr>
            <p:spPr>
              <a:xfrm>
                <a:off x="7701768" y="4056929"/>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4</a:t>
                </a:r>
              </a:p>
            </p:txBody>
          </p:sp>
        </p:grpSp>
        <p:sp>
          <p:nvSpPr>
            <p:cNvPr id="39" name="箭头: V 形 38">
              <a:extLst>
                <a:ext uri="{FF2B5EF4-FFF2-40B4-BE49-F238E27FC236}">
                  <a16:creationId xmlns:a16="http://schemas.microsoft.com/office/drawing/2014/main" id="{4488A535-8972-472A-869E-ABA444756730}"/>
                </a:ext>
              </a:extLst>
            </p:cNvPr>
            <p:cNvSpPr/>
            <p:nvPr/>
          </p:nvSpPr>
          <p:spPr>
            <a:xfrm>
              <a:off x="7340982" y="4064228"/>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6" name="组合 45">
            <a:extLst>
              <a:ext uri="{FF2B5EF4-FFF2-40B4-BE49-F238E27FC236}">
                <a16:creationId xmlns:a16="http://schemas.microsoft.com/office/drawing/2014/main" id="{41D96B26-0428-4F3E-8427-5A61177C8A31}"/>
              </a:ext>
            </a:extLst>
          </p:cNvPr>
          <p:cNvGrpSpPr/>
          <p:nvPr/>
        </p:nvGrpSpPr>
        <p:grpSpPr>
          <a:xfrm>
            <a:off x="701162" y="5101569"/>
            <a:ext cx="8206385" cy="646331"/>
            <a:chOff x="701162" y="5101569"/>
            <a:chExt cx="8206385" cy="646331"/>
          </a:xfrm>
        </p:grpSpPr>
        <p:grpSp>
          <p:nvGrpSpPr>
            <p:cNvPr id="45" name="组合 44">
              <a:extLst>
                <a:ext uri="{FF2B5EF4-FFF2-40B4-BE49-F238E27FC236}">
                  <a16:creationId xmlns:a16="http://schemas.microsoft.com/office/drawing/2014/main" id="{E92ACD89-76BB-4212-80BB-714803922E0A}"/>
                </a:ext>
              </a:extLst>
            </p:cNvPr>
            <p:cNvGrpSpPr/>
            <p:nvPr/>
          </p:nvGrpSpPr>
          <p:grpSpPr>
            <a:xfrm>
              <a:off x="701162" y="5101569"/>
              <a:ext cx="8206385" cy="646331"/>
              <a:chOff x="701162" y="5101569"/>
              <a:chExt cx="8206385" cy="646331"/>
            </a:xfrm>
          </p:grpSpPr>
          <p:sp>
            <p:nvSpPr>
              <p:cNvPr id="26" name="文本框 25">
                <a:extLst>
                  <a:ext uri="{FF2B5EF4-FFF2-40B4-BE49-F238E27FC236}">
                    <a16:creationId xmlns:a16="http://schemas.microsoft.com/office/drawing/2014/main" id="{1BC6C759-18CA-4769-963E-055E66C526C1}"/>
                  </a:ext>
                </a:extLst>
              </p:cNvPr>
              <p:cNvSpPr txBox="1"/>
              <p:nvPr/>
            </p:nvSpPr>
            <p:spPr>
              <a:xfrm>
                <a:off x="701162" y="5101569"/>
                <a:ext cx="6456388" cy="646331"/>
              </a:xfrm>
              <a:prstGeom prst="rect">
                <a:avLst/>
              </a:prstGeom>
              <a:noFill/>
              <a:ln w="19050">
                <a:solidFill>
                  <a:srgbClr val="85023E"/>
                </a:solidFill>
              </a:ln>
            </p:spPr>
            <p:txBody>
              <a:bodyPr wrap="square" rtlCol="0">
                <a:spAutoFit/>
              </a:bodyPr>
              <a:lstStyle/>
              <a:p>
                <a:r>
                  <a:rPr lang="en-US" altLang="zh-CN" dirty="0">
                    <a:latin typeface="Helvetica" panose="020B0604020202020204" pitchFamily="34" charset="0"/>
                    <a:cs typeface="Helvetica" panose="020B0604020202020204" pitchFamily="34" charset="0"/>
                  </a:rPr>
                  <a:t>Shifting the research perspective, trying to describing the </a:t>
                </a:r>
                <a:r>
                  <a:rPr lang="en-US" altLang="zh-CN" dirty="0">
                    <a:solidFill>
                      <a:srgbClr val="FF3300"/>
                    </a:solidFill>
                    <a:latin typeface="Helvetica" panose="020B0604020202020204" pitchFamily="34" charset="0"/>
                    <a:cs typeface="Helvetica" panose="020B0604020202020204" pitchFamily="34" charset="0"/>
                  </a:rPr>
                  <a:t>variation of ridership between stations and stations</a:t>
                </a:r>
                <a:r>
                  <a:rPr lang="en-US" altLang="zh-CN" b="1" dirty="0">
                    <a:latin typeface="Helvetica" panose="020B0604020202020204" pitchFamily="34" charset="0"/>
                    <a:cs typeface="Helvetica" panose="020B0604020202020204" pitchFamily="34" charset="0"/>
                  </a:rPr>
                  <a:t>.</a:t>
                </a:r>
              </a:p>
            </p:txBody>
          </p:sp>
          <p:sp>
            <p:nvSpPr>
              <p:cNvPr id="31" name="矩形 30">
                <a:extLst>
                  <a:ext uri="{FF2B5EF4-FFF2-40B4-BE49-F238E27FC236}">
                    <a16:creationId xmlns:a16="http://schemas.microsoft.com/office/drawing/2014/main" id="{877921D6-9778-4C30-A7E5-35B460531DBA}"/>
                  </a:ext>
                </a:extLst>
              </p:cNvPr>
              <p:cNvSpPr/>
              <p:nvPr/>
            </p:nvSpPr>
            <p:spPr>
              <a:xfrm>
                <a:off x="7709783" y="5227441"/>
                <a:ext cx="1197764" cy="369332"/>
              </a:xfrm>
              <a:prstGeom prst="rect">
                <a:avLst/>
              </a:prstGeom>
            </p:spPr>
            <p:txBody>
              <a:bodyPr wrap="none">
                <a:spAutoFit/>
              </a:bodyPr>
              <a:lstStyle/>
              <a:p>
                <a:r>
                  <a:rPr lang="zh-CN" altLang="en-US" dirty="0">
                    <a:latin typeface="Helvetica" panose="020B0604020202020204" pitchFamily="34" charset="0"/>
                    <a:cs typeface="Helvetica" panose="020B0604020202020204" pitchFamily="34" charset="0"/>
                  </a:rPr>
                  <a:t>Chapter </a:t>
                </a:r>
                <a:r>
                  <a:rPr lang="en-US" altLang="zh-CN" dirty="0">
                    <a:latin typeface="Helvetica" panose="020B0604020202020204" pitchFamily="34" charset="0"/>
                    <a:cs typeface="Helvetica" panose="020B0604020202020204" pitchFamily="34" charset="0"/>
                  </a:rPr>
                  <a:t>5</a:t>
                </a:r>
              </a:p>
            </p:txBody>
          </p:sp>
        </p:grpSp>
        <p:sp>
          <p:nvSpPr>
            <p:cNvPr id="40" name="箭头: V 形 39">
              <a:extLst>
                <a:ext uri="{FF2B5EF4-FFF2-40B4-BE49-F238E27FC236}">
                  <a16:creationId xmlns:a16="http://schemas.microsoft.com/office/drawing/2014/main" id="{A35ABE5B-87ED-49E3-B843-69952D2DDE80}"/>
                </a:ext>
              </a:extLst>
            </p:cNvPr>
            <p:cNvSpPr/>
            <p:nvPr/>
          </p:nvSpPr>
          <p:spPr>
            <a:xfrm>
              <a:off x="7340982" y="5227443"/>
              <a:ext cx="299473" cy="369330"/>
            </a:xfrm>
            <a:prstGeom prst="chevron">
              <a:avLst/>
            </a:prstGeom>
            <a:solidFill>
              <a:srgbClr val="85023E"/>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1" name="矩形: 圆角 40">
            <a:extLst>
              <a:ext uri="{FF2B5EF4-FFF2-40B4-BE49-F238E27FC236}">
                <a16:creationId xmlns:a16="http://schemas.microsoft.com/office/drawing/2014/main" id="{BB911D62-E2E8-4B8A-9F89-4B1BBDF5FFA5}"/>
              </a:ext>
            </a:extLst>
          </p:cNvPr>
          <p:cNvSpPr/>
          <p:nvPr/>
        </p:nvSpPr>
        <p:spPr>
          <a:xfrm>
            <a:off x="306570" y="179463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2" name="矩形: 圆角 41">
            <a:extLst>
              <a:ext uri="{FF2B5EF4-FFF2-40B4-BE49-F238E27FC236}">
                <a16:creationId xmlns:a16="http://schemas.microsoft.com/office/drawing/2014/main" id="{8130E9A5-6C74-41D1-AFAA-7C9372121421}"/>
              </a:ext>
            </a:extLst>
          </p:cNvPr>
          <p:cNvSpPr/>
          <p:nvPr/>
        </p:nvSpPr>
        <p:spPr>
          <a:xfrm>
            <a:off x="306570" y="299249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622076AB-7515-42DB-9638-E18C5E0EA760}"/>
              </a:ext>
            </a:extLst>
          </p:cNvPr>
          <p:cNvSpPr/>
          <p:nvPr/>
        </p:nvSpPr>
        <p:spPr>
          <a:xfrm>
            <a:off x="306570" y="4041602"/>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矩形: 圆角 43">
            <a:extLst>
              <a:ext uri="{FF2B5EF4-FFF2-40B4-BE49-F238E27FC236}">
                <a16:creationId xmlns:a16="http://schemas.microsoft.com/office/drawing/2014/main" id="{9C5A10DB-3850-4CDC-B418-1DB7699BE243}"/>
              </a:ext>
            </a:extLst>
          </p:cNvPr>
          <p:cNvSpPr/>
          <p:nvPr/>
        </p:nvSpPr>
        <p:spPr>
          <a:xfrm>
            <a:off x="311458" y="5088854"/>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4</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87851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E9D6D49-0D57-4DC1-8205-14148C417F62}"/>
              </a:ext>
            </a:extLst>
          </p:cNvPr>
          <p:cNvSpPr/>
          <p:nvPr/>
        </p:nvSpPr>
        <p:spPr>
          <a:xfrm>
            <a:off x="0" y="537684"/>
            <a:ext cx="9143999" cy="233073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endParaRPr lang="zh-CN" altLang="en-US"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tx1">
              <a:lumMod val="75000"/>
              <a:lumOff val="25000"/>
            </a:schemeClr>
          </a:solidFill>
          <a:ln w="28575"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104</a:t>
            </a:fld>
            <a:endParaRPr lang="zh-CN" altLang="en-US">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DA298F3E-6243-40DD-8AD4-BA9C11564A1C}"/>
              </a:ext>
            </a:extLst>
          </p:cNvPr>
          <p:cNvSpPr txBox="1"/>
          <p:nvPr/>
        </p:nvSpPr>
        <p:spPr>
          <a:xfrm>
            <a:off x="736847" y="1176793"/>
            <a:ext cx="5637321"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Explore the determinants of rail transit ridership</a:t>
            </a:r>
          </a:p>
        </p:txBody>
      </p:sp>
      <p:sp>
        <p:nvSpPr>
          <p:cNvPr id="5" name="矩形 4">
            <a:extLst>
              <a:ext uri="{FF2B5EF4-FFF2-40B4-BE49-F238E27FC236}">
                <a16:creationId xmlns:a16="http://schemas.microsoft.com/office/drawing/2014/main" id="{C45B0CAF-C07D-452D-9653-1EC3510E52F8}"/>
              </a:ext>
            </a:extLst>
          </p:cNvPr>
          <p:cNvSpPr/>
          <p:nvPr/>
        </p:nvSpPr>
        <p:spPr>
          <a:xfrm>
            <a:off x="732253" y="2135945"/>
            <a:ext cx="6013185" cy="369332"/>
          </a:xfrm>
          <a:prstGeom prst="rect">
            <a:avLst/>
          </a:prstGeom>
        </p:spPr>
        <p:txBody>
          <a:bodyPr wrap="none">
            <a:spAutoFit/>
          </a:bodyPr>
          <a:lstStyle/>
          <a:p>
            <a:pPr marL="285750" indent="-285750">
              <a:buFont typeface="Wingdings" panose="05000000000000000000" pitchFamily="2" charset="2"/>
              <a:buChar char="l"/>
            </a:pPr>
            <a:r>
              <a:rPr lang="en-US" altLang="zh-CN" dirty="0">
                <a:latin typeface="Helvetica" panose="020B0604020202020204" pitchFamily="34" charset="0"/>
                <a:ea typeface="+mj-ea"/>
                <a:cs typeface="Helvetica" panose="020B0604020202020204" pitchFamily="34" charset="0"/>
              </a:rPr>
              <a:t>Giving reference for increasing the rail transit ridership</a:t>
            </a:r>
          </a:p>
        </p:txBody>
      </p:sp>
      <p:sp>
        <p:nvSpPr>
          <p:cNvPr id="7" name="矩形 6">
            <a:extLst>
              <a:ext uri="{FF2B5EF4-FFF2-40B4-BE49-F238E27FC236}">
                <a16:creationId xmlns:a16="http://schemas.microsoft.com/office/drawing/2014/main" id="{5C8D561E-8DC1-463F-A4FF-1E70136E54BC}"/>
              </a:ext>
            </a:extLst>
          </p:cNvPr>
          <p:cNvSpPr/>
          <p:nvPr/>
        </p:nvSpPr>
        <p:spPr>
          <a:xfrm>
            <a:off x="2102367" y="5485621"/>
            <a:ext cx="3388702" cy="646331"/>
          </a:xfrm>
          <a:prstGeom prst="rect">
            <a:avLst/>
          </a:prstGeom>
        </p:spPr>
        <p:txBody>
          <a:bodyPr wrap="square">
            <a:spAutoFit/>
          </a:bodyPr>
          <a:lstStyle/>
          <a:p>
            <a:r>
              <a:rPr lang="zh-CN" altLang="en-US" dirty="0">
                <a:latin typeface="Helvetica" panose="020B0604020202020204" pitchFamily="34" charset="0"/>
                <a:ea typeface="+mj-ea"/>
                <a:cs typeface="Helvetica" panose="020B0604020202020204" pitchFamily="34" charset="0"/>
              </a:rPr>
              <a:t>What factors influence transit ridership among stations?</a:t>
            </a:r>
          </a:p>
        </p:txBody>
      </p:sp>
      <p:grpSp>
        <p:nvGrpSpPr>
          <p:cNvPr id="23" name="组合 22">
            <a:extLst>
              <a:ext uri="{FF2B5EF4-FFF2-40B4-BE49-F238E27FC236}">
                <a16:creationId xmlns:a16="http://schemas.microsoft.com/office/drawing/2014/main" id="{D2030FBA-BDBC-4A39-B5DD-4D26FE5149D3}"/>
              </a:ext>
            </a:extLst>
          </p:cNvPr>
          <p:cNvGrpSpPr/>
          <p:nvPr/>
        </p:nvGrpSpPr>
        <p:grpSpPr>
          <a:xfrm>
            <a:off x="5000183" y="3576507"/>
            <a:ext cx="4004948" cy="2088588"/>
            <a:chOff x="483782" y="1944876"/>
            <a:chExt cx="8245802" cy="4300202"/>
          </a:xfrm>
        </p:grpSpPr>
        <p:grpSp>
          <p:nvGrpSpPr>
            <p:cNvPr id="24" name="组合 23">
              <a:extLst>
                <a:ext uri="{FF2B5EF4-FFF2-40B4-BE49-F238E27FC236}">
                  <a16:creationId xmlns:a16="http://schemas.microsoft.com/office/drawing/2014/main" id="{B6324CBB-078B-43DA-85F8-0A217DA400E6}"/>
                </a:ext>
              </a:extLst>
            </p:cNvPr>
            <p:cNvGrpSpPr/>
            <p:nvPr/>
          </p:nvGrpSpPr>
          <p:grpSpPr>
            <a:xfrm rot="2158665" flipH="1">
              <a:off x="587035" y="1944876"/>
              <a:ext cx="3818332" cy="3685172"/>
              <a:chOff x="708361" y="2507618"/>
              <a:chExt cx="3397388" cy="3737460"/>
            </a:xfrm>
          </p:grpSpPr>
          <p:sp>
            <p:nvSpPr>
              <p:cNvPr id="49" name="任意形状 6">
                <a:extLst>
                  <a:ext uri="{FF2B5EF4-FFF2-40B4-BE49-F238E27FC236}">
                    <a16:creationId xmlns:a16="http://schemas.microsoft.com/office/drawing/2014/main" id="{746DC6FA-59B4-4A05-8DEE-5C0A438B2A6C}"/>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48" name="任意形状 5">
                <a:extLst>
                  <a:ext uri="{FF2B5EF4-FFF2-40B4-BE49-F238E27FC236}">
                    <a16:creationId xmlns:a16="http://schemas.microsoft.com/office/drawing/2014/main" id="{091C2FEB-A7F3-4621-B336-9C021C206975}"/>
                  </a:ext>
                </a:extLst>
              </p:cNvPr>
              <p:cNvSpPr/>
              <p:nvPr/>
            </p:nvSpPr>
            <p:spPr>
              <a:xfrm rot="15085133">
                <a:off x="611407" y="2604572"/>
                <a:ext cx="3591296" cy="3397388"/>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rgbClr val="FF0000"/>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0" name="任意形状 7">
                <a:extLst>
                  <a:ext uri="{FF2B5EF4-FFF2-40B4-BE49-F238E27FC236}">
                    <a16:creationId xmlns:a16="http://schemas.microsoft.com/office/drawing/2014/main" id="{CA1D153E-7DBC-440D-9E23-0F239E28B03C}"/>
                  </a:ext>
                </a:extLst>
              </p:cNvPr>
              <p:cNvSpPr/>
              <p:nvPr/>
            </p:nvSpPr>
            <p:spPr>
              <a:xfrm>
                <a:off x="2213258" y="4556440"/>
                <a:ext cx="607514" cy="532355"/>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1" name="任意形状 8">
                <a:extLst>
                  <a:ext uri="{FF2B5EF4-FFF2-40B4-BE49-F238E27FC236}">
                    <a16:creationId xmlns:a16="http://schemas.microsoft.com/office/drawing/2014/main" id="{8B997FB2-4C9F-4023-93A8-77BC074AEC74}"/>
                  </a:ext>
                </a:extLst>
              </p:cNvPr>
              <p:cNvSpPr/>
              <p:nvPr/>
            </p:nvSpPr>
            <p:spPr>
              <a:xfrm>
                <a:off x="2421852" y="4241143"/>
                <a:ext cx="613777"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2" name="任意形状 9">
                <a:extLst>
                  <a:ext uri="{FF2B5EF4-FFF2-40B4-BE49-F238E27FC236}">
                    <a16:creationId xmlns:a16="http://schemas.microsoft.com/office/drawing/2014/main" id="{EBB977B6-CF69-4A8D-9D57-FB5F8E89B60B}"/>
                  </a:ext>
                </a:extLst>
              </p:cNvPr>
              <p:cNvSpPr/>
              <p:nvPr/>
            </p:nvSpPr>
            <p:spPr>
              <a:xfrm>
                <a:off x="1621956" y="4695566"/>
                <a:ext cx="732771" cy="839243"/>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11">
                <a:extLst>
                  <a:ext uri="{FF2B5EF4-FFF2-40B4-BE49-F238E27FC236}">
                    <a16:creationId xmlns:a16="http://schemas.microsoft.com/office/drawing/2014/main" id="{8DC5DEC4-3DE6-4153-BFC3-65BEE5FF76BD}"/>
                  </a:ext>
                </a:extLst>
              </p:cNvPr>
              <p:cNvSpPr/>
              <p:nvPr/>
            </p:nvSpPr>
            <p:spPr>
              <a:xfrm>
                <a:off x="2460961"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4" name="任意形状 12">
                <a:extLst>
                  <a:ext uri="{FF2B5EF4-FFF2-40B4-BE49-F238E27FC236}">
                    <a16:creationId xmlns:a16="http://schemas.microsoft.com/office/drawing/2014/main" id="{7318113E-CBCC-4BD4-B486-2A933688C33C}"/>
                  </a:ext>
                </a:extLst>
              </p:cNvPr>
              <p:cNvSpPr/>
              <p:nvPr/>
            </p:nvSpPr>
            <p:spPr>
              <a:xfrm>
                <a:off x="2899370" y="4453126"/>
                <a:ext cx="526094"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5" name="任意形状 13">
                <a:extLst>
                  <a:ext uri="{FF2B5EF4-FFF2-40B4-BE49-F238E27FC236}">
                    <a16:creationId xmlns:a16="http://schemas.microsoft.com/office/drawing/2014/main" id="{D23B79BA-1A1E-49CE-AE4E-E9B47FD85040}"/>
                  </a:ext>
                </a:extLst>
              </p:cNvPr>
              <p:cNvSpPr/>
              <p:nvPr/>
            </p:nvSpPr>
            <p:spPr>
              <a:xfrm>
                <a:off x="1965870"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56" name="任意形状 14">
                <a:extLst>
                  <a:ext uri="{FF2B5EF4-FFF2-40B4-BE49-F238E27FC236}">
                    <a16:creationId xmlns:a16="http://schemas.microsoft.com/office/drawing/2014/main" id="{F17C0434-8D3F-4839-8ECB-250EECB03CAF}"/>
                  </a:ext>
                </a:extLst>
              </p:cNvPr>
              <p:cNvSpPr/>
              <p:nvPr/>
            </p:nvSpPr>
            <p:spPr>
              <a:xfrm>
                <a:off x="1571297" y="4264842"/>
                <a:ext cx="858033" cy="475988"/>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15">
                <a:extLst>
                  <a:ext uri="{FF2B5EF4-FFF2-40B4-BE49-F238E27FC236}">
                    <a16:creationId xmlns:a16="http://schemas.microsoft.com/office/drawing/2014/main" id="{37789E2E-F87A-48A5-86D3-0F5249109A56}"/>
                  </a:ext>
                </a:extLst>
              </p:cNvPr>
              <p:cNvSpPr/>
              <p:nvPr/>
            </p:nvSpPr>
            <p:spPr>
              <a:xfrm>
                <a:off x="2348363"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16">
                <a:extLst>
                  <a:ext uri="{FF2B5EF4-FFF2-40B4-BE49-F238E27FC236}">
                    <a16:creationId xmlns:a16="http://schemas.microsoft.com/office/drawing/2014/main" id="{56BEE37C-0B47-4E66-90A1-C627E109DB30}"/>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9" name="任意形状 17">
                <a:extLst>
                  <a:ext uri="{FF2B5EF4-FFF2-40B4-BE49-F238E27FC236}">
                    <a16:creationId xmlns:a16="http://schemas.microsoft.com/office/drawing/2014/main" id="{927596D8-8299-4FB2-B103-1E9CE9D0BED0}"/>
                  </a:ext>
                </a:extLst>
              </p:cNvPr>
              <p:cNvSpPr/>
              <p:nvPr/>
            </p:nvSpPr>
            <p:spPr>
              <a:xfrm rot="722686">
                <a:off x="1916115" y="3417711"/>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5" name="组合 24">
              <a:extLst>
                <a:ext uri="{FF2B5EF4-FFF2-40B4-BE49-F238E27FC236}">
                  <a16:creationId xmlns:a16="http://schemas.microsoft.com/office/drawing/2014/main" id="{E94D3781-A62E-4903-A684-DC37E88B5989}"/>
                </a:ext>
              </a:extLst>
            </p:cNvPr>
            <p:cNvGrpSpPr/>
            <p:nvPr/>
          </p:nvGrpSpPr>
          <p:grpSpPr>
            <a:xfrm>
              <a:off x="4606683" y="2367012"/>
              <a:ext cx="4122901" cy="3878066"/>
              <a:chOff x="6618402" y="2991111"/>
              <a:chExt cx="4122901" cy="3878066"/>
            </a:xfrm>
          </p:grpSpPr>
          <p:sp>
            <p:nvSpPr>
              <p:cNvPr id="31" name="任意形状 5">
                <a:extLst>
                  <a:ext uri="{FF2B5EF4-FFF2-40B4-BE49-F238E27FC236}">
                    <a16:creationId xmlns:a16="http://schemas.microsoft.com/office/drawing/2014/main" id="{1E77E420-E5DA-490A-97F1-F9F9CE51DE8A}"/>
                  </a:ext>
                </a:extLst>
              </p:cNvPr>
              <p:cNvSpPr/>
              <p:nvPr/>
            </p:nvSpPr>
            <p:spPr>
              <a:xfrm>
                <a:off x="6870634" y="2991111"/>
                <a:ext cx="3150678" cy="387250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32" name="任意形状 6">
                <a:extLst>
                  <a:ext uri="{FF2B5EF4-FFF2-40B4-BE49-F238E27FC236}">
                    <a16:creationId xmlns:a16="http://schemas.microsoft.com/office/drawing/2014/main" id="{E220D218-FB4D-49BF-86B4-3094A010B0FB}"/>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3" name="任意形状 7">
                <a:extLst>
                  <a:ext uri="{FF2B5EF4-FFF2-40B4-BE49-F238E27FC236}">
                    <a16:creationId xmlns:a16="http://schemas.microsoft.com/office/drawing/2014/main" id="{D3D1402C-86F9-49FA-9E35-C4219D9A3EDC}"/>
                  </a:ext>
                </a:extLst>
              </p:cNvPr>
              <p:cNvSpPr/>
              <p:nvPr/>
            </p:nvSpPr>
            <p:spPr>
              <a:xfrm>
                <a:off x="8252177" y="5180538"/>
                <a:ext cx="607512"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4" name="任意形状 8">
                <a:extLst>
                  <a:ext uri="{FF2B5EF4-FFF2-40B4-BE49-F238E27FC236}">
                    <a16:creationId xmlns:a16="http://schemas.microsoft.com/office/drawing/2014/main" id="{AC76A821-23EB-4A49-8E55-6BAD1666A95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35" name="任意形状 9">
                <a:extLst>
                  <a:ext uri="{FF2B5EF4-FFF2-40B4-BE49-F238E27FC236}">
                    <a16:creationId xmlns:a16="http://schemas.microsoft.com/office/drawing/2014/main" id="{182CDAD8-A701-4FC8-A431-B308C0FECB59}"/>
                  </a:ext>
                </a:extLst>
              </p:cNvPr>
              <p:cNvSpPr/>
              <p:nvPr/>
            </p:nvSpPr>
            <p:spPr>
              <a:xfrm>
                <a:off x="7660872" y="53196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6" name="任意形状 14">
                <a:extLst>
                  <a:ext uri="{FF2B5EF4-FFF2-40B4-BE49-F238E27FC236}">
                    <a16:creationId xmlns:a16="http://schemas.microsoft.com/office/drawing/2014/main" id="{757AB89C-1D10-4453-9008-77B655DE3B56}"/>
                  </a:ext>
                </a:extLst>
              </p:cNvPr>
              <p:cNvSpPr/>
              <p:nvPr/>
            </p:nvSpPr>
            <p:spPr>
              <a:xfrm>
                <a:off x="7610215" y="4888942"/>
                <a:ext cx="858034"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37" name="任意形状 12">
                <a:extLst>
                  <a:ext uri="{FF2B5EF4-FFF2-40B4-BE49-F238E27FC236}">
                    <a16:creationId xmlns:a16="http://schemas.microsoft.com/office/drawing/2014/main" id="{F7A93276-126C-4121-A5DE-69598CDA4C57}"/>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38" name="Group 6">
                <a:extLst>
                  <a:ext uri="{FF2B5EF4-FFF2-40B4-BE49-F238E27FC236}">
                    <a16:creationId xmlns:a16="http://schemas.microsoft.com/office/drawing/2014/main" id="{058ACA97-F49D-42E9-80FA-C5BE3007BBD9}"/>
                  </a:ext>
                </a:extLst>
              </p:cNvPr>
              <p:cNvGrpSpPr>
                <a:grpSpLocks/>
              </p:cNvGrpSpPr>
              <p:nvPr/>
            </p:nvGrpSpPr>
            <p:grpSpPr bwMode="auto">
              <a:xfrm>
                <a:off x="6618402" y="4361283"/>
                <a:ext cx="4122901" cy="1067897"/>
                <a:chOff x="378" y="1787"/>
                <a:chExt cx="4861" cy="1374"/>
              </a:xfrm>
            </p:grpSpPr>
            <p:sp>
              <p:nvSpPr>
                <p:cNvPr id="44" name="Freeform 7">
                  <a:extLst>
                    <a:ext uri="{FF2B5EF4-FFF2-40B4-BE49-F238E27FC236}">
                      <a16:creationId xmlns:a16="http://schemas.microsoft.com/office/drawing/2014/main" id="{7C8605F3-9DEB-4663-B455-93A9489A471A}"/>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5" name="Freeform 9">
                  <a:extLst>
                    <a:ext uri="{FF2B5EF4-FFF2-40B4-BE49-F238E27FC236}">
                      <a16:creationId xmlns:a16="http://schemas.microsoft.com/office/drawing/2014/main" id="{2EE21CE6-2F4D-4A6B-B2EF-09E85AF874B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46" name="Rectangle 10">
                  <a:extLst>
                    <a:ext uri="{FF2B5EF4-FFF2-40B4-BE49-F238E27FC236}">
                      <a16:creationId xmlns:a16="http://schemas.microsoft.com/office/drawing/2014/main" id="{A29BDDE9-C126-425C-8C78-2CC8D1D05E43}"/>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47" name="Freeform 8">
                  <a:extLst>
                    <a:ext uri="{FF2B5EF4-FFF2-40B4-BE49-F238E27FC236}">
                      <a16:creationId xmlns:a16="http://schemas.microsoft.com/office/drawing/2014/main" id="{69E5D328-7F70-44F1-BC42-CDA97BBE0DF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grpSp>
          <p:sp>
            <p:nvSpPr>
              <p:cNvPr id="39" name="任意形状 11">
                <a:extLst>
                  <a:ext uri="{FF2B5EF4-FFF2-40B4-BE49-F238E27FC236}">
                    <a16:creationId xmlns:a16="http://schemas.microsoft.com/office/drawing/2014/main" id="{70C134E9-7A36-4324-BC15-01183A86AEA8}"/>
                  </a:ext>
                </a:extLst>
              </p:cNvPr>
              <p:cNvSpPr/>
              <p:nvPr/>
            </p:nvSpPr>
            <p:spPr>
              <a:xfrm>
                <a:off x="8499880"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0" name="任意形状 13">
                <a:extLst>
                  <a:ext uri="{FF2B5EF4-FFF2-40B4-BE49-F238E27FC236}">
                    <a16:creationId xmlns:a16="http://schemas.microsoft.com/office/drawing/2014/main" id="{E4CF85AF-C423-483C-92F4-EBB846C0DC58}"/>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1" name="任意形状 15">
                <a:extLst>
                  <a:ext uri="{FF2B5EF4-FFF2-40B4-BE49-F238E27FC236}">
                    <a16:creationId xmlns:a16="http://schemas.microsoft.com/office/drawing/2014/main" id="{04A1C992-3089-4EC7-8AC7-AEA3A37E52C3}"/>
                  </a:ext>
                </a:extLst>
              </p:cNvPr>
              <p:cNvSpPr/>
              <p:nvPr/>
            </p:nvSpPr>
            <p:spPr>
              <a:xfrm>
                <a:off x="8387282" y="3866122"/>
                <a:ext cx="488514"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2" name="任意形状 16">
                <a:extLst>
                  <a:ext uri="{FF2B5EF4-FFF2-40B4-BE49-F238E27FC236}">
                    <a16:creationId xmlns:a16="http://schemas.microsoft.com/office/drawing/2014/main" id="{D7AF8A97-4248-40B4-92E8-03E82F89F56C}"/>
                  </a:ext>
                </a:extLst>
              </p:cNvPr>
              <p:cNvSpPr/>
              <p:nvPr/>
            </p:nvSpPr>
            <p:spPr>
              <a:xfrm>
                <a:off x="8764774" y="4438843"/>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43" name="任意形状 17">
                <a:extLst>
                  <a:ext uri="{FF2B5EF4-FFF2-40B4-BE49-F238E27FC236}">
                    <a16:creationId xmlns:a16="http://schemas.microsoft.com/office/drawing/2014/main" id="{0C320671-954D-49E6-804C-132BDFF1A6CC}"/>
                  </a:ext>
                </a:extLst>
              </p:cNvPr>
              <p:cNvSpPr/>
              <p:nvPr/>
            </p:nvSpPr>
            <p:spPr>
              <a:xfrm rot="722686">
                <a:off x="7955032" y="4041806"/>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26" name="Group 6">
              <a:extLst>
                <a:ext uri="{FF2B5EF4-FFF2-40B4-BE49-F238E27FC236}">
                  <a16:creationId xmlns:a16="http://schemas.microsoft.com/office/drawing/2014/main" id="{612062CE-646B-4C9E-817E-BCC9887C2C0B}"/>
                </a:ext>
              </a:extLst>
            </p:cNvPr>
            <p:cNvGrpSpPr>
              <a:grpSpLocks/>
            </p:cNvGrpSpPr>
            <p:nvPr/>
          </p:nvGrpSpPr>
          <p:grpSpPr bwMode="auto">
            <a:xfrm rot="10800000">
              <a:off x="483782" y="3488812"/>
              <a:ext cx="4122901" cy="1067897"/>
              <a:chOff x="378" y="1787"/>
              <a:chExt cx="4861" cy="1374"/>
            </a:xfrm>
          </p:grpSpPr>
          <p:sp>
            <p:nvSpPr>
              <p:cNvPr id="27" name="Freeform 7">
                <a:extLst>
                  <a:ext uri="{FF2B5EF4-FFF2-40B4-BE49-F238E27FC236}">
                    <a16:creationId xmlns:a16="http://schemas.microsoft.com/office/drawing/2014/main" id="{6111FC6D-A553-4539-B8AC-F56699D17F2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28" name="Freeform 8">
                <a:extLst>
                  <a:ext uri="{FF2B5EF4-FFF2-40B4-BE49-F238E27FC236}">
                    <a16:creationId xmlns:a16="http://schemas.microsoft.com/office/drawing/2014/main" id="{328328CE-CF37-4095-B626-6065CECCA4E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29" name="Freeform 9">
                <a:extLst>
                  <a:ext uri="{FF2B5EF4-FFF2-40B4-BE49-F238E27FC236}">
                    <a16:creationId xmlns:a16="http://schemas.microsoft.com/office/drawing/2014/main" id="{1B9DB199-96DC-4D31-A0F3-6D720C293C5D}"/>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30" name="Rectangle 10">
                <a:extLst>
                  <a:ext uri="{FF2B5EF4-FFF2-40B4-BE49-F238E27FC236}">
                    <a16:creationId xmlns:a16="http://schemas.microsoft.com/office/drawing/2014/main" id="{DB9C39C1-BF94-4F85-8F58-52384E70039D}"/>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2245547" cy="461665"/>
            <a:chOff x="-3" y="4323990"/>
            <a:chExt cx="2245547"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205216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Main purpose</a:t>
              </a:r>
            </a:p>
          </p:txBody>
        </p:sp>
      </p:grpSp>
      <p:grpSp>
        <p:nvGrpSpPr>
          <p:cNvPr id="72" name="组合 71">
            <a:extLst>
              <a:ext uri="{FF2B5EF4-FFF2-40B4-BE49-F238E27FC236}">
                <a16:creationId xmlns:a16="http://schemas.microsoft.com/office/drawing/2014/main" id="{FB4B792D-BC47-42B1-B35E-7D7CEE377B87}"/>
              </a:ext>
            </a:extLst>
          </p:cNvPr>
          <p:cNvGrpSpPr/>
          <p:nvPr/>
        </p:nvGrpSpPr>
        <p:grpSpPr>
          <a:xfrm>
            <a:off x="306570" y="3189011"/>
            <a:ext cx="2295239" cy="461665"/>
            <a:chOff x="-3" y="4332767"/>
            <a:chExt cx="2295239" cy="461665"/>
          </a:xfrm>
        </p:grpSpPr>
        <p:sp>
          <p:nvSpPr>
            <p:cNvPr id="73" name="矩形 72">
              <a:extLst>
                <a:ext uri="{FF2B5EF4-FFF2-40B4-BE49-F238E27FC236}">
                  <a16:creationId xmlns:a16="http://schemas.microsoft.com/office/drawing/2014/main" id="{6EEE6C6D-CC51-46C7-B654-9331510C1021}"/>
                </a:ext>
              </a:extLst>
            </p:cNvPr>
            <p:cNvSpPr/>
            <p:nvPr/>
          </p:nvSpPr>
          <p:spPr>
            <a:xfrm>
              <a:off x="-3" y="4460785"/>
              <a:ext cx="193382" cy="1933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74" name="文本框 73">
              <a:extLst>
                <a:ext uri="{FF2B5EF4-FFF2-40B4-BE49-F238E27FC236}">
                  <a16:creationId xmlns:a16="http://schemas.microsoft.com/office/drawing/2014/main" id="{64053A1B-FCBE-4077-B8DF-CB1615C027D2}"/>
                </a:ext>
              </a:extLst>
            </p:cNvPr>
            <p:cNvSpPr txBox="1"/>
            <p:nvPr/>
          </p:nvSpPr>
          <p:spPr>
            <a:xfrm>
              <a:off x="193379" y="4332767"/>
              <a:ext cx="210185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Subject topics</a:t>
              </a:r>
            </a:p>
          </p:txBody>
        </p:sp>
      </p:grpSp>
      <p:sp>
        <p:nvSpPr>
          <p:cNvPr id="10" name="矩形 9">
            <a:extLst>
              <a:ext uri="{FF2B5EF4-FFF2-40B4-BE49-F238E27FC236}">
                <a16:creationId xmlns:a16="http://schemas.microsoft.com/office/drawing/2014/main" id="{895CD4AC-AAA5-490D-AFAF-D759AF019482}"/>
              </a:ext>
            </a:extLst>
          </p:cNvPr>
          <p:cNvSpPr/>
          <p:nvPr/>
        </p:nvSpPr>
        <p:spPr>
          <a:xfrm>
            <a:off x="499952" y="4216575"/>
            <a:ext cx="3641615"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determines catchment area?</a:t>
            </a:r>
          </a:p>
        </p:txBody>
      </p:sp>
      <p:sp>
        <p:nvSpPr>
          <p:cNvPr id="11" name="矩形 10">
            <a:extLst>
              <a:ext uri="{FF2B5EF4-FFF2-40B4-BE49-F238E27FC236}">
                <a16:creationId xmlns:a16="http://schemas.microsoft.com/office/drawing/2014/main" id="{0A4B80BD-95DE-43ED-8F2A-8C537E611729}"/>
              </a:ext>
            </a:extLst>
          </p:cNvPr>
          <p:cNvSpPr/>
          <p:nvPr/>
        </p:nvSpPr>
        <p:spPr>
          <a:xfrm>
            <a:off x="732254" y="4729532"/>
            <a:ext cx="3473585" cy="646331"/>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factors explain transit ridership at station level?</a:t>
            </a:r>
          </a:p>
        </p:txBody>
      </p:sp>
      <p:cxnSp>
        <p:nvCxnSpPr>
          <p:cNvPr id="19" name="直接连接符 18">
            <a:extLst>
              <a:ext uri="{FF2B5EF4-FFF2-40B4-BE49-F238E27FC236}">
                <a16:creationId xmlns:a16="http://schemas.microsoft.com/office/drawing/2014/main" id="{A3DA83C0-A069-47F8-954E-E0874DB106BA}"/>
              </a:ext>
            </a:extLst>
          </p:cNvPr>
          <p:cNvCxnSpPr>
            <a:cxnSpLocks/>
          </p:cNvCxnSpPr>
          <p:nvPr/>
        </p:nvCxnSpPr>
        <p:spPr>
          <a:xfrm>
            <a:off x="499952" y="4587178"/>
            <a:ext cx="3643867"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3EDDEE6-1EED-42FA-BF26-A6D3BD4B0A5F}"/>
              </a:ext>
            </a:extLst>
          </p:cNvPr>
          <p:cNvCxnSpPr>
            <a:cxnSpLocks/>
            <a:endCxn id="48" idx="52"/>
          </p:cNvCxnSpPr>
          <p:nvPr/>
        </p:nvCxnSpPr>
        <p:spPr>
          <a:xfrm flipV="1">
            <a:off x="4131083" y="3872149"/>
            <a:ext cx="1126646" cy="727149"/>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9FFF2B1-FE3F-4398-9352-6A846088F31B}"/>
              </a:ext>
            </a:extLst>
          </p:cNvPr>
          <p:cNvCxnSpPr/>
          <p:nvPr/>
        </p:nvCxnSpPr>
        <p:spPr>
          <a:xfrm>
            <a:off x="732254" y="5384015"/>
            <a:ext cx="346663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E24DA3A-8428-434B-849D-1768705B6688}"/>
              </a:ext>
            </a:extLst>
          </p:cNvPr>
          <p:cNvCxnSpPr>
            <a:cxnSpLocks/>
            <a:endCxn id="55" idx="11"/>
          </p:cNvCxnSpPr>
          <p:nvPr/>
        </p:nvCxnSpPr>
        <p:spPr>
          <a:xfrm flipV="1">
            <a:off x="4178331" y="4440843"/>
            <a:ext cx="1831809" cy="942747"/>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2F3EE4D-8389-496D-B9F3-A32FAA3BFBDC}"/>
              </a:ext>
            </a:extLst>
          </p:cNvPr>
          <p:cNvCxnSpPr>
            <a:cxnSpLocks/>
          </p:cNvCxnSpPr>
          <p:nvPr/>
        </p:nvCxnSpPr>
        <p:spPr>
          <a:xfrm>
            <a:off x="2102367" y="6131952"/>
            <a:ext cx="3388702"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9" name="箭头: 左右 88">
            <a:extLst>
              <a:ext uri="{FF2B5EF4-FFF2-40B4-BE49-F238E27FC236}">
                <a16:creationId xmlns:a16="http://schemas.microsoft.com/office/drawing/2014/main" id="{C3538095-9892-4378-91F9-AB3FC10C0CE0}"/>
              </a:ext>
            </a:extLst>
          </p:cNvPr>
          <p:cNvSpPr/>
          <p:nvPr/>
        </p:nvSpPr>
        <p:spPr>
          <a:xfrm>
            <a:off x="6564178" y="5011013"/>
            <a:ext cx="536417" cy="213760"/>
          </a:xfrm>
          <a:prstGeom prst="leftRight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90" name="直接连接符 89">
            <a:extLst>
              <a:ext uri="{FF2B5EF4-FFF2-40B4-BE49-F238E27FC236}">
                <a16:creationId xmlns:a16="http://schemas.microsoft.com/office/drawing/2014/main" id="{94D838CB-5EDB-403D-B8B8-4DEC275A40EC}"/>
              </a:ext>
            </a:extLst>
          </p:cNvPr>
          <p:cNvCxnSpPr>
            <a:cxnSpLocks/>
          </p:cNvCxnSpPr>
          <p:nvPr/>
        </p:nvCxnSpPr>
        <p:spPr>
          <a:xfrm flipV="1">
            <a:off x="5491069" y="5296642"/>
            <a:ext cx="1283942" cy="83531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81" name="箭头: V 形 80">
            <a:extLst>
              <a:ext uri="{FF2B5EF4-FFF2-40B4-BE49-F238E27FC236}">
                <a16:creationId xmlns:a16="http://schemas.microsoft.com/office/drawing/2014/main" id="{CAE6EBAA-CB0E-41D3-AE20-D8E27B2D9A9D}"/>
              </a:ext>
            </a:extLst>
          </p:cNvPr>
          <p:cNvSpPr/>
          <p:nvPr/>
        </p:nvSpPr>
        <p:spPr>
          <a:xfrm rot="5400000">
            <a:off x="3404444" y="1659190"/>
            <a:ext cx="299473" cy="369330"/>
          </a:xfrm>
          <a:prstGeom prst="chevron">
            <a:avLst/>
          </a:prstGeom>
          <a:solidFill>
            <a:schemeClr val="tx1">
              <a:lumMod val="75000"/>
              <a:lumOff val="25000"/>
            </a:schemeClr>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67753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C98692B0-10AB-4B8E-AD3B-B9D113A3C6B6}"/>
              </a:ext>
            </a:extLst>
          </p:cNvPr>
          <p:cNvSpPr/>
          <p:nvPr/>
        </p:nvSpPr>
        <p:spPr>
          <a:xfrm>
            <a:off x="0" y="537684"/>
            <a:ext cx="9143999" cy="256556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DDE6760-BFBE-4654-BCD4-E435553AC41F}"/>
              </a:ext>
            </a:extLst>
          </p:cNvPr>
          <p:cNvSpPr>
            <a:spLocks noGrp="1"/>
          </p:cNvSpPr>
          <p:nvPr>
            <p:ph type="sldNum" sz="quarter" idx="12"/>
          </p:nvPr>
        </p:nvSpPr>
        <p:spPr/>
        <p:txBody>
          <a:bodyPr/>
          <a:lstStyle/>
          <a:p>
            <a:fld id="{A17BB91D-344C-44E0-9148-DFE0CFF5CFC9}" type="slidenum">
              <a:rPr lang="zh-CN" altLang="en-US" smtClean="0"/>
              <a:t>105</a:t>
            </a:fld>
            <a:endParaRPr lang="zh-CN" altLang="en-US"/>
          </a:p>
        </p:txBody>
      </p:sp>
      <p:sp>
        <p:nvSpPr>
          <p:cNvPr id="10" name="文本框 9">
            <a:extLst>
              <a:ext uri="{FF2B5EF4-FFF2-40B4-BE49-F238E27FC236}">
                <a16:creationId xmlns:a16="http://schemas.microsoft.com/office/drawing/2014/main" id="{C422CA38-25FF-4D54-9C86-A02908B28044}"/>
              </a:ext>
            </a:extLst>
          </p:cNvPr>
          <p:cNvSpPr txBox="1"/>
          <p:nvPr/>
        </p:nvSpPr>
        <p:spPr>
          <a:xfrm>
            <a:off x="1072803" y="1280958"/>
            <a:ext cx="2548812" cy="400110"/>
          </a:xfrm>
          <a:prstGeom prst="rect">
            <a:avLst/>
          </a:prstGeom>
          <a:noFill/>
          <a:ln>
            <a:noFill/>
            <a:prstDash val="dash"/>
          </a:ln>
        </p:spPr>
        <p:txBody>
          <a:bodyPr wrap="square" rtlCol="0">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Catchment area</a:t>
            </a:r>
            <a:endParaRPr lang="zh-CN" altLang="en-US" sz="2000" dirty="0">
              <a:latin typeface="Helvetica" panose="020B0604020202020204" pitchFamily="34" charset="0"/>
              <a:cs typeface="Helvetica" panose="020B0604020202020204" pitchFamily="34" charset="0"/>
            </a:endParaRPr>
          </a:p>
        </p:txBody>
      </p:sp>
      <p:sp>
        <p:nvSpPr>
          <p:cNvPr id="15" name="矩形 14">
            <a:extLst>
              <a:ext uri="{FF2B5EF4-FFF2-40B4-BE49-F238E27FC236}">
                <a16:creationId xmlns:a16="http://schemas.microsoft.com/office/drawing/2014/main" id="{B0518561-3742-4027-8817-A6C9687EDABB}"/>
              </a:ext>
            </a:extLst>
          </p:cNvPr>
          <p:cNvSpPr/>
          <p:nvPr/>
        </p:nvSpPr>
        <p:spPr>
          <a:xfrm>
            <a:off x="5169721" y="1278357"/>
            <a:ext cx="2548811" cy="400110"/>
          </a:xfrm>
          <a:prstGeom prst="rect">
            <a:avLst/>
          </a:prstGeom>
          <a:ln>
            <a:noFill/>
            <a:prstDash val="dash"/>
          </a:ln>
        </p:spPr>
        <p:txBody>
          <a:bodyPr wrap="square">
            <a:spAutoFit/>
          </a:bodyPr>
          <a:lstStyle/>
          <a:p>
            <a:pPr marL="342900" indent="-34290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Influencing factor</a:t>
            </a:r>
          </a:p>
        </p:txBody>
      </p:sp>
      <p:sp>
        <p:nvSpPr>
          <p:cNvPr id="17" name="矩形 16">
            <a:extLst>
              <a:ext uri="{FF2B5EF4-FFF2-40B4-BE49-F238E27FC236}">
                <a16:creationId xmlns:a16="http://schemas.microsoft.com/office/drawing/2014/main" id="{04A5912F-C105-495C-9917-B32A5D80E130}"/>
              </a:ext>
            </a:extLst>
          </p:cNvPr>
          <p:cNvSpPr/>
          <p:nvPr/>
        </p:nvSpPr>
        <p:spPr>
          <a:xfrm>
            <a:off x="3149740" y="5650814"/>
            <a:ext cx="2127672" cy="646331"/>
          </a:xfrm>
          <a:prstGeom prst="rect">
            <a:avLst/>
          </a:prstGeom>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Research Point</a:t>
            </a:r>
          </a:p>
          <a:p>
            <a:pPr algn="ctr"/>
            <a:r>
              <a:rPr lang="en-US" altLang="zh-CN" dirty="0">
                <a:solidFill>
                  <a:srgbClr val="FF3300"/>
                </a:solidFill>
                <a:latin typeface="Helvetica" panose="020B0604020202020204" pitchFamily="34" charset="0"/>
                <a:cs typeface="Helvetica" panose="020B0604020202020204" pitchFamily="34" charset="0"/>
              </a:rPr>
              <a:t>(This Study) </a:t>
            </a:r>
          </a:p>
        </p:txBody>
      </p:sp>
      <p:grpSp>
        <p:nvGrpSpPr>
          <p:cNvPr id="6" name="组合 5">
            <a:extLst>
              <a:ext uri="{FF2B5EF4-FFF2-40B4-BE49-F238E27FC236}">
                <a16:creationId xmlns:a16="http://schemas.microsoft.com/office/drawing/2014/main" id="{82FC8E9E-1E2F-4447-84B8-07BD2C84D011}"/>
              </a:ext>
            </a:extLst>
          </p:cNvPr>
          <p:cNvGrpSpPr/>
          <p:nvPr/>
        </p:nvGrpSpPr>
        <p:grpSpPr>
          <a:xfrm>
            <a:off x="5315048" y="2066866"/>
            <a:ext cx="1926515" cy="646331"/>
            <a:chOff x="6096935" y="2113166"/>
            <a:chExt cx="1926515" cy="646331"/>
          </a:xfrm>
        </p:grpSpPr>
        <p:sp>
          <p:nvSpPr>
            <p:cNvPr id="16" name="文本框 15">
              <a:extLst>
                <a:ext uri="{FF2B5EF4-FFF2-40B4-BE49-F238E27FC236}">
                  <a16:creationId xmlns:a16="http://schemas.microsoft.com/office/drawing/2014/main" id="{86793F66-ACE0-488A-B2B4-6539C00770B5}"/>
                </a:ext>
              </a:extLst>
            </p:cNvPr>
            <p:cNvSpPr txBox="1"/>
            <p:nvPr/>
          </p:nvSpPr>
          <p:spPr>
            <a:xfrm>
              <a:off x="6197309" y="2113166"/>
              <a:ext cx="1826141" cy="646331"/>
            </a:xfrm>
            <a:prstGeom prst="rect">
              <a:avLst/>
            </a:prstGeom>
            <a:noFill/>
          </p:spPr>
          <p:txBody>
            <a:bodyPr wrap="none" rtlCol="0">
              <a:spAutoFit/>
            </a:bodyPr>
            <a:lstStyle/>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Environment</a:t>
              </a:r>
            </a:p>
            <a:p>
              <a:pPr marL="342900" indent="-34290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18" name="矩形: 圆角 17">
              <a:extLst>
                <a:ext uri="{FF2B5EF4-FFF2-40B4-BE49-F238E27FC236}">
                  <a16:creationId xmlns:a16="http://schemas.microsoft.com/office/drawing/2014/main" id="{8BE33850-A2F0-422E-BC19-C3E561AD0073}"/>
                </a:ext>
              </a:extLst>
            </p:cNvPr>
            <p:cNvSpPr/>
            <p:nvPr/>
          </p:nvSpPr>
          <p:spPr>
            <a:xfrm>
              <a:off x="6096935" y="2432163"/>
              <a:ext cx="1727200" cy="274247"/>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23C64E1B-EA5A-436C-AEFD-C3EA6B8F1245}"/>
              </a:ext>
            </a:extLst>
          </p:cNvPr>
          <p:cNvSpPr txBox="1"/>
          <p:nvPr/>
        </p:nvSpPr>
        <p:spPr>
          <a:xfrm>
            <a:off x="4774997" y="3666720"/>
            <a:ext cx="3215621" cy="923330"/>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0D633486-7447-4E38-84D7-11022200BCF2}"/>
              </a:ext>
            </a:extLst>
          </p:cNvPr>
          <p:cNvSpPr txBox="1"/>
          <p:nvPr/>
        </p:nvSpPr>
        <p:spPr>
          <a:xfrm>
            <a:off x="1153380" y="3832777"/>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
        <p:nvSpPr>
          <p:cNvPr id="21" name="矩形: 圆角 20">
            <a:extLst>
              <a:ext uri="{FF2B5EF4-FFF2-40B4-BE49-F238E27FC236}">
                <a16:creationId xmlns:a16="http://schemas.microsoft.com/office/drawing/2014/main" id="{A08221F3-4A92-453C-B0D2-EC98D8592FCB}"/>
              </a:ext>
            </a:extLst>
          </p:cNvPr>
          <p:cNvSpPr/>
          <p:nvPr/>
        </p:nvSpPr>
        <p:spPr>
          <a:xfrm>
            <a:off x="3349976" y="5100046"/>
            <a:ext cx="1727200" cy="443345"/>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Relationship</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FBF21CB5-D8AA-4325-851A-FD1E9AE85381}"/>
              </a:ext>
            </a:extLst>
          </p:cNvPr>
          <p:cNvSpPr txBox="1"/>
          <p:nvPr/>
        </p:nvSpPr>
        <p:spPr>
          <a:xfrm>
            <a:off x="1179768" y="1928367"/>
            <a:ext cx="2548812"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area passengers can </a:t>
            </a:r>
            <a:r>
              <a:rPr lang="en-US" altLang="zh-CN" dirty="0">
                <a:solidFill>
                  <a:srgbClr val="FF3300"/>
                </a:solidFill>
                <a:latin typeface="Helvetica" panose="020B0604020202020204" pitchFamily="34" charset="0"/>
                <a:cs typeface="Helvetica" panose="020B0604020202020204" pitchFamily="34" charset="0"/>
              </a:rPr>
              <a:t>accept to walk to the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C8714914-8B65-4751-AE3F-5464499F3D74}"/>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42763415-D4A3-40F7-A302-D2411908B0F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A7BD31AF-692D-4C3D-9D82-C00D69F37791}"/>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sp>
        <p:nvSpPr>
          <p:cNvPr id="34" name="箭头: V 形 33">
            <a:extLst>
              <a:ext uri="{FF2B5EF4-FFF2-40B4-BE49-F238E27FC236}">
                <a16:creationId xmlns:a16="http://schemas.microsoft.com/office/drawing/2014/main" id="{435835DE-99D3-426A-9A7A-59F4024CDE3B}"/>
              </a:ext>
            </a:extLst>
          </p:cNvPr>
          <p:cNvSpPr/>
          <p:nvPr/>
        </p:nvSpPr>
        <p:spPr>
          <a:xfrm rot="5400000">
            <a:off x="21974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6" name="箭头: V 形 35">
            <a:extLst>
              <a:ext uri="{FF2B5EF4-FFF2-40B4-BE49-F238E27FC236}">
                <a16:creationId xmlns:a16="http://schemas.microsoft.com/office/drawing/2014/main" id="{A20D60C4-84C2-41B6-8160-DC478DAF39F4}"/>
              </a:ext>
            </a:extLst>
          </p:cNvPr>
          <p:cNvSpPr/>
          <p:nvPr/>
        </p:nvSpPr>
        <p:spPr>
          <a:xfrm rot="5400000">
            <a:off x="6233073" y="320569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37" name="图形 36" descr="箭头: 轻微弯曲">
            <a:extLst>
              <a:ext uri="{FF2B5EF4-FFF2-40B4-BE49-F238E27FC236}">
                <a16:creationId xmlns:a16="http://schemas.microsoft.com/office/drawing/2014/main" id="{EF1711CF-2CE2-4AF3-B3A9-AFFE8FC9E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146533" y="4630260"/>
            <a:ext cx="731520" cy="731520"/>
          </a:xfrm>
          <a:prstGeom prst="rect">
            <a:avLst/>
          </a:prstGeom>
        </p:spPr>
      </p:pic>
      <p:pic>
        <p:nvPicPr>
          <p:cNvPr id="38" name="图形 37" descr="箭头: 顺时针弯曲">
            <a:extLst>
              <a:ext uri="{FF2B5EF4-FFF2-40B4-BE49-F238E27FC236}">
                <a16:creationId xmlns:a16="http://schemas.microsoft.com/office/drawing/2014/main" id="{10E8FC27-9D07-43DC-85B4-B46074EC7F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818198">
            <a:off x="5842946" y="4610007"/>
            <a:ext cx="731520" cy="731520"/>
          </a:xfrm>
          <a:prstGeom prst="rect">
            <a:avLst/>
          </a:prstGeom>
        </p:spPr>
      </p:pic>
      <p:cxnSp>
        <p:nvCxnSpPr>
          <p:cNvPr id="5" name="直接连接符 4">
            <a:extLst>
              <a:ext uri="{FF2B5EF4-FFF2-40B4-BE49-F238E27FC236}">
                <a16:creationId xmlns:a16="http://schemas.microsoft.com/office/drawing/2014/main" id="{9E8CF4F3-E6C6-4A91-AC00-4398FB502D99}"/>
              </a:ext>
            </a:extLst>
          </p:cNvPr>
          <p:cNvCxnSpPr/>
          <p:nvPr/>
        </p:nvCxnSpPr>
        <p:spPr>
          <a:xfrm>
            <a:off x="1072805"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497E6FC-92A1-4DD1-91B5-A4B1B39F84F8}"/>
              </a:ext>
            </a:extLst>
          </p:cNvPr>
          <p:cNvCxnSpPr/>
          <p:nvPr/>
        </p:nvCxnSpPr>
        <p:spPr>
          <a:xfrm>
            <a:off x="5169721" y="1804717"/>
            <a:ext cx="25488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AA867DC-39A1-4C8E-A00D-136402523570}"/>
              </a:ext>
            </a:extLst>
          </p:cNvPr>
          <p:cNvSpPr/>
          <p:nvPr/>
        </p:nvSpPr>
        <p:spPr>
          <a:xfrm>
            <a:off x="1153382" y="3679798"/>
            <a:ext cx="2386163"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56D870A1-A323-455E-BA1D-7773516B1826}"/>
              </a:ext>
            </a:extLst>
          </p:cNvPr>
          <p:cNvSpPr/>
          <p:nvPr/>
        </p:nvSpPr>
        <p:spPr>
          <a:xfrm>
            <a:off x="4774996" y="3673446"/>
            <a:ext cx="3215621" cy="918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363685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矩形 120">
            <a:extLst>
              <a:ext uri="{FF2B5EF4-FFF2-40B4-BE49-F238E27FC236}">
                <a16:creationId xmlns:a16="http://schemas.microsoft.com/office/drawing/2014/main" id="{C0F3656B-6C92-44C2-AF6A-C7875D59B3CC}"/>
              </a:ext>
            </a:extLst>
          </p:cNvPr>
          <p:cNvSpPr/>
          <p:nvPr/>
        </p:nvSpPr>
        <p:spPr>
          <a:xfrm>
            <a:off x="0" y="3125127"/>
            <a:ext cx="9143999" cy="149451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a16="http://schemas.microsoft.com/office/drawing/2014/main" id="{617A006B-6605-41D8-BD78-56A4C10A7DB1}"/>
              </a:ext>
            </a:extLst>
          </p:cNvPr>
          <p:cNvSpPr/>
          <p:nvPr/>
        </p:nvSpPr>
        <p:spPr>
          <a:xfrm>
            <a:off x="0" y="537685"/>
            <a:ext cx="9143999" cy="25845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368181"/>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106</a:t>
            </a:fld>
            <a:endParaRPr lang="zh-CN" altLang="en-US"/>
          </a:p>
        </p:txBody>
      </p: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845070" cy="461665"/>
            <a:chOff x="-3" y="4323990"/>
            <a:chExt cx="2845070"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2651688"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position</a:t>
              </a:r>
            </a:p>
          </p:txBody>
        </p:sp>
      </p:grpSp>
      <p:sp>
        <p:nvSpPr>
          <p:cNvPr id="68" name="文本框 67">
            <a:extLst>
              <a:ext uri="{FF2B5EF4-FFF2-40B4-BE49-F238E27FC236}">
                <a16:creationId xmlns:a16="http://schemas.microsoft.com/office/drawing/2014/main" id="{755C9EC1-6F93-4C42-8B4A-88BC0EEE91B8}"/>
              </a:ext>
            </a:extLst>
          </p:cNvPr>
          <p:cNvSpPr txBox="1"/>
          <p:nvPr/>
        </p:nvSpPr>
        <p:spPr>
          <a:xfrm>
            <a:off x="659549" y="1762134"/>
            <a:ext cx="1210588" cy="369332"/>
          </a:xfrm>
          <a:prstGeom prst="rect">
            <a:avLst/>
          </a:prstGeom>
          <a:noFill/>
          <a:ln w="19050">
            <a:solidFill>
              <a:srgbClr val="FF5050"/>
            </a:solidFill>
          </a:ln>
        </p:spPr>
        <p:txBody>
          <a:bodyPr wrap="none" rtlCol="0">
            <a:spAutoFit/>
          </a:bodyPr>
          <a:lstStyle/>
          <a:p>
            <a:r>
              <a:rPr lang="en-US" altLang="zh-CN" dirty="0">
                <a:latin typeface="Helvetica" panose="020B0604020202020204" pitchFamily="34" charset="0"/>
                <a:cs typeface="Helvetica" panose="020B0604020202020204" pitchFamily="34" charset="0"/>
              </a:rPr>
              <a:t>Behaviors</a:t>
            </a:r>
            <a:endParaRPr lang="zh-CN" altLang="en-US" dirty="0">
              <a:latin typeface="Helvetica" panose="020B0604020202020204" pitchFamily="34" charset="0"/>
              <a:cs typeface="Helvetica" panose="020B0604020202020204" pitchFamily="34" charset="0"/>
            </a:endParaRPr>
          </a:p>
        </p:txBody>
      </p:sp>
      <p:sp>
        <p:nvSpPr>
          <p:cNvPr id="69" name="文本框 68">
            <a:extLst>
              <a:ext uri="{FF2B5EF4-FFF2-40B4-BE49-F238E27FC236}">
                <a16:creationId xmlns:a16="http://schemas.microsoft.com/office/drawing/2014/main" id="{ABEF3CBE-B91A-4EA3-978D-EBF5B990BCB9}"/>
              </a:ext>
            </a:extLst>
          </p:cNvPr>
          <p:cNvSpPr txBox="1"/>
          <p:nvPr/>
        </p:nvSpPr>
        <p:spPr>
          <a:xfrm>
            <a:off x="2720407" y="1612444"/>
            <a:ext cx="3100572" cy="646331"/>
          </a:xfrm>
          <a:prstGeom prst="rect">
            <a:avLst/>
          </a:prstGeom>
          <a:noFill/>
          <a:ln w="19050">
            <a:solidFill>
              <a:srgbClr val="FF5050"/>
            </a:solid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Acceptable walking duration to rail transit stations</a:t>
            </a:r>
            <a:endParaRPr lang="zh-CN" altLang="en-US"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3D06E354-81A3-45AB-92BA-3BA077CAB353}"/>
              </a:ext>
            </a:extLst>
          </p:cNvPr>
          <p:cNvSpPr txBox="1"/>
          <p:nvPr/>
        </p:nvSpPr>
        <p:spPr>
          <a:xfrm>
            <a:off x="6780303" y="1762134"/>
            <a:ext cx="1826141" cy="369332"/>
          </a:xfrm>
          <a:prstGeom prst="rect">
            <a:avLst/>
          </a:prstGeom>
          <a:solidFill>
            <a:srgbClr val="FF5050">
              <a:alpha val="50196"/>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Catchment area</a:t>
            </a:r>
            <a:endParaRPr lang="zh-CN" altLang="en-US" dirty="0">
              <a:latin typeface="Helvetica" panose="020B0604020202020204" pitchFamily="34" charset="0"/>
              <a:cs typeface="Helvetica" panose="020B0604020202020204" pitchFamily="34" charset="0"/>
            </a:endParaRPr>
          </a:p>
        </p:txBody>
      </p:sp>
      <p:sp>
        <p:nvSpPr>
          <p:cNvPr id="82" name="文本框 81">
            <a:extLst>
              <a:ext uri="{FF2B5EF4-FFF2-40B4-BE49-F238E27FC236}">
                <a16:creationId xmlns:a16="http://schemas.microsoft.com/office/drawing/2014/main" id="{B166895B-F7FD-4B43-915D-7032EC5072C0}"/>
              </a:ext>
            </a:extLst>
          </p:cNvPr>
          <p:cNvSpPr txBox="1"/>
          <p:nvPr/>
        </p:nvSpPr>
        <p:spPr>
          <a:xfrm>
            <a:off x="1660270" y="2304735"/>
            <a:ext cx="1249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Determine</a:t>
            </a:r>
            <a:endParaRPr lang="zh-CN" altLang="en-US" dirty="0">
              <a:latin typeface="Helvetica" panose="020B0604020202020204" pitchFamily="34" charset="0"/>
              <a:cs typeface="Helvetica" panose="020B0604020202020204" pitchFamily="34" charset="0"/>
            </a:endParaRPr>
          </a:p>
        </p:txBody>
      </p:sp>
      <p:sp>
        <p:nvSpPr>
          <p:cNvPr id="87" name="文本框 86">
            <a:extLst>
              <a:ext uri="{FF2B5EF4-FFF2-40B4-BE49-F238E27FC236}">
                <a16:creationId xmlns:a16="http://schemas.microsoft.com/office/drawing/2014/main" id="{3BEFB7B2-50A6-4969-AEF7-E377DA051070}"/>
              </a:ext>
            </a:extLst>
          </p:cNvPr>
          <p:cNvSpPr txBox="1"/>
          <p:nvPr/>
        </p:nvSpPr>
        <p:spPr>
          <a:xfrm>
            <a:off x="5296557" y="2302633"/>
            <a:ext cx="207402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Walk to the station</a:t>
            </a:r>
            <a:endParaRPr lang="zh-CN" altLang="en-US" dirty="0">
              <a:latin typeface="Helvetica" panose="020B0604020202020204" pitchFamily="34" charset="0"/>
              <a:cs typeface="Helvetica" panose="020B0604020202020204" pitchFamily="34" charset="0"/>
            </a:endParaRPr>
          </a:p>
        </p:txBody>
      </p:sp>
      <p:cxnSp>
        <p:nvCxnSpPr>
          <p:cNvPr id="92" name="直接连接符 91">
            <a:extLst>
              <a:ext uri="{FF2B5EF4-FFF2-40B4-BE49-F238E27FC236}">
                <a16:creationId xmlns:a16="http://schemas.microsoft.com/office/drawing/2014/main" id="{54445D6C-9905-486F-B452-888B27507844}"/>
              </a:ext>
            </a:extLst>
          </p:cNvPr>
          <p:cNvCxnSpPr>
            <a:cxnSpLocks/>
          </p:cNvCxnSpPr>
          <p:nvPr/>
        </p:nvCxnSpPr>
        <p:spPr>
          <a:xfrm>
            <a:off x="1660270" y="2674067"/>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93" name="箭头: 右 92">
            <a:extLst>
              <a:ext uri="{FF2B5EF4-FFF2-40B4-BE49-F238E27FC236}">
                <a16:creationId xmlns:a16="http://schemas.microsoft.com/office/drawing/2014/main" id="{6E7AE2E2-AD98-4816-9262-B1E9DDF7E015}"/>
              </a:ext>
            </a:extLst>
          </p:cNvPr>
          <p:cNvSpPr/>
          <p:nvPr/>
        </p:nvSpPr>
        <p:spPr>
          <a:xfrm>
            <a:off x="2235941"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箭头: 右 94">
            <a:extLst>
              <a:ext uri="{FF2B5EF4-FFF2-40B4-BE49-F238E27FC236}">
                <a16:creationId xmlns:a16="http://schemas.microsoft.com/office/drawing/2014/main" id="{ECBA59B0-DA75-4B80-A99F-7D316150481A}"/>
              </a:ext>
            </a:extLst>
          </p:cNvPr>
          <p:cNvSpPr/>
          <p:nvPr/>
        </p:nvSpPr>
        <p:spPr>
          <a:xfrm>
            <a:off x="6236729" y="186216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箭头: 右 95">
            <a:extLst>
              <a:ext uri="{FF2B5EF4-FFF2-40B4-BE49-F238E27FC236}">
                <a16:creationId xmlns:a16="http://schemas.microsoft.com/office/drawing/2014/main" id="{592DF638-138A-441D-A0BD-D6E430ABAF3E}"/>
              </a:ext>
            </a:extLst>
          </p:cNvPr>
          <p:cNvSpPr/>
          <p:nvPr/>
        </p:nvSpPr>
        <p:spPr>
          <a:xfrm rot="5400000">
            <a:off x="2187955" y="2858962"/>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A68F8DC7-CA2D-4D56-936B-3D26BF5E29D9}"/>
              </a:ext>
            </a:extLst>
          </p:cNvPr>
          <p:cNvSpPr txBox="1"/>
          <p:nvPr/>
        </p:nvSpPr>
        <p:spPr>
          <a:xfrm>
            <a:off x="303964" y="5415788"/>
            <a:ext cx="7671636" cy="646331"/>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How the socio-demographic characteristics influence the acceptable walking duration</a:t>
            </a:r>
            <a:endParaRPr lang="zh-CN" altLang="en-US" dirty="0">
              <a:latin typeface="Helvetica" panose="020B0604020202020204" pitchFamily="34" charset="0"/>
              <a:cs typeface="Helvetica" panose="020B0604020202020204" pitchFamily="34" charset="0"/>
            </a:endParaRP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930979"/>
            <a:ext cx="2896366" cy="461665"/>
            <a:chOff x="-3" y="4323990"/>
            <a:chExt cx="2896366"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7029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purpose</a:t>
              </a:r>
            </a:p>
          </p:txBody>
        </p:sp>
      </p:grpSp>
      <p:sp>
        <p:nvSpPr>
          <p:cNvPr id="117" name="文本框 116">
            <a:extLst>
              <a:ext uri="{FF2B5EF4-FFF2-40B4-BE49-F238E27FC236}">
                <a16:creationId xmlns:a16="http://schemas.microsoft.com/office/drawing/2014/main" id="{FD43CF3D-3371-4905-AEC8-2C008C43FE9C}"/>
              </a:ext>
            </a:extLst>
          </p:cNvPr>
          <p:cNvSpPr txBox="1"/>
          <p:nvPr/>
        </p:nvSpPr>
        <p:spPr>
          <a:xfrm>
            <a:off x="676988" y="3276833"/>
            <a:ext cx="3215621" cy="120032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Personal attributes</a:t>
            </a:r>
          </a:p>
          <a:p>
            <a:pPr algn="ctr"/>
            <a:r>
              <a:rPr lang="en-US" altLang="zh-CN" dirty="0">
                <a:latin typeface="Helvetica" panose="020B0604020202020204" pitchFamily="34" charset="0"/>
                <a:cs typeface="Helvetica" panose="020B0604020202020204" pitchFamily="34" charset="0"/>
              </a:rPr>
              <a:t>Socio-demographic characteristics</a:t>
            </a:r>
          </a:p>
          <a:p>
            <a:pPr algn="ctr"/>
            <a:r>
              <a:rPr lang="en-US" altLang="zh-CN" dirty="0">
                <a:latin typeface="Helvetica" panose="020B0604020202020204" pitchFamily="34" charset="0"/>
                <a:cs typeface="Helvetica" panose="020B0604020202020204" pitchFamily="34" charset="0"/>
              </a:rPr>
              <a:t>(</a:t>
            </a:r>
            <a:r>
              <a:rPr lang="en-US" altLang="zh-CN" dirty="0">
                <a:solidFill>
                  <a:srgbClr val="FF3300"/>
                </a:solidFill>
                <a:latin typeface="Helvetica" panose="020B0604020202020204" pitchFamily="34" charset="0"/>
                <a:cs typeface="Helvetica" panose="020B0604020202020204" pitchFamily="34" charset="0"/>
              </a:rPr>
              <a:t>abbreviated as PSDC</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120" name="箭头: 右 119">
            <a:extLst>
              <a:ext uri="{FF2B5EF4-FFF2-40B4-BE49-F238E27FC236}">
                <a16:creationId xmlns:a16="http://schemas.microsoft.com/office/drawing/2014/main" id="{AD61A3D1-E621-4719-AC75-A6D9232DA0A3}"/>
              </a:ext>
            </a:extLst>
          </p:cNvPr>
          <p:cNvSpPr/>
          <p:nvPr/>
        </p:nvSpPr>
        <p:spPr>
          <a:xfrm rot="5400000">
            <a:off x="4475155" y="436003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000BD22D-EAA9-40D3-B02C-B8A2A4CCA859}"/>
              </a:ext>
            </a:extLst>
          </p:cNvPr>
          <p:cNvCxnSpPr>
            <a:cxnSpLocks/>
          </p:cNvCxnSpPr>
          <p:nvPr/>
        </p:nvCxnSpPr>
        <p:spPr>
          <a:xfrm>
            <a:off x="5721250" y="2674068"/>
            <a:ext cx="1249060"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123" name="箭头: 右 122">
            <a:extLst>
              <a:ext uri="{FF2B5EF4-FFF2-40B4-BE49-F238E27FC236}">
                <a16:creationId xmlns:a16="http://schemas.microsoft.com/office/drawing/2014/main" id="{691DD383-3D81-47A1-AF83-138D62E95A8D}"/>
              </a:ext>
            </a:extLst>
          </p:cNvPr>
          <p:cNvSpPr/>
          <p:nvPr/>
        </p:nvSpPr>
        <p:spPr>
          <a:xfrm rot="5400000">
            <a:off x="6248935" y="28589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550EB114-D781-47ED-98A6-AE84460460B4}"/>
              </a:ext>
            </a:extLst>
          </p:cNvPr>
          <p:cNvSpPr txBox="1"/>
          <p:nvPr/>
        </p:nvSpPr>
        <p:spPr>
          <a:xfrm>
            <a:off x="5140491" y="3415332"/>
            <a:ext cx="2386163"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p>
        </p:txBody>
      </p:sp>
    </p:spTree>
    <p:extLst>
      <p:ext uri="{BB962C8B-B14F-4D97-AF65-F5344CB8AC3E}">
        <p14:creationId xmlns:p14="http://schemas.microsoft.com/office/powerpoint/2010/main" val="17998619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5"/>
            <a:ext cx="9144000" cy="187665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514901" y="2598257"/>
            <a:ext cx="8063345" cy="2270588"/>
            <a:chOff x="514901" y="3606379"/>
            <a:chExt cx="8063345" cy="227058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7" name="文本框 16">
              <a:extLst>
                <a:ext uri="{FF2B5EF4-FFF2-40B4-BE49-F238E27FC236}">
                  <a16:creationId xmlns:a16="http://schemas.microsoft.com/office/drawing/2014/main" id="{162E7B65-29E8-433A-B5C2-F103F0C90343}"/>
                </a:ext>
              </a:extLst>
            </p:cNvPr>
            <p:cNvSpPr txBox="1"/>
            <p:nvPr/>
          </p:nvSpPr>
          <p:spPr>
            <a:xfrm>
              <a:off x="514901" y="3606379"/>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object</a:t>
              </a:r>
            </a:p>
          </p:txBody>
        </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sp>
        <p:nvSpPr>
          <p:cNvPr id="6" name="文本框 5">
            <a:extLst>
              <a:ext uri="{FF2B5EF4-FFF2-40B4-BE49-F238E27FC236}">
                <a16:creationId xmlns:a16="http://schemas.microsoft.com/office/drawing/2014/main" id="{B8180B19-4839-4814-B5B3-C2ABF798BCDE}"/>
              </a:ext>
            </a:extLst>
          </p:cNvPr>
          <p:cNvSpPr txBox="1"/>
          <p:nvPr/>
        </p:nvSpPr>
        <p:spPr>
          <a:xfrm>
            <a:off x="858983" y="1626271"/>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can affect the </a:t>
            </a:r>
            <a:r>
              <a:rPr lang="en-US" altLang="zh-CN" dirty="0">
                <a:solidFill>
                  <a:srgbClr val="FF3300"/>
                </a:solidFill>
                <a:latin typeface="Helvetica" panose="020B0604020202020204" pitchFamily="34" charset="0"/>
                <a:cs typeface="Helvetica" panose="020B0604020202020204" pitchFamily="34" charset="0"/>
              </a:rPr>
              <a:t>acceptable walking duration</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to transit stations using the data of person trip survey.</a:t>
            </a:r>
          </a:p>
        </p:txBody>
      </p:sp>
      <p:sp>
        <p:nvSpPr>
          <p:cNvPr id="16" name="文本框 15">
            <a:extLst>
              <a:ext uri="{FF2B5EF4-FFF2-40B4-BE49-F238E27FC236}">
                <a16:creationId xmlns:a16="http://schemas.microsoft.com/office/drawing/2014/main" id="{B2AE1217-9FCA-45FD-B581-DD46FBF37126}"/>
              </a:ext>
            </a:extLst>
          </p:cNvPr>
          <p:cNvSpPr txBox="1"/>
          <p:nvPr/>
        </p:nvSpPr>
        <p:spPr>
          <a:xfrm>
            <a:off x="514901" y="1127852"/>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purpose</a:t>
            </a:r>
          </a:p>
        </p:txBody>
      </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107</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3370855" cy="461665"/>
            <a:chOff x="-3" y="4326643"/>
            <a:chExt cx="3370855"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317747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work of this study</a:t>
              </a:r>
            </a:p>
          </p:txBody>
        </p:sp>
      </p:grpSp>
    </p:spTree>
    <p:extLst>
      <p:ext uri="{BB962C8B-B14F-4D97-AF65-F5344CB8AC3E}">
        <p14:creationId xmlns:p14="http://schemas.microsoft.com/office/powerpoint/2010/main" val="28495079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2411643"/>
            <a:ext cx="9144000" cy="27162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51318C5-7029-47FE-9C17-EFC60EEAE46C}"/>
              </a:ext>
            </a:extLst>
          </p:cNvPr>
          <p:cNvSpPr/>
          <p:nvPr/>
        </p:nvSpPr>
        <p:spPr>
          <a:xfrm>
            <a:off x="-1" y="537684"/>
            <a:ext cx="9144000" cy="24849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DFFAAA45-5F5C-493F-B679-7675EB85C23D}"/>
              </a:ext>
            </a:extLst>
          </p:cNvPr>
          <p:cNvGrpSpPr/>
          <p:nvPr/>
        </p:nvGrpSpPr>
        <p:grpSpPr>
          <a:xfrm>
            <a:off x="616309" y="3026807"/>
            <a:ext cx="7863122" cy="1842038"/>
            <a:chOff x="616309" y="4034929"/>
            <a:chExt cx="7863122" cy="1842038"/>
          </a:xfrm>
        </p:grpSpPr>
        <p:grpSp>
          <p:nvGrpSpPr>
            <p:cNvPr id="7" name="组合 6">
              <a:extLst>
                <a:ext uri="{FF2B5EF4-FFF2-40B4-BE49-F238E27FC236}">
                  <a16:creationId xmlns:a16="http://schemas.microsoft.com/office/drawing/2014/main" id="{D79B7D41-1501-494C-9270-2117053F5D7F}"/>
                </a:ext>
              </a:extLst>
            </p:cNvPr>
            <p:cNvGrpSpPr/>
            <p:nvPr/>
          </p:nvGrpSpPr>
          <p:grpSpPr>
            <a:xfrm>
              <a:off x="664569" y="5015131"/>
              <a:ext cx="7814862" cy="715242"/>
              <a:chOff x="827937" y="2990091"/>
              <a:chExt cx="7814862" cy="715242"/>
            </a:xfrm>
          </p:grpSpPr>
          <p:sp>
            <p:nvSpPr>
              <p:cNvPr id="8" name="文本框 7">
                <a:extLst>
                  <a:ext uri="{FF2B5EF4-FFF2-40B4-BE49-F238E27FC236}">
                    <a16:creationId xmlns:a16="http://schemas.microsoft.com/office/drawing/2014/main" id="{C9EBCA00-FC92-46DE-A002-9C58D0936A04}"/>
                  </a:ext>
                </a:extLst>
              </p:cNvPr>
              <p:cNvSpPr txBox="1"/>
              <p:nvPr/>
            </p:nvSpPr>
            <p:spPr>
              <a:xfrm>
                <a:off x="5380334" y="2997447"/>
                <a:ext cx="3262465"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Threshold</a:t>
                </a:r>
                <a:r>
                  <a:rPr lang="en-US" altLang="zh-CN" dirty="0">
                    <a:latin typeface="Helvetica" panose="020B0604020202020204" pitchFamily="34" charset="0"/>
                    <a:cs typeface="Helvetica" panose="020B0604020202020204" pitchFamily="34" charset="0"/>
                  </a:rPr>
                  <a:t> of walking duration</a:t>
                </a:r>
                <a:endParaRPr lang="zh-CN" altLang="en-US" dirty="0">
                  <a:latin typeface="Helvetica" panose="020B0604020202020204" pitchFamily="34" charset="0"/>
                  <a:cs typeface="Helvetica" panose="020B0604020202020204" pitchFamily="34" charset="0"/>
                </a:endParaRPr>
              </a:p>
            </p:txBody>
          </p:sp>
          <p:grpSp>
            <p:nvGrpSpPr>
              <p:cNvPr id="9" name="组合 8">
                <a:extLst>
                  <a:ext uri="{FF2B5EF4-FFF2-40B4-BE49-F238E27FC236}">
                    <a16:creationId xmlns:a16="http://schemas.microsoft.com/office/drawing/2014/main" id="{4D4C9F7B-CECF-485E-A765-94F2F3183E5F}"/>
                  </a:ext>
                </a:extLst>
              </p:cNvPr>
              <p:cNvGrpSpPr/>
              <p:nvPr/>
            </p:nvGrpSpPr>
            <p:grpSpPr>
              <a:xfrm>
                <a:off x="827937" y="2990091"/>
                <a:ext cx="7087603" cy="715242"/>
                <a:chOff x="827937" y="2990091"/>
                <a:chExt cx="7087603" cy="715242"/>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04CE0C-B37C-4B2B-8208-1B1D8B053402}"/>
                        </a:ext>
                      </a:extLst>
                    </p:cNvPr>
                    <p:cNvSpPr txBox="1"/>
                    <p:nvPr/>
                  </p:nvSpPr>
                  <p:spPr>
                    <a:xfrm>
                      <a:off x="6501050" y="3323926"/>
                      <a:ext cx="14144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0" name="文本框 9">
                      <a:extLst>
                        <a:ext uri="{FF2B5EF4-FFF2-40B4-BE49-F238E27FC236}">
                          <a16:creationId xmlns:a16="http://schemas.microsoft.com/office/drawing/2014/main" id="{BC04CE0C-B37C-4B2B-8208-1B1D8B053402}"/>
                        </a:ext>
                      </a:extLst>
                    </p:cNvPr>
                    <p:cNvSpPr txBox="1">
                      <a:spLocks noRot="1" noChangeAspect="1" noMove="1" noResize="1" noEditPoints="1" noAdjustHandles="1" noChangeArrowheads="1" noChangeShapeType="1" noTextEdit="1"/>
                    </p:cNvSpPr>
                    <p:nvPr/>
                  </p:nvSpPr>
                  <p:spPr>
                    <a:xfrm>
                      <a:off x="6501050" y="3323926"/>
                      <a:ext cx="1414490" cy="369332"/>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B8496-8381-4344-88AD-41F9450554BA}"/>
                    </a:ext>
                  </a:extLst>
                </p:cNvPr>
                <p:cNvSpPr txBox="1"/>
                <p:nvPr/>
              </p:nvSpPr>
              <p:spPr>
                <a:xfrm>
                  <a:off x="827937" y="2990091"/>
                  <a:ext cx="3996082"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Continuous</a:t>
                  </a:r>
                  <a:r>
                    <a:rPr lang="en-US" altLang="zh-CN" dirty="0">
                      <a:latin typeface="Helvetica" panose="020B0604020202020204" pitchFamily="34" charset="0"/>
                      <a:cs typeface="Helvetica" panose="020B0604020202020204" pitchFamily="34" charset="0"/>
                    </a:rPr>
                    <a:t> value of Walking duration</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19561E4-1D83-4ABE-950E-462F21BDF82F}"/>
                        </a:ext>
                      </a:extLst>
                    </p:cNvPr>
                    <p:cNvSpPr txBox="1"/>
                    <p:nvPr/>
                  </p:nvSpPr>
                  <p:spPr>
                    <a:xfrm>
                      <a:off x="2304840" y="3336001"/>
                      <a:ext cx="797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14" name="文本框 13">
                      <a:extLst>
                        <a:ext uri="{FF2B5EF4-FFF2-40B4-BE49-F238E27FC236}">
                          <a16:creationId xmlns:a16="http://schemas.microsoft.com/office/drawing/2014/main" id="{819561E4-1D83-4ABE-950E-462F21BDF82F}"/>
                        </a:ext>
                      </a:extLst>
                    </p:cNvPr>
                    <p:cNvSpPr txBox="1">
                      <a:spLocks noRot="1" noChangeAspect="1" noMove="1" noResize="1" noEditPoints="1" noAdjustHandles="1" noChangeArrowheads="1" noChangeShapeType="1" noTextEdit="1"/>
                    </p:cNvSpPr>
                    <p:nvPr/>
                  </p:nvSpPr>
                  <p:spPr>
                    <a:xfrm>
                      <a:off x="2304840" y="3336001"/>
                      <a:ext cx="797591" cy="369332"/>
                    </a:xfrm>
                    <a:prstGeom prst="rect">
                      <a:avLst/>
                    </a:prstGeom>
                    <a:blipFill>
                      <a:blip r:embed="rId4"/>
                      <a:stretch>
                        <a:fillRect/>
                      </a:stretch>
                    </a:blipFill>
                  </p:spPr>
                  <p:txBody>
                    <a:bodyPr/>
                    <a:lstStyle/>
                    <a:p>
                      <a:r>
                        <a:rPr lang="zh-CN" altLang="en-US">
                          <a:noFill/>
                        </a:rPr>
                        <a:t> </a:t>
                      </a:r>
                    </a:p>
                  </p:txBody>
                </p:sp>
              </mc:Fallback>
            </mc:AlternateContent>
            <p:sp>
              <p:nvSpPr>
                <p:cNvPr id="15" name="箭头: V 形 14">
                  <a:extLst>
                    <a:ext uri="{FF2B5EF4-FFF2-40B4-BE49-F238E27FC236}">
                      <a16:creationId xmlns:a16="http://schemas.microsoft.com/office/drawing/2014/main" id="{E3BDFF63-0048-4E7A-A865-921ED6F1B4A9}"/>
                    </a:ext>
                  </a:extLst>
                </p:cNvPr>
                <p:cNvSpPr/>
                <p:nvPr/>
              </p:nvSpPr>
              <p:spPr>
                <a:xfrm>
                  <a:off x="4934020" y="3130611"/>
                  <a:ext cx="308752" cy="504531"/>
                </a:xfrm>
                <a:prstGeom prst="chevr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grpSp>
        <p:sp>
          <p:nvSpPr>
            <p:cNvPr id="18" name="矩形: 圆角 17">
              <a:extLst>
                <a:ext uri="{FF2B5EF4-FFF2-40B4-BE49-F238E27FC236}">
                  <a16:creationId xmlns:a16="http://schemas.microsoft.com/office/drawing/2014/main" id="{E9530304-A1E0-4ABA-8D9A-2639B06E35CF}"/>
                </a:ext>
              </a:extLst>
            </p:cNvPr>
            <p:cNvSpPr/>
            <p:nvPr/>
          </p:nvSpPr>
          <p:spPr>
            <a:xfrm>
              <a:off x="616309" y="4865885"/>
              <a:ext cx="4044342"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9" name="矩形: 圆角 18">
              <a:extLst>
                <a:ext uri="{FF2B5EF4-FFF2-40B4-BE49-F238E27FC236}">
                  <a16:creationId xmlns:a16="http://schemas.microsoft.com/office/drawing/2014/main" id="{F9C95366-DA8D-4EC5-BEEF-ECC8E4B658BD}"/>
                </a:ext>
              </a:extLst>
            </p:cNvPr>
            <p:cNvSpPr/>
            <p:nvPr/>
          </p:nvSpPr>
          <p:spPr>
            <a:xfrm>
              <a:off x="5189405" y="4865885"/>
              <a:ext cx="3229981" cy="1011082"/>
            </a:xfrm>
            <a:prstGeom prst="round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4BE932A4-C59E-472B-B87D-9AA94257ECEA}"/>
                </a:ext>
              </a:extLst>
            </p:cNvPr>
            <p:cNvSpPr txBox="1"/>
            <p:nvPr/>
          </p:nvSpPr>
          <p:spPr>
            <a:xfrm>
              <a:off x="858983" y="4034929"/>
              <a:ext cx="6893190"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Examine the probability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accepting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grpSp>
      <p:grpSp>
        <p:nvGrpSpPr>
          <p:cNvPr id="2" name="组合 1">
            <a:extLst>
              <a:ext uri="{FF2B5EF4-FFF2-40B4-BE49-F238E27FC236}">
                <a16:creationId xmlns:a16="http://schemas.microsoft.com/office/drawing/2014/main" id="{683EF7E5-F15B-4A9A-B76A-9F7D800CD82F}"/>
              </a:ext>
            </a:extLst>
          </p:cNvPr>
          <p:cNvGrpSpPr/>
          <p:nvPr/>
        </p:nvGrpSpPr>
        <p:grpSpPr>
          <a:xfrm>
            <a:off x="514901" y="5402274"/>
            <a:ext cx="8063345" cy="800219"/>
            <a:chOff x="514901" y="2553656"/>
            <a:chExt cx="8063345" cy="800219"/>
          </a:xfrm>
        </p:grpSpPr>
        <p:sp>
          <p:nvSpPr>
            <p:cNvPr id="20" name="文本框 19">
              <a:extLst>
                <a:ext uri="{FF2B5EF4-FFF2-40B4-BE49-F238E27FC236}">
                  <a16:creationId xmlns:a16="http://schemas.microsoft.com/office/drawing/2014/main" id="{2645C0DE-3F8C-4203-B060-EAD63FF63194}"/>
                </a:ext>
              </a:extLst>
            </p:cNvPr>
            <p:cNvSpPr txBox="1"/>
            <p:nvPr/>
          </p:nvSpPr>
          <p:spPr>
            <a:xfrm>
              <a:off x="514901" y="2553656"/>
              <a:ext cx="8063345"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Entry point</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58983" y="2984543"/>
              <a:ext cx="6893190"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Try to explain the acceptable walking duration using </a:t>
              </a:r>
              <a:r>
                <a:rPr lang="en-US" altLang="zh-CN" dirty="0">
                  <a:solidFill>
                    <a:srgbClr val="FF33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a:t>
              </a:r>
            </a:p>
          </p:txBody>
        </p:sp>
      </p:gr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108</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2604620" cy="461665"/>
            <a:chOff x="-3" y="4326643"/>
            <a:chExt cx="260462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object</a:t>
              </a:r>
            </a:p>
          </p:txBody>
        </p:sp>
      </p:grpSp>
      <p:grpSp>
        <p:nvGrpSpPr>
          <p:cNvPr id="5" name="组合 4">
            <a:extLst>
              <a:ext uri="{FF2B5EF4-FFF2-40B4-BE49-F238E27FC236}">
                <a16:creationId xmlns:a16="http://schemas.microsoft.com/office/drawing/2014/main" id="{E9078107-71F4-47A6-B72E-B8B59609CAED}"/>
              </a:ext>
            </a:extLst>
          </p:cNvPr>
          <p:cNvGrpSpPr/>
          <p:nvPr/>
        </p:nvGrpSpPr>
        <p:grpSpPr>
          <a:xfrm>
            <a:off x="313524" y="1400710"/>
            <a:ext cx="8596862" cy="1284932"/>
            <a:chOff x="304104" y="4984691"/>
            <a:chExt cx="8596862" cy="1284932"/>
          </a:xfrm>
        </p:grpSpPr>
        <p:sp>
          <p:nvSpPr>
            <p:cNvPr id="43" name="矩形: 圆角 42">
              <a:extLst>
                <a:ext uri="{FF2B5EF4-FFF2-40B4-BE49-F238E27FC236}">
                  <a16:creationId xmlns:a16="http://schemas.microsoft.com/office/drawing/2014/main" id="{50FDBB8D-39E3-4687-BA3D-02A9BE2A6651}"/>
                </a:ext>
              </a:extLst>
            </p:cNvPr>
            <p:cNvSpPr/>
            <p:nvPr/>
          </p:nvSpPr>
          <p:spPr>
            <a:xfrm>
              <a:off x="304104" y="4984691"/>
              <a:ext cx="8498148" cy="1284932"/>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4" name="文本框 43">
              <a:extLst>
                <a:ext uri="{FF2B5EF4-FFF2-40B4-BE49-F238E27FC236}">
                  <a16:creationId xmlns:a16="http://schemas.microsoft.com/office/drawing/2014/main" id="{293967B1-8C86-4677-A584-B41B816DF035}"/>
                </a:ext>
              </a:extLst>
            </p:cNvPr>
            <p:cNvSpPr txBox="1"/>
            <p:nvPr/>
          </p:nvSpPr>
          <p:spPr>
            <a:xfrm>
              <a:off x="304104" y="5380018"/>
              <a:ext cx="3463223"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Acceptable walking duration</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4C3EDE8-4A68-4A3E-9839-2CA3AE25CD19}"/>
                    </a:ext>
                  </a:extLst>
                </p:cNvPr>
                <p:cNvSpPr txBox="1"/>
                <p:nvPr/>
              </p:nvSpPr>
              <p:spPr>
                <a:xfrm>
                  <a:off x="3931694" y="5131825"/>
                  <a:ext cx="4969272"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𝑓𝑎𝑐𝑡𝑜𝑟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𝑓𝑎𝑐𝑡𝑜𝑟</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45" name="文本框 44">
                  <a:extLst>
                    <a:ext uri="{FF2B5EF4-FFF2-40B4-BE49-F238E27FC236}">
                      <a16:creationId xmlns:a16="http://schemas.microsoft.com/office/drawing/2014/main" id="{94C3EDE8-4A68-4A3E-9839-2CA3AE25CD19}"/>
                    </a:ext>
                  </a:extLst>
                </p:cNvPr>
                <p:cNvSpPr txBox="1">
                  <a:spLocks noRot="1" noChangeAspect="1" noMove="1" noResize="1" noEditPoints="1" noAdjustHandles="1" noChangeArrowheads="1" noChangeShapeType="1" noTextEdit="1"/>
                </p:cNvSpPr>
                <p:nvPr/>
              </p:nvSpPr>
              <p:spPr>
                <a:xfrm>
                  <a:off x="3931694" y="5131825"/>
                  <a:ext cx="4969272" cy="276999"/>
                </a:xfrm>
                <a:prstGeom prst="rect">
                  <a:avLst/>
                </a:prstGeom>
                <a:blipFill>
                  <a:blip r:embed="rId5"/>
                  <a:stretch>
                    <a:fillRect l="-73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A85B508-64D2-4FB0-8679-0A1006E36374}"/>
                    </a:ext>
                  </a:extLst>
                </p:cNvPr>
                <p:cNvSpPr txBox="1"/>
                <p:nvPr/>
              </p:nvSpPr>
              <p:spPr>
                <a:xfrm>
                  <a:off x="3931693" y="5522112"/>
                  <a:ext cx="4870559" cy="669992"/>
                </a:xfrm>
                <a:prstGeom prst="rect">
                  <a:avLst/>
                </a:prstGeom>
                <a:noFill/>
              </p:spPr>
              <p:txBody>
                <a:bodyPr wrap="square" rtlCol="0">
                  <a:spAutoFit/>
                </a:bodyPr>
                <a:lstStyle/>
                <a:p>
                  <a:r>
                    <a:rPr lang="en-US" altLang="zh-CN" dirty="0">
                      <a:solidFill>
                        <a:schemeClr val="tx1"/>
                      </a:solidFill>
                      <a:latin typeface="Helvetica" panose="020B0604020202020204" pitchFamily="34" charset="0"/>
                      <a:cs typeface="Helvetica" panose="020B0604020202020204" pitchFamily="34" charset="0"/>
                    </a:rPr>
                    <a:t>Where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the</a:t>
                  </a:r>
                  <a:r>
                    <a:rPr lang="zh-CN" altLang="en-US" dirty="0">
                      <a:solidFill>
                        <a:schemeClr val="tx1"/>
                      </a:solidFill>
                      <a:latin typeface="Helvetica" panose="020B0604020202020204" pitchFamily="34" charset="0"/>
                      <a:cs typeface="Helvetica" panose="020B0604020202020204" pitchFamily="34" charset="0"/>
                    </a:rPr>
                    <a:t> </a:t>
                  </a:r>
                  <a14:m>
                    <m:oMath xmlns:m="http://schemas.openxmlformats.org/officeDocument/2006/math">
                      <m:r>
                        <a:rPr lang="en-US" altLang="zh-CN" b="0" i="1" smtClean="0">
                          <a:solidFill>
                            <a:schemeClr val="tx1"/>
                          </a:solidFill>
                          <a:latin typeface="Cambria Math" panose="02040503050406030204" pitchFamily="18" charset="0"/>
                        </a:rPr>
                        <m:t>𝑌</m:t>
                      </m:r>
                    </m:oMath>
                  </a14:m>
                  <a:r>
                    <a:rPr lang="en-US" altLang="zh-CN" dirty="0">
                      <a:solidFill>
                        <a:schemeClr val="tx1"/>
                      </a:solidFill>
                      <a:latin typeface="Helvetica" panose="020B0604020202020204" pitchFamily="34" charset="0"/>
                      <a:cs typeface="Helvetica" panose="020B0604020202020204" pitchFamily="34" charset="0"/>
                    </a:rPr>
                    <a:t> is the </a:t>
                  </a:r>
                  <a:r>
                    <a:rPr lang="en-US" altLang="zh-CN" dirty="0">
                      <a:solidFill>
                        <a:srgbClr val="FF3300"/>
                      </a:solidFill>
                      <a:latin typeface="Helvetica" panose="020B0604020202020204" pitchFamily="34" charset="0"/>
                      <a:cs typeface="Helvetica" panose="020B0604020202020204" pitchFamily="34" charset="0"/>
                    </a:rPr>
                    <a:t>acceptable</a:t>
                  </a:r>
                  <a:r>
                    <a:rPr lang="en-US" altLang="zh-CN" dirty="0">
                      <a:solidFill>
                        <a:schemeClr val="tx1"/>
                      </a:solidFill>
                      <a:latin typeface="Helvetica" panose="020B0604020202020204" pitchFamily="34" charset="0"/>
                      <a:cs typeface="Helvetica" panose="020B0604020202020204" pitchFamily="34" charset="0"/>
                    </a:rPr>
                    <a:t> walking duration for the people with those factors</a:t>
                  </a:r>
                </a:p>
              </p:txBody>
            </p:sp>
          </mc:Choice>
          <mc:Fallback xmlns="">
            <p:sp>
              <p:nvSpPr>
                <p:cNvPr id="46" name="文本框 45">
                  <a:extLst>
                    <a:ext uri="{FF2B5EF4-FFF2-40B4-BE49-F238E27FC236}">
                      <a16:creationId xmlns:a16="http://schemas.microsoft.com/office/drawing/2014/main" id="{8A85B508-64D2-4FB0-8679-0A1006E36374}"/>
                    </a:ext>
                  </a:extLst>
                </p:cNvPr>
                <p:cNvSpPr txBox="1">
                  <a:spLocks noRot="1" noChangeAspect="1" noMove="1" noResize="1" noEditPoints="1" noAdjustHandles="1" noChangeArrowheads="1" noChangeShapeType="1" noTextEdit="1"/>
                </p:cNvSpPr>
                <p:nvPr/>
              </p:nvSpPr>
              <p:spPr>
                <a:xfrm>
                  <a:off x="3931693" y="5522112"/>
                  <a:ext cx="4870559" cy="669992"/>
                </a:xfrm>
                <a:prstGeom prst="rect">
                  <a:avLst/>
                </a:prstGeom>
                <a:blipFill>
                  <a:blip r:embed="rId6"/>
                  <a:stretch>
                    <a:fillRect l="-1128" t="-5455" b="-1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382202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0B3E1CC-C9BF-428C-8166-BEF91C267C2F}"/>
              </a:ext>
            </a:extLst>
          </p:cNvPr>
          <p:cNvSpPr/>
          <p:nvPr/>
        </p:nvSpPr>
        <p:spPr>
          <a:xfrm>
            <a:off x="-1" y="537684"/>
            <a:ext cx="9144000" cy="23286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Selection of valid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109</a:t>
            </a:fld>
            <a:endParaRPr lang="zh-CN" altLang="en-US"/>
          </a:p>
        </p:txBody>
      </p:sp>
      <p:sp>
        <p:nvSpPr>
          <p:cNvPr id="22" name="文本框 21">
            <a:extLst>
              <a:ext uri="{FF2B5EF4-FFF2-40B4-BE49-F238E27FC236}">
                <a16:creationId xmlns:a16="http://schemas.microsoft.com/office/drawing/2014/main" id="{05D3C464-66FB-4DF7-AC50-77C9BCEC0521}"/>
              </a:ext>
            </a:extLst>
          </p:cNvPr>
          <p:cNvSpPr txBox="1"/>
          <p:nvPr/>
        </p:nvSpPr>
        <p:spPr>
          <a:xfrm>
            <a:off x="1453898" y="2255499"/>
            <a:ext cx="591700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The thresholds selected in this study is </a:t>
            </a:r>
            <a:r>
              <a:rPr lang="en-US" altLang="zh-CN" dirty="0">
                <a:solidFill>
                  <a:srgbClr val="FF3300"/>
                </a:solidFill>
                <a:latin typeface="Helvetica" panose="020B0604020202020204" pitchFamily="34" charset="0"/>
                <a:cs typeface="Helvetica" panose="020B0604020202020204" pitchFamily="34" charset="0"/>
              </a:rPr>
              <a:t>5, 8, 13 minutes</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1C291614-4F66-4303-9BBC-8A7DE40299C6}"/>
              </a:ext>
            </a:extLst>
          </p:cNvPr>
          <p:cNvSpPr txBox="1"/>
          <p:nvPr/>
        </p:nvSpPr>
        <p:spPr>
          <a:xfrm>
            <a:off x="499952" y="1186697"/>
            <a:ext cx="7824897" cy="923330"/>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According to the existing studies, the acceptable walking duration mainly range from </a:t>
            </a:r>
            <a:r>
              <a:rPr lang="en-US" altLang="zh-CN" dirty="0">
                <a:solidFill>
                  <a:srgbClr val="FF3300"/>
                </a:solidFill>
                <a:latin typeface="Helvetica" panose="020B0604020202020204" pitchFamily="34" charset="0"/>
                <a:cs typeface="Helvetica" panose="020B0604020202020204" pitchFamily="34" charset="0"/>
              </a:rPr>
              <a:t>5 – 13 minutes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study,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average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walking duration is about </a:t>
            </a:r>
            <a:r>
              <a:rPr lang="en-US" altLang="zh-CN" dirty="0">
                <a:solidFill>
                  <a:srgbClr val="FF3300"/>
                </a:solidFill>
                <a:latin typeface="Helvetica" panose="020B0604020202020204" pitchFamily="34" charset="0"/>
                <a:cs typeface="Helvetica" panose="020B0604020202020204" pitchFamily="34" charset="0"/>
              </a:rPr>
              <a:t>8 minutes</a:t>
            </a:r>
            <a:r>
              <a:rPr lang="en-US" altLang="zh-CN" dirty="0">
                <a:latin typeface="Helvetica" panose="020B0604020202020204" pitchFamily="34" charset="0"/>
                <a:cs typeface="Helvetica" panose="020B0604020202020204" pitchFamily="34" charset="0"/>
              </a:rPr>
              <a:t>.</a:t>
            </a:r>
          </a:p>
        </p:txBody>
      </p:sp>
      <p:sp>
        <p:nvSpPr>
          <p:cNvPr id="27" name="文本框 26">
            <a:extLst>
              <a:ext uri="{FF2B5EF4-FFF2-40B4-BE49-F238E27FC236}">
                <a16:creationId xmlns:a16="http://schemas.microsoft.com/office/drawing/2014/main" id="{EE241AB4-E9BE-42AE-B427-1593FE09155A}"/>
              </a:ext>
            </a:extLst>
          </p:cNvPr>
          <p:cNvSpPr txBox="1"/>
          <p:nvPr/>
        </p:nvSpPr>
        <p:spPr>
          <a:xfrm>
            <a:off x="4511917" y="3107636"/>
            <a:ext cx="4484946" cy="646331"/>
          </a:xfrm>
          <a:prstGeom prst="rect">
            <a:avLst/>
          </a:prstGeom>
          <a:solidFill>
            <a:srgbClr val="FF5050">
              <a:alpha val="20000"/>
            </a:srgbClr>
          </a:solidFill>
          <a:ln w="19050">
            <a:noFill/>
          </a:ln>
        </p:spPr>
        <p:txBody>
          <a:bodyPr wrap="none" rtlCol="0">
            <a:spAutoFit/>
          </a:bodyPr>
          <a:lstStyle/>
          <a:p>
            <a:r>
              <a:rPr lang="en-US" altLang="zh-CN" dirty="0">
                <a:latin typeface="Helvetica" panose="020B0604020202020204" pitchFamily="34" charset="0"/>
                <a:cs typeface="Helvetica" panose="020B0604020202020204" pitchFamily="34" charset="0"/>
              </a:rPr>
              <a:t>L :  tend to spend </a:t>
            </a:r>
            <a:r>
              <a:rPr lang="en-US" altLang="zh-CN" dirty="0">
                <a:solidFill>
                  <a:srgbClr val="FF3300"/>
                </a:solidFill>
                <a:latin typeface="Helvetica" panose="020B0604020202020204" pitchFamily="34" charset="0"/>
                <a:cs typeface="Helvetica" panose="020B0604020202020204" pitchFamily="34" charset="0"/>
              </a:rPr>
              <a:t>Less</a:t>
            </a:r>
            <a:r>
              <a:rPr lang="en-US" altLang="zh-CN" dirty="0">
                <a:latin typeface="Helvetica" panose="020B0604020202020204" pitchFamily="34" charset="0"/>
                <a:cs typeface="Helvetica" panose="020B0604020202020204" pitchFamily="34" charset="0"/>
              </a:rPr>
              <a:t> than the threshold</a:t>
            </a:r>
          </a:p>
          <a:p>
            <a:r>
              <a:rPr lang="en-US" altLang="zh-CN" dirty="0">
                <a:latin typeface="Helvetica" panose="020B0604020202020204" pitchFamily="34" charset="0"/>
                <a:cs typeface="Helvetica" panose="020B0604020202020204" pitchFamily="34" charset="0"/>
              </a:rPr>
              <a:t>M:  tend to spend </a:t>
            </a:r>
            <a:r>
              <a:rPr lang="en-US" altLang="zh-CN" dirty="0">
                <a:solidFill>
                  <a:srgbClr val="FF3300"/>
                </a:solidFill>
                <a:latin typeface="Helvetica" panose="020B0604020202020204" pitchFamily="34" charset="0"/>
                <a:cs typeface="Helvetica" panose="020B0604020202020204" pitchFamily="34" charset="0"/>
              </a:rPr>
              <a:t>more</a:t>
            </a:r>
            <a:r>
              <a:rPr lang="en-US" altLang="zh-CN" dirty="0">
                <a:solidFill>
                  <a:srgbClr val="FF00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than the threshold</a:t>
            </a:r>
            <a:endParaRPr lang="zh-CN" altLang="en-US" dirty="0">
              <a:solidFill>
                <a:srgbClr val="FF0000"/>
              </a:solidFill>
              <a:latin typeface="Helvetica" panose="020B0604020202020204" pitchFamily="34" charset="0"/>
              <a:cs typeface="Helvetica" panose="020B0604020202020204" pitchFamily="34" charset="0"/>
            </a:endParaRPr>
          </a:p>
        </p:txBody>
      </p:sp>
      <p:grpSp>
        <p:nvGrpSpPr>
          <p:cNvPr id="4" name="组合 3">
            <a:extLst>
              <a:ext uri="{FF2B5EF4-FFF2-40B4-BE49-F238E27FC236}">
                <a16:creationId xmlns:a16="http://schemas.microsoft.com/office/drawing/2014/main" id="{EBDDB304-A66A-4FFC-8A9B-90A5A42CB857}"/>
              </a:ext>
            </a:extLst>
          </p:cNvPr>
          <p:cNvGrpSpPr/>
          <p:nvPr/>
        </p:nvGrpSpPr>
        <p:grpSpPr>
          <a:xfrm>
            <a:off x="62144" y="3799746"/>
            <a:ext cx="9019710" cy="2609704"/>
            <a:chOff x="87005" y="3711137"/>
            <a:chExt cx="9019710" cy="2609704"/>
          </a:xfrm>
        </p:grpSpPr>
        <p:pic>
          <p:nvPicPr>
            <p:cNvPr id="25" name="图片 24">
              <a:extLst>
                <a:ext uri="{FF2B5EF4-FFF2-40B4-BE49-F238E27FC236}">
                  <a16:creationId xmlns:a16="http://schemas.microsoft.com/office/drawing/2014/main" id="{13340F4D-098E-4208-AC19-799269624D15}"/>
                </a:ext>
              </a:extLst>
            </p:cNvPr>
            <p:cNvPicPr>
              <a:picLocks noChangeAspect="1"/>
            </p:cNvPicPr>
            <p:nvPr/>
          </p:nvPicPr>
          <p:blipFill rotWithShape="1">
            <a:blip r:embed="rId3"/>
            <a:srcRect l="1923" t="5989" r="3269" b="21466"/>
            <a:stretch/>
          </p:blipFill>
          <p:spPr>
            <a:xfrm>
              <a:off x="87005" y="3711137"/>
              <a:ext cx="9019710" cy="2609704"/>
            </a:xfrm>
            <a:prstGeom prst="rect">
              <a:avLst/>
            </a:prstGeom>
          </p:spPr>
        </p:pic>
        <p:sp>
          <p:nvSpPr>
            <p:cNvPr id="28" name="文本框 27">
              <a:extLst>
                <a:ext uri="{FF2B5EF4-FFF2-40B4-BE49-F238E27FC236}">
                  <a16:creationId xmlns:a16="http://schemas.microsoft.com/office/drawing/2014/main" id="{36677E78-3802-49AB-B7A6-22A97EC96339}"/>
                </a:ext>
              </a:extLst>
            </p:cNvPr>
            <p:cNvSpPr txBox="1"/>
            <p:nvPr/>
          </p:nvSpPr>
          <p:spPr>
            <a:xfrm>
              <a:off x="6156200" y="5533340"/>
              <a:ext cx="2798694" cy="646331"/>
            </a:xfrm>
            <a:prstGeom prst="rect">
              <a:avLst/>
            </a:prstGeom>
            <a:solidFill>
              <a:srgbClr val="FF5050">
                <a:alpha val="20000"/>
              </a:srgbClr>
            </a:solidFill>
            <a:ln w="19050">
              <a:noFill/>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Valid Features at each threshold</a:t>
              </a:r>
              <a:endParaRPr lang="zh-CN" altLang="en-US" dirty="0">
                <a:latin typeface="Helvetica" panose="020B0604020202020204" pitchFamily="34" charset="0"/>
                <a:cs typeface="Helvetica" panose="020B0604020202020204" pitchFamily="34" charset="0"/>
              </a:endParaRPr>
            </a:p>
          </p:txBody>
        </p:sp>
      </p:grpSp>
      <p:grpSp>
        <p:nvGrpSpPr>
          <p:cNvPr id="16" name="组合 15">
            <a:extLst>
              <a:ext uri="{FF2B5EF4-FFF2-40B4-BE49-F238E27FC236}">
                <a16:creationId xmlns:a16="http://schemas.microsoft.com/office/drawing/2014/main" id="{4B2CE722-2B19-4366-BF6D-84CCED17636F}"/>
              </a:ext>
            </a:extLst>
          </p:cNvPr>
          <p:cNvGrpSpPr/>
          <p:nvPr/>
        </p:nvGrpSpPr>
        <p:grpSpPr>
          <a:xfrm>
            <a:off x="306570" y="591906"/>
            <a:ext cx="3494286" cy="461665"/>
            <a:chOff x="-3" y="4326643"/>
            <a:chExt cx="3494286" cy="461665"/>
          </a:xfrm>
        </p:grpSpPr>
        <p:sp>
          <p:nvSpPr>
            <p:cNvPr id="17" name="矩形 16">
              <a:extLst>
                <a:ext uri="{FF2B5EF4-FFF2-40B4-BE49-F238E27FC236}">
                  <a16:creationId xmlns:a16="http://schemas.microsoft.com/office/drawing/2014/main" id="{039086F9-1168-4444-9A27-C188FB4E06B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B9E9534D-3FCA-45A9-8B91-F73416424C5A}"/>
                </a:ext>
              </a:extLst>
            </p:cNvPr>
            <p:cNvSpPr txBox="1"/>
            <p:nvPr/>
          </p:nvSpPr>
          <p:spPr>
            <a:xfrm>
              <a:off x="193379" y="4326643"/>
              <a:ext cx="33009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thresholds</a:t>
              </a:r>
            </a:p>
          </p:txBody>
        </p:sp>
      </p:grpSp>
      <p:grpSp>
        <p:nvGrpSpPr>
          <p:cNvPr id="20" name="组合 19">
            <a:extLst>
              <a:ext uri="{FF2B5EF4-FFF2-40B4-BE49-F238E27FC236}">
                <a16:creationId xmlns:a16="http://schemas.microsoft.com/office/drawing/2014/main" id="{741C3613-39D9-4228-BCD7-B5B970EB9874}"/>
              </a:ext>
            </a:extLst>
          </p:cNvPr>
          <p:cNvGrpSpPr/>
          <p:nvPr/>
        </p:nvGrpSpPr>
        <p:grpSpPr>
          <a:xfrm>
            <a:off x="306570" y="3165084"/>
            <a:ext cx="3117580" cy="461665"/>
            <a:chOff x="-3" y="4326643"/>
            <a:chExt cx="3117580" cy="461665"/>
          </a:xfrm>
        </p:grpSpPr>
        <p:sp>
          <p:nvSpPr>
            <p:cNvPr id="29" name="矩形 28">
              <a:extLst>
                <a:ext uri="{FF2B5EF4-FFF2-40B4-BE49-F238E27FC236}">
                  <a16:creationId xmlns:a16="http://schemas.microsoft.com/office/drawing/2014/main" id="{D356479F-2D06-4863-8CBF-D0BC3B4B2D3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E6F6B140-F2B7-41A6-B509-F925A8FC78AF}"/>
                </a:ext>
              </a:extLst>
            </p:cNvPr>
            <p:cNvSpPr txBox="1"/>
            <p:nvPr/>
          </p:nvSpPr>
          <p:spPr>
            <a:xfrm>
              <a:off x="193379" y="4326643"/>
              <a:ext cx="292419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Analysis of variance</a:t>
              </a:r>
            </a:p>
          </p:txBody>
        </p:sp>
      </p:grpSp>
    </p:spTree>
    <p:extLst>
      <p:ext uri="{BB962C8B-B14F-4D97-AF65-F5344CB8AC3E}">
        <p14:creationId xmlns:p14="http://schemas.microsoft.com/office/powerpoint/2010/main" val="2386569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704535B-CCC2-4437-876D-0A6A638A9BFF}"/>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sp>
        <p:nvSpPr>
          <p:cNvPr id="6" name="矩形 5">
            <a:extLst>
              <a:ext uri="{FF2B5EF4-FFF2-40B4-BE49-F238E27FC236}">
                <a16:creationId xmlns:a16="http://schemas.microsoft.com/office/drawing/2014/main" id="{C6B0FD2E-4D2C-4C74-A6D3-A86255CCF42A}"/>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2</a:t>
            </a:r>
          </a:p>
        </p:txBody>
      </p:sp>
    </p:spTree>
    <p:extLst>
      <p:ext uri="{BB962C8B-B14F-4D97-AF65-F5344CB8AC3E}">
        <p14:creationId xmlns:p14="http://schemas.microsoft.com/office/powerpoint/2010/main" val="18857564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EB98BE72-C514-472A-A580-79DF241B60D6}"/>
              </a:ext>
            </a:extLst>
          </p:cNvPr>
          <p:cNvSpPr/>
          <p:nvPr/>
        </p:nvSpPr>
        <p:spPr>
          <a:xfrm>
            <a:off x="0" y="537685"/>
            <a:ext cx="4581082"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110</a:t>
            </a:fld>
            <a:endParaRPr lang="zh-CN" altLang="en-US"/>
          </a:p>
        </p:txBody>
      </p:sp>
      <p:graphicFrame>
        <p:nvGraphicFramePr>
          <p:cNvPr id="10" name="表格 9">
            <a:extLst>
              <a:ext uri="{FF2B5EF4-FFF2-40B4-BE49-F238E27FC236}">
                <a16:creationId xmlns:a16="http://schemas.microsoft.com/office/drawing/2014/main" id="{10721C46-5CB2-4BB5-8131-FAD093E7E4B4}"/>
              </a:ext>
            </a:extLst>
          </p:cNvPr>
          <p:cNvGraphicFramePr>
            <a:graphicFrameLocks noGrp="1"/>
          </p:cNvGraphicFramePr>
          <p:nvPr>
            <p:extLst/>
          </p:nvPr>
        </p:nvGraphicFramePr>
        <p:xfrm>
          <a:off x="4954359" y="890853"/>
          <a:ext cx="3955143" cy="4787454"/>
        </p:xfrm>
        <a:graphic>
          <a:graphicData uri="http://schemas.openxmlformats.org/drawingml/2006/table">
            <a:tbl>
              <a:tblPr>
                <a:tableStyleId>{5C22544A-7EE6-4342-B048-85BDC9FD1C3A}</a:tableStyleId>
              </a:tblPr>
              <a:tblGrid>
                <a:gridCol w="843424">
                  <a:extLst>
                    <a:ext uri="{9D8B030D-6E8A-4147-A177-3AD203B41FA5}">
                      <a16:colId xmlns:a16="http://schemas.microsoft.com/office/drawing/2014/main" val="247633410"/>
                    </a:ext>
                  </a:extLst>
                </a:gridCol>
                <a:gridCol w="1021392">
                  <a:extLst>
                    <a:ext uri="{9D8B030D-6E8A-4147-A177-3AD203B41FA5}">
                      <a16:colId xmlns:a16="http://schemas.microsoft.com/office/drawing/2014/main" val="3112362989"/>
                    </a:ext>
                  </a:extLst>
                </a:gridCol>
                <a:gridCol w="909634">
                  <a:extLst>
                    <a:ext uri="{9D8B030D-6E8A-4147-A177-3AD203B41FA5}">
                      <a16:colId xmlns:a16="http://schemas.microsoft.com/office/drawing/2014/main" val="1676357567"/>
                    </a:ext>
                  </a:extLst>
                </a:gridCol>
                <a:gridCol w="1180693">
                  <a:extLst>
                    <a:ext uri="{9D8B030D-6E8A-4147-A177-3AD203B41FA5}">
                      <a16:colId xmlns:a16="http://schemas.microsoft.com/office/drawing/2014/main" val="1800049001"/>
                    </a:ext>
                  </a:extLst>
                </a:gridCol>
              </a:tblGrid>
              <a:tr h="58895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Individual Value</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800" u="none" strike="noStrike" kern="1200" dirty="0">
                        <a:solidFill>
                          <a:schemeClr val="accent1"/>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Group Trend</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altLang="zh-CN" sz="1800" u="none" strike="noStrike" kern="1200" dirty="0">
                        <a:solidFill>
                          <a:srgbClr val="FF0000"/>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227936"/>
                  </a:ext>
                </a:extLst>
              </a:tr>
              <a:tr h="5889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954007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1.000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0.654</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7005929"/>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754546"/>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82049"/>
                  </a:ext>
                </a:extLst>
              </a:tr>
              <a:tr h="300795">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93362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28116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36416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7131079"/>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47627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0.498</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0.435</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3202412"/>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253416"/>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1338150"/>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836529"/>
                  </a:ext>
                </a:extLst>
              </a:tr>
            </a:tbl>
          </a:graphicData>
        </a:graphic>
      </p:graphicFrame>
      <p:sp>
        <p:nvSpPr>
          <p:cNvPr id="15" name="文本框 14">
            <a:extLst>
              <a:ext uri="{FF2B5EF4-FFF2-40B4-BE49-F238E27FC236}">
                <a16:creationId xmlns:a16="http://schemas.microsoft.com/office/drawing/2014/main" id="{B87A2EEB-5A72-49DE-937D-A01B9C9A2066}"/>
              </a:ext>
            </a:extLst>
          </p:cNvPr>
          <p:cNvSpPr txBox="1"/>
          <p:nvPr/>
        </p:nvSpPr>
        <p:spPr>
          <a:xfrm>
            <a:off x="305377" y="3927410"/>
            <a:ext cx="4174548" cy="230832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predicted result is </a:t>
            </a:r>
            <a:r>
              <a:rPr lang="en-US" altLang="zh-CN" dirty="0">
                <a:solidFill>
                  <a:srgbClr val="FF3300"/>
                </a:solidFill>
                <a:latin typeface="Helvetica" panose="020B0604020202020204" pitchFamily="34" charset="0"/>
                <a:cs typeface="Helvetica" panose="020B0604020202020204" pitchFamily="34" charset="0"/>
              </a:rPr>
              <a:t>probabilities</a:t>
            </a:r>
            <a:r>
              <a:rPr lang="en-US" altLang="zh-CN" dirty="0">
                <a:latin typeface="Helvetica" panose="020B0604020202020204" pitchFamily="34" charset="0"/>
                <a:cs typeface="Helvetica" panose="020B0604020202020204" pitchFamily="34" charset="0"/>
              </a:rPr>
              <a:t> of accepting the giving threshold of walking duration.</a:t>
            </a:r>
          </a:p>
          <a:p>
            <a:endParaRPr lang="en-US" altLang="zh-CN" dirty="0">
              <a:latin typeface="Helvetica" panose="020B0604020202020204" pitchFamily="34" charset="0"/>
              <a:cs typeface="Helvetica" panose="020B0604020202020204" pitchFamily="34" charset="0"/>
            </a:endParaRPr>
          </a:p>
          <a:p>
            <a:endParaRPr lang="en-US" altLang="zh-CN"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accuracy of results are evaluated by using the method of </a:t>
            </a:r>
            <a:r>
              <a:rPr lang="en-US" altLang="zh-CN" dirty="0">
                <a:solidFill>
                  <a:srgbClr val="FF3300"/>
                </a:solidFill>
                <a:latin typeface="Helvetica" panose="020B0604020202020204" pitchFamily="34" charset="0"/>
                <a:cs typeface="Helvetica" panose="020B0604020202020204" pitchFamily="34" charset="0"/>
              </a:rPr>
              <a:t>simple moving average</a:t>
            </a:r>
            <a:r>
              <a:rPr lang="en-US" altLang="zh-CN" dirty="0">
                <a:latin typeface="Helvetica" panose="020B0604020202020204" pitchFamily="34" charset="0"/>
                <a:cs typeface="Helvetica" panose="020B0604020202020204" pitchFamily="34" charset="0"/>
              </a:rPr>
              <a:t>.</a:t>
            </a:r>
          </a:p>
        </p:txBody>
      </p:sp>
      <p:sp>
        <p:nvSpPr>
          <p:cNvPr id="16" name="矩形: 圆角 15">
            <a:extLst>
              <a:ext uri="{FF2B5EF4-FFF2-40B4-BE49-F238E27FC236}">
                <a16:creationId xmlns:a16="http://schemas.microsoft.com/office/drawing/2014/main" id="{B012F793-2A6E-4788-B43C-E74A2211CF88}"/>
              </a:ext>
            </a:extLst>
          </p:cNvPr>
          <p:cNvSpPr/>
          <p:nvPr/>
        </p:nvSpPr>
        <p:spPr>
          <a:xfrm>
            <a:off x="6965005" y="2108199"/>
            <a:ext cx="1721796" cy="275078"/>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7" name="文本框 16">
            <a:extLst>
              <a:ext uri="{FF2B5EF4-FFF2-40B4-BE49-F238E27FC236}">
                <a16:creationId xmlns:a16="http://schemas.microsoft.com/office/drawing/2014/main" id="{BF4769D8-FC92-4B9D-8DB6-18ABE9B4F2B4}"/>
              </a:ext>
            </a:extLst>
          </p:cNvPr>
          <p:cNvSpPr txBox="1"/>
          <p:nvPr/>
        </p:nvSpPr>
        <p:spPr>
          <a:xfrm>
            <a:off x="5545973" y="5835624"/>
            <a:ext cx="2864887" cy="400110"/>
          </a:xfrm>
          <a:prstGeom prst="rect">
            <a:avLst/>
          </a:prstGeom>
          <a:noFill/>
          <a:ln w="19050">
            <a:solidFill>
              <a:srgbClr val="FF5050"/>
            </a:solidFill>
            <a:prstDash val="sysDash"/>
          </a:ln>
        </p:spPr>
        <p:txBody>
          <a:bodyPr wrap="none" rtlCol="0">
            <a:spAutoFit/>
          </a:bodyPr>
          <a:lstStyle/>
          <a:p>
            <a:r>
              <a:rPr lang="en-US" altLang="zh-CN" sz="2000" dirty="0">
                <a:latin typeface="Helvetica" panose="020B0604020202020204" pitchFamily="34" charset="0"/>
                <a:cs typeface="Helvetica" panose="020B0604020202020204" pitchFamily="34" charset="0"/>
              </a:rPr>
              <a:t>Simple moving average</a:t>
            </a:r>
            <a:endParaRPr lang="zh-CN" altLang="en-US" sz="2000" dirty="0">
              <a:latin typeface="Helvetica" panose="020B0604020202020204" pitchFamily="34" charset="0"/>
              <a:cs typeface="Helvetica" panose="020B0604020202020204" pitchFamily="34" charset="0"/>
            </a:endParaRPr>
          </a:p>
        </p:txBody>
      </p:sp>
      <p:grpSp>
        <p:nvGrpSpPr>
          <p:cNvPr id="26" name="组合 25">
            <a:extLst>
              <a:ext uri="{FF2B5EF4-FFF2-40B4-BE49-F238E27FC236}">
                <a16:creationId xmlns:a16="http://schemas.microsoft.com/office/drawing/2014/main" id="{521C1572-51BA-4A46-8920-BEF6BE98D462}"/>
              </a:ext>
            </a:extLst>
          </p:cNvPr>
          <p:cNvGrpSpPr/>
          <p:nvPr/>
        </p:nvGrpSpPr>
        <p:grpSpPr>
          <a:xfrm>
            <a:off x="306570" y="591906"/>
            <a:ext cx="1748616" cy="461665"/>
            <a:chOff x="-3" y="4326643"/>
            <a:chExt cx="1748616" cy="461665"/>
          </a:xfrm>
        </p:grpSpPr>
        <p:sp>
          <p:nvSpPr>
            <p:cNvPr id="27" name="矩形 26">
              <a:extLst>
                <a:ext uri="{FF2B5EF4-FFF2-40B4-BE49-F238E27FC236}">
                  <a16:creationId xmlns:a16="http://schemas.microsoft.com/office/drawing/2014/main" id="{2E5B2F96-07F3-4F60-82BD-B12C97538E9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1DE397A0-87D8-41EC-BF43-98599B38EAD6}"/>
                </a:ext>
              </a:extLst>
            </p:cNvPr>
            <p:cNvSpPr txBox="1"/>
            <p:nvPr/>
          </p:nvSpPr>
          <p:spPr>
            <a:xfrm>
              <a:off x="193379" y="4326643"/>
              <a:ext cx="15552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Prediction</a:t>
              </a:r>
            </a:p>
          </p:txBody>
        </p:sp>
      </p:grpSp>
      <p:pic>
        <p:nvPicPr>
          <p:cNvPr id="3" name="图片 2">
            <a:extLst>
              <a:ext uri="{FF2B5EF4-FFF2-40B4-BE49-F238E27FC236}">
                <a16:creationId xmlns:a16="http://schemas.microsoft.com/office/drawing/2014/main" id="{28CBF90E-ACE1-4A35-AB39-8F7AF6A7CE90}"/>
              </a:ext>
            </a:extLst>
          </p:cNvPr>
          <p:cNvPicPr>
            <a:picLocks noChangeAspect="1"/>
          </p:cNvPicPr>
          <p:nvPr/>
        </p:nvPicPr>
        <p:blipFill>
          <a:blip r:embed="rId3"/>
          <a:stretch>
            <a:fillRect/>
          </a:stretch>
        </p:blipFill>
        <p:spPr>
          <a:xfrm>
            <a:off x="763298" y="1143389"/>
            <a:ext cx="3054485" cy="665115"/>
          </a:xfrm>
          <a:prstGeom prst="rect">
            <a:avLst/>
          </a:prstGeom>
        </p:spPr>
      </p:pic>
      <p:pic>
        <p:nvPicPr>
          <p:cNvPr id="4" name="图片 3">
            <a:extLst>
              <a:ext uri="{FF2B5EF4-FFF2-40B4-BE49-F238E27FC236}">
                <a16:creationId xmlns:a16="http://schemas.microsoft.com/office/drawing/2014/main" id="{7678A617-D3BC-4F26-A43D-89E62E68C481}"/>
              </a:ext>
            </a:extLst>
          </p:cNvPr>
          <p:cNvPicPr>
            <a:picLocks noChangeAspect="1"/>
          </p:cNvPicPr>
          <p:nvPr/>
        </p:nvPicPr>
        <p:blipFill>
          <a:blip r:embed="rId4"/>
          <a:stretch>
            <a:fillRect/>
          </a:stretch>
        </p:blipFill>
        <p:spPr>
          <a:xfrm>
            <a:off x="930746" y="1959595"/>
            <a:ext cx="2923807" cy="692790"/>
          </a:xfrm>
          <a:prstGeom prst="rect">
            <a:avLst/>
          </a:prstGeom>
        </p:spPr>
      </p:pic>
      <p:pic>
        <p:nvPicPr>
          <p:cNvPr id="5" name="图片 4">
            <a:extLst>
              <a:ext uri="{FF2B5EF4-FFF2-40B4-BE49-F238E27FC236}">
                <a16:creationId xmlns:a16="http://schemas.microsoft.com/office/drawing/2014/main" id="{CDCEECD0-3E5E-4E58-BA2B-83F7A707BC65}"/>
              </a:ext>
            </a:extLst>
          </p:cNvPr>
          <p:cNvPicPr>
            <a:picLocks noChangeAspect="1"/>
          </p:cNvPicPr>
          <p:nvPr/>
        </p:nvPicPr>
        <p:blipFill>
          <a:blip r:embed="rId5"/>
          <a:stretch>
            <a:fillRect/>
          </a:stretch>
        </p:blipFill>
        <p:spPr>
          <a:xfrm>
            <a:off x="963038" y="2745313"/>
            <a:ext cx="2655003" cy="687362"/>
          </a:xfrm>
          <a:prstGeom prst="rect">
            <a:avLst/>
          </a:prstGeom>
        </p:spPr>
      </p:pic>
      <p:sp>
        <p:nvSpPr>
          <p:cNvPr id="19" name="矩形: 圆角 18">
            <a:extLst>
              <a:ext uri="{FF2B5EF4-FFF2-40B4-BE49-F238E27FC236}">
                <a16:creationId xmlns:a16="http://schemas.microsoft.com/office/drawing/2014/main" id="{49B0DB32-02B0-43AB-922D-6753281A8233}"/>
              </a:ext>
            </a:extLst>
          </p:cNvPr>
          <p:cNvSpPr/>
          <p:nvPr/>
        </p:nvSpPr>
        <p:spPr>
          <a:xfrm>
            <a:off x="5097294" y="2108198"/>
            <a:ext cx="1566153" cy="1819211"/>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 name="箭头: 右 5">
            <a:extLst>
              <a:ext uri="{FF2B5EF4-FFF2-40B4-BE49-F238E27FC236}">
                <a16:creationId xmlns:a16="http://schemas.microsoft.com/office/drawing/2014/main" id="{D66EB7B4-B6C4-47CA-8914-F6A4BA26B1F8}"/>
              </a:ext>
            </a:extLst>
          </p:cNvPr>
          <p:cNvSpPr/>
          <p:nvPr/>
        </p:nvSpPr>
        <p:spPr>
          <a:xfrm>
            <a:off x="6713546" y="2172633"/>
            <a:ext cx="214580" cy="146210"/>
          </a:xfrm>
          <a:prstGeom prst="rightArrow">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8A13E2-70E9-4A33-B349-D893C839C598}"/>
              </a:ext>
            </a:extLst>
          </p:cNvPr>
          <p:cNvSpPr txBox="1"/>
          <p:nvPr/>
        </p:nvSpPr>
        <p:spPr>
          <a:xfrm>
            <a:off x="6767048" y="2740649"/>
            <a:ext cx="1413914" cy="646331"/>
          </a:xfrm>
          <a:prstGeom prst="rect">
            <a:avLst/>
          </a:prstGeom>
          <a:solidFill>
            <a:srgbClr val="FF5050"/>
          </a:solidFill>
        </p:spPr>
        <p:txBody>
          <a:bodyPr wrap="square" rtlCol="0">
            <a:spAutoFit/>
          </a:bodyPr>
          <a:lstStyle/>
          <a:p>
            <a:pPr algn="ctr"/>
            <a:r>
              <a:rPr lang="en-US" altLang="zh-CN" dirty="0">
                <a:solidFill>
                  <a:schemeClr val="bg1"/>
                </a:solidFill>
              </a:rPr>
              <a:t>200 records</a:t>
            </a:r>
          </a:p>
          <a:p>
            <a:pPr algn="ctr"/>
            <a:r>
              <a:rPr lang="en-US" altLang="zh-CN" dirty="0">
                <a:solidFill>
                  <a:schemeClr val="bg1"/>
                </a:solidFill>
              </a:rPr>
              <a:t>Average</a:t>
            </a:r>
            <a:endParaRPr lang="zh-CN" altLang="en-US" dirty="0">
              <a:solidFill>
                <a:schemeClr val="bg1"/>
              </a:solidFill>
            </a:endParaRPr>
          </a:p>
        </p:txBody>
      </p:sp>
    </p:spTree>
    <p:extLst>
      <p:ext uri="{BB962C8B-B14F-4D97-AF65-F5344CB8AC3E}">
        <p14:creationId xmlns:p14="http://schemas.microsoft.com/office/powerpoint/2010/main" val="4166666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6BFEB35D-6BCD-4611-98C5-030812D9FDB4}"/>
              </a:ext>
            </a:extLst>
          </p:cNvPr>
          <p:cNvSpPr/>
          <p:nvPr/>
        </p:nvSpPr>
        <p:spPr>
          <a:xfrm>
            <a:off x="-1" y="537685"/>
            <a:ext cx="9144000" cy="430550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111</a:t>
            </a:fld>
            <a:endParaRPr lang="zh-CN" altLang="en-US"/>
          </a:p>
        </p:txBody>
      </p:sp>
      <p:grpSp>
        <p:nvGrpSpPr>
          <p:cNvPr id="15" name="组合 14">
            <a:extLst>
              <a:ext uri="{FF2B5EF4-FFF2-40B4-BE49-F238E27FC236}">
                <a16:creationId xmlns:a16="http://schemas.microsoft.com/office/drawing/2014/main" id="{D81B395F-7A60-4ADD-A0FE-819742B6B704}"/>
              </a:ext>
            </a:extLst>
          </p:cNvPr>
          <p:cNvGrpSpPr/>
          <p:nvPr/>
        </p:nvGrpSpPr>
        <p:grpSpPr>
          <a:xfrm>
            <a:off x="306570" y="591906"/>
            <a:ext cx="3580848" cy="461665"/>
            <a:chOff x="-3" y="4326643"/>
            <a:chExt cx="3580848" cy="461665"/>
          </a:xfrm>
        </p:grpSpPr>
        <p:sp>
          <p:nvSpPr>
            <p:cNvPr id="16" name="矩形 15">
              <a:extLst>
                <a:ext uri="{FF2B5EF4-FFF2-40B4-BE49-F238E27FC236}">
                  <a16:creationId xmlns:a16="http://schemas.microsoft.com/office/drawing/2014/main" id="{999FA73E-183D-4776-9C0A-75F060B0F7F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0AD80B9A-32C1-419D-A196-7DC6042C6489}"/>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
        <p:nvSpPr>
          <p:cNvPr id="23" name="文本框 22">
            <a:extLst>
              <a:ext uri="{FF2B5EF4-FFF2-40B4-BE49-F238E27FC236}">
                <a16:creationId xmlns:a16="http://schemas.microsoft.com/office/drawing/2014/main" id="{C6F575CE-C69A-49A5-968F-7FE3A1DA973D}"/>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50C5C331-359B-4521-BEE0-A1ACBF9C4D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512" y="1609940"/>
            <a:ext cx="5040000" cy="3029361"/>
          </a:xfrm>
          <a:prstGeom prst="rect">
            <a:avLst/>
          </a:prstGeom>
          <a:noFill/>
          <a:ln>
            <a:noFill/>
          </a:ln>
        </p:spPr>
      </p:pic>
      <p:sp>
        <p:nvSpPr>
          <p:cNvPr id="26" name="矩形 25">
            <a:extLst>
              <a:ext uri="{FF2B5EF4-FFF2-40B4-BE49-F238E27FC236}">
                <a16:creationId xmlns:a16="http://schemas.microsoft.com/office/drawing/2014/main" id="{5A650565-4240-4998-A147-16F70105C2EA}"/>
              </a:ext>
            </a:extLst>
          </p:cNvPr>
          <p:cNvSpPr/>
          <p:nvPr/>
        </p:nvSpPr>
        <p:spPr>
          <a:xfrm>
            <a:off x="6269604" y="2924566"/>
            <a:ext cx="266771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Slightly high precision</a:t>
            </a:r>
          </a:p>
        </p:txBody>
      </p:sp>
      <p:sp>
        <p:nvSpPr>
          <p:cNvPr id="27" name="矩形 26">
            <a:extLst>
              <a:ext uri="{FF2B5EF4-FFF2-40B4-BE49-F238E27FC236}">
                <a16:creationId xmlns:a16="http://schemas.microsoft.com/office/drawing/2014/main" id="{F73FC422-84C6-4CBE-8054-6742FB6F8771}"/>
              </a:ext>
            </a:extLst>
          </p:cNvPr>
          <p:cNvSpPr/>
          <p:nvPr/>
        </p:nvSpPr>
        <p:spPr>
          <a:xfrm>
            <a:off x="508654" y="5063810"/>
            <a:ext cx="8126690"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Some one who can accept this threshold can be considered to have some </a:t>
            </a:r>
            <a:r>
              <a:rPr lang="en-US" altLang="zh-CN" dirty="0">
                <a:solidFill>
                  <a:srgbClr val="FF3300"/>
                </a:solidFill>
                <a:latin typeface="Helvetica" panose="020B0604020202020204" pitchFamily="34" charset="0"/>
                <a:cs typeface="Helvetica" panose="020B0604020202020204" pitchFamily="34" charset="0"/>
              </a:rPr>
              <a:t>specific characteristics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this threshold.</a:t>
            </a:r>
          </a:p>
        </p:txBody>
      </p:sp>
    </p:spTree>
    <p:extLst>
      <p:ext uri="{BB962C8B-B14F-4D97-AF65-F5344CB8AC3E}">
        <p14:creationId xmlns:p14="http://schemas.microsoft.com/office/powerpoint/2010/main" val="33860775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112</a:t>
            </a:fld>
            <a:endParaRPr lang="zh-CN" altLang="en-US"/>
          </a:p>
        </p:txBody>
      </p:sp>
      <p:pic>
        <p:nvPicPr>
          <p:cNvPr id="11" name="图片 10">
            <a:extLst>
              <a:ext uri="{FF2B5EF4-FFF2-40B4-BE49-F238E27FC236}">
                <a16:creationId xmlns:a16="http://schemas.microsoft.com/office/drawing/2014/main" id="{A0788FE8-DAD6-4E2B-B6CF-1DAFEDC89F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6" y="1608832"/>
            <a:ext cx="5743573" cy="3454781"/>
          </a:xfrm>
          <a:prstGeom prst="rect">
            <a:avLst/>
          </a:prstGeom>
          <a:noFill/>
          <a:ln>
            <a:noFill/>
          </a:ln>
        </p:spPr>
      </p:pic>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5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545747"/>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5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5 minute is a commonly acceptable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8319768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35CEF0FE-2D54-4A36-BFEF-7B9D3EC1AE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4" y="1604627"/>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113</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506362"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8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508654" y="5441723"/>
            <a:ext cx="812669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not significant</a:t>
            </a:r>
            <a:r>
              <a:rPr lang="en-US" altLang="zh-CN" dirty="0">
                <a:latin typeface="Helvetica" panose="020B0604020202020204" pitchFamily="34" charset="0"/>
                <a:cs typeface="Helvetica" panose="020B0604020202020204" pitchFamily="34" charset="0"/>
              </a:rPr>
              <a:t> at 8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There is </a:t>
            </a:r>
            <a:r>
              <a:rPr lang="en-US" altLang="zh-CN" dirty="0">
                <a:solidFill>
                  <a:srgbClr val="FF3300"/>
                </a:solidFill>
                <a:latin typeface="Helvetica" panose="020B0604020202020204" pitchFamily="34" charset="0"/>
                <a:cs typeface="Helvetica" panose="020B0604020202020204" pitchFamily="34" charset="0"/>
              </a:rPr>
              <a:t>randomness</a:t>
            </a:r>
            <a:r>
              <a:rPr lang="en-US" altLang="zh-CN" dirty="0">
                <a:latin typeface="Helvetica" panose="020B0604020202020204" pitchFamily="34" charset="0"/>
                <a:cs typeface="Helvetica" panose="020B0604020202020204" pitchFamily="34" charset="0"/>
              </a:rPr>
              <a:t> in choosing whether accepting the 8 minutes walking duration or not. </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467068"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Low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735876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A7FE636-97D0-4007-8881-21AD00250DAB}"/>
              </a:ext>
            </a:extLst>
          </p:cNvPr>
          <p:cNvSpPr/>
          <p:nvPr/>
        </p:nvSpPr>
        <p:spPr>
          <a:xfrm>
            <a:off x="-1" y="537684"/>
            <a:ext cx="9144000" cy="471147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8BEB9420-AB29-4FDF-BE72-6039EB8604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22" y="1600422"/>
            <a:ext cx="5747779" cy="3454781"/>
          </a:xfrm>
          <a:prstGeom prst="rect">
            <a:avLst/>
          </a:prstGeom>
          <a:noFill/>
          <a:ln>
            <a:noFill/>
          </a:ln>
        </p:spPr>
      </p:pic>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C33A666-FC17-4404-BCCE-9038523E6DA9}"/>
              </a:ext>
            </a:extLst>
          </p:cNvPr>
          <p:cNvSpPr>
            <a:spLocks noGrp="1"/>
          </p:cNvSpPr>
          <p:nvPr>
            <p:ph type="sldNum" sz="quarter" idx="12"/>
          </p:nvPr>
        </p:nvSpPr>
        <p:spPr/>
        <p:txBody>
          <a:bodyPr/>
          <a:lstStyle/>
          <a:p>
            <a:fld id="{A17BB91D-344C-44E0-9148-DFE0CFF5CFC9}" type="slidenum">
              <a:rPr lang="zh-CN" altLang="en-US" smtClean="0"/>
              <a:t>114</a:t>
            </a:fld>
            <a:endParaRPr lang="zh-CN" altLang="en-US"/>
          </a:p>
        </p:txBody>
      </p:sp>
      <p:sp>
        <p:nvSpPr>
          <p:cNvPr id="15" name="文本框 14">
            <a:extLst>
              <a:ext uri="{FF2B5EF4-FFF2-40B4-BE49-F238E27FC236}">
                <a16:creationId xmlns:a16="http://schemas.microsoft.com/office/drawing/2014/main" id="{3A101D1B-15B4-41C8-AD97-5C731CE71A3E}"/>
              </a:ext>
            </a:extLst>
          </p:cNvPr>
          <p:cNvSpPr txBox="1"/>
          <p:nvPr/>
        </p:nvSpPr>
        <p:spPr>
          <a:xfrm>
            <a:off x="489527" y="1111996"/>
            <a:ext cx="4649030"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Evaluation of </a:t>
            </a:r>
            <a:r>
              <a:rPr lang="en-US" altLang="zh-CN" sz="2000" dirty="0">
                <a:solidFill>
                  <a:srgbClr val="FF3300"/>
                </a:solidFill>
                <a:latin typeface="Helvetica" panose="020B0604020202020204" pitchFamily="34" charset="0"/>
                <a:cs typeface="Helvetica" panose="020B0604020202020204" pitchFamily="34" charset="0"/>
              </a:rPr>
              <a:t>13 minutes</a:t>
            </a:r>
            <a:r>
              <a:rPr lang="en-US" altLang="zh-CN" sz="2000" dirty="0">
                <a:latin typeface="Helvetica" panose="020B0604020202020204" pitchFamily="34" charset="0"/>
                <a:cs typeface="Helvetica" panose="020B0604020202020204" pitchFamily="34" charset="0"/>
              </a:rPr>
              <a:t> threshold </a:t>
            </a:r>
            <a:endParaRPr lang="zh-CN" altLang="en-US" sz="2000" dirty="0">
              <a:latin typeface="Helvetica" panose="020B0604020202020204" pitchFamily="34" charset="0"/>
              <a:cs typeface="Helvetica" panose="020B0604020202020204" pitchFamily="34" charset="0"/>
            </a:endParaRPr>
          </a:p>
        </p:txBody>
      </p:sp>
      <p:sp>
        <p:nvSpPr>
          <p:cNvPr id="16" name="文本框 15">
            <a:extLst>
              <a:ext uri="{FF2B5EF4-FFF2-40B4-BE49-F238E27FC236}">
                <a16:creationId xmlns:a16="http://schemas.microsoft.com/office/drawing/2014/main" id="{3F1D0C21-8F8F-408F-8C50-9C4CA7A87C24}"/>
              </a:ext>
            </a:extLst>
          </p:cNvPr>
          <p:cNvSpPr txBox="1"/>
          <p:nvPr/>
        </p:nvSpPr>
        <p:spPr>
          <a:xfrm>
            <a:off x="499952" y="5542088"/>
            <a:ext cx="812669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features are </a:t>
            </a:r>
            <a:r>
              <a:rPr lang="en-US" altLang="zh-CN" dirty="0">
                <a:solidFill>
                  <a:srgbClr val="FF3300"/>
                </a:solidFill>
                <a:latin typeface="Helvetica" panose="020B0604020202020204" pitchFamily="34" charset="0"/>
                <a:cs typeface="Helvetica" panose="020B0604020202020204" pitchFamily="34" charset="0"/>
              </a:rPr>
              <a:t>significant</a:t>
            </a:r>
            <a:r>
              <a:rPr lang="en-US" altLang="zh-CN" dirty="0">
                <a:latin typeface="Helvetica" panose="020B0604020202020204" pitchFamily="34" charset="0"/>
                <a:cs typeface="Helvetica" panose="020B0604020202020204" pitchFamily="34" charset="0"/>
              </a:rPr>
              <a:t> at 13 minutes threshold.</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threshold of 13 minute is not a </a:t>
            </a:r>
            <a:r>
              <a:rPr lang="en-US" altLang="zh-CN" dirty="0">
                <a:solidFill>
                  <a:srgbClr val="FF3300"/>
                </a:solidFill>
                <a:latin typeface="Helvetica" panose="020B0604020202020204" pitchFamily="34" charset="0"/>
                <a:cs typeface="Helvetica" panose="020B0604020202020204" pitchFamily="34" charset="0"/>
              </a:rPr>
              <a:t>commonly acceptable</a:t>
            </a:r>
            <a:r>
              <a:rPr lang="en-US" altLang="zh-CN" dirty="0">
                <a:latin typeface="Helvetica" panose="020B0604020202020204" pitchFamily="34" charset="0"/>
                <a:cs typeface="Helvetica" panose="020B0604020202020204" pitchFamily="34" charset="0"/>
              </a:rPr>
              <a:t> walking duration</a:t>
            </a:r>
          </a:p>
        </p:txBody>
      </p:sp>
      <p:sp>
        <p:nvSpPr>
          <p:cNvPr id="17" name="矩形 16">
            <a:extLst>
              <a:ext uri="{FF2B5EF4-FFF2-40B4-BE49-F238E27FC236}">
                <a16:creationId xmlns:a16="http://schemas.microsoft.com/office/drawing/2014/main" id="{6B788979-70A4-4ED2-A60A-F2A4E940489A}"/>
              </a:ext>
            </a:extLst>
          </p:cNvPr>
          <p:cNvSpPr/>
          <p:nvPr/>
        </p:nvSpPr>
        <p:spPr>
          <a:xfrm>
            <a:off x="6951792" y="3228945"/>
            <a:ext cx="1622560" cy="400110"/>
          </a:xfrm>
          <a:prstGeom prst="rect">
            <a:avLst/>
          </a:prstGeom>
          <a:ln w="19050">
            <a:solidFill>
              <a:srgbClr val="FF5050"/>
            </a:solidFill>
            <a:prstDash val="dash"/>
          </a:ln>
        </p:spPr>
        <p:txBody>
          <a:bodyPr wrap="none">
            <a:spAutoFit/>
          </a:bodyPr>
          <a:lstStyle/>
          <a:p>
            <a:pPr>
              <a:spcAft>
                <a:spcPts val="600"/>
              </a:spcAft>
            </a:pPr>
            <a:r>
              <a:rPr lang="en-US" altLang="zh-CN" sz="2000" kern="100" dirty="0">
                <a:latin typeface="Helvetica" panose="020B0604020202020204" pitchFamily="34" charset="0"/>
                <a:cs typeface="Helvetica" panose="020B0604020202020204" pitchFamily="34" charset="0"/>
              </a:rPr>
              <a:t>Good fitness</a:t>
            </a:r>
          </a:p>
        </p:txBody>
      </p:sp>
      <p:grpSp>
        <p:nvGrpSpPr>
          <p:cNvPr id="18" name="组合 17">
            <a:extLst>
              <a:ext uri="{FF2B5EF4-FFF2-40B4-BE49-F238E27FC236}">
                <a16:creationId xmlns:a16="http://schemas.microsoft.com/office/drawing/2014/main" id="{C231C7E6-3C6F-44A6-B5DA-355EB6FCF4F6}"/>
              </a:ext>
            </a:extLst>
          </p:cNvPr>
          <p:cNvGrpSpPr/>
          <p:nvPr/>
        </p:nvGrpSpPr>
        <p:grpSpPr>
          <a:xfrm>
            <a:off x="306570" y="591906"/>
            <a:ext cx="3580848" cy="461665"/>
            <a:chOff x="-3" y="4326643"/>
            <a:chExt cx="3580848" cy="461665"/>
          </a:xfrm>
        </p:grpSpPr>
        <p:sp>
          <p:nvSpPr>
            <p:cNvPr id="19" name="矩形 18">
              <a:extLst>
                <a:ext uri="{FF2B5EF4-FFF2-40B4-BE49-F238E27FC236}">
                  <a16:creationId xmlns:a16="http://schemas.microsoft.com/office/drawing/2014/main" id="{FF353E64-9E78-4843-94E3-DC1EEAAD4A91}"/>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FF1C08E2-4283-433A-BD77-0C92895EA910}"/>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Evaluation of prediction</a:t>
              </a:r>
            </a:p>
          </p:txBody>
        </p:sp>
      </p:grpSp>
    </p:spTree>
    <p:extLst>
      <p:ext uri="{BB962C8B-B14F-4D97-AF65-F5344CB8AC3E}">
        <p14:creationId xmlns:p14="http://schemas.microsoft.com/office/powerpoint/2010/main" val="1428351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115</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13ECA1AE-11AA-41D6-871A-547BD6210B6E}"/>
              </a:ext>
            </a:extLst>
          </p:cNvPr>
          <p:cNvSpPr/>
          <p:nvPr/>
        </p:nvSpPr>
        <p:spPr>
          <a:xfrm>
            <a:off x="3284621" y="1459380"/>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3E19AE0-E836-4F66-98BF-DCC81C4A0521}"/>
              </a:ext>
            </a:extLst>
          </p:cNvPr>
          <p:cNvPicPr>
            <a:picLocks noChangeAspect="1"/>
          </p:cNvPicPr>
          <p:nvPr/>
        </p:nvPicPr>
        <p:blipFill>
          <a:blip r:embed="rId3"/>
          <a:stretch>
            <a:fillRect/>
          </a:stretch>
        </p:blipFill>
        <p:spPr>
          <a:xfrm>
            <a:off x="1181421" y="2908778"/>
            <a:ext cx="6781151" cy="3540100"/>
          </a:xfrm>
          <a:prstGeom prst="rect">
            <a:avLst/>
          </a:prstGeom>
        </p:spPr>
      </p:pic>
    </p:spTree>
    <p:extLst>
      <p:ext uri="{BB962C8B-B14F-4D97-AF65-F5344CB8AC3E}">
        <p14:creationId xmlns:p14="http://schemas.microsoft.com/office/powerpoint/2010/main" val="28049395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116</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B101672-3302-41E5-AA9B-ED8D7D9EEDB1}"/>
              </a:ext>
            </a:extLst>
          </p:cNvPr>
          <p:cNvSpPr/>
          <p:nvPr/>
        </p:nvSpPr>
        <p:spPr>
          <a:xfrm>
            <a:off x="6093717" y="1459380"/>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D759E495-6956-44B9-AA54-F0AE48C0ACA2}"/>
              </a:ext>
            </a:extLst>
          </p:cNvPr>
          <p:cNvSpPr/>
          <p:nvPr/>
        </p:nvSpPr>
        <p:spPr>
          <a:xfrm>
            <a:off x="390377" y="1506773"/>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ACCEC8A2-20FC-4C00-88BA-561BA0810FF8}"/>
              </a:ext>
            </a:extLst>
          </p:cNvPr>
          <p:cNvPicPr>
            <a:picLocks noChangeAspect="1"/>
          </p:cNvPicPr>
          <p:nvPr/>
        </p:nvPicPr>
        <p:blipFill rotWithShape="1">
          <a:blip r:embed="rId3"/>
          <a:srcRect l="1391" t="2611" r="2176" b="2566"/>
          <a:stretch/>
        </p:blipFill>
        <p:spPr>
          <a:xfrm>
            <a:off x="1568865" y="2901427"/>
            <a:ext cx="6006269" cy="3532497"/>
          </a:xfrm>
          <a:prstGeom prst="rect">
            <a:avLst/>
          </a:prstGeom>
        </p:spPr>
      </p:pic>
    </p:spTree>
    <p:extLst>
      <p:ext uri="{BB962C8B-B14F-4D97-AF65-F5344CB8AC3E}">
        <p14:creationId xmlns:p14="http://schemas.microsoft.com/office/powerpoint/2010/main" val="24020321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117</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059270"/>
            <a:ext cx="1556836"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1979731"/>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118230"/>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118230"/>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643692"/>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AB53F7F3-65AA-40A3-8A0C-344CF86579C9}"/>
              </a:ext>
            </a:extLst>
          </p:cNvPr>
          <p:cNvSpPr/>
          <p:nvPr/>
        </p:nvSpPr>
        <p:spPr>
          <a:xfrm>
            <a:off x="700325" y="1459380"/>
            <a:ext cx="4978573"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98E24F9A-C74A-4FA1-9DFA-E9C88C2B0858}"/>
              </a:ext>
            </a:extLst>
          </p:cNvPr>
          <p:cNvPicPr>
            <a:picLocks noChangeAspect="1"/>
          </p:cNvPicPr>
          <p:nvPr/>
        </p:nvPicPr>
        <p:blipFill rotWithShape="1">
          <a:blip r:embed="rId3"/>
          <a:srcRect l="3047" t="3317" r="1922" b="2439"/>
          <a:stretch/>
        </p:blipFill>
        <p:spPr>
          <a:xfrm>
            <a:off x="769475" y="2908778"/>
            <a:ext cx="7605049" cy="3488837"/>
          </a:xfrm>
          <a:prstGeom prst="rect">
            <a:avLst/>
          </a:prstGeom>
        </p:spPr>
      </p:pic>
    </p:spTree>
    <p:extLst>
      <p:ext uri="{BB962C8B-B14F-4D97-AF65-F5344CB8AC3E}">
        <p14:creationId xmlns:p14="http://schemas.microsoft.com/office/powerpoint/2010/main" val="591943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C93A3B6-AA9C-46B5-8D88-1A1CA5650C4C}"/>
              </a:ext>
            </a:extLst>
          </p:cNvPr>
          <p:cNvSpPr/>
          <p:nvPr/>
        </p:nvSpPr>
        <p:spPr>
          <a:xfrm>
            <a:off x="-3" y="537685"/>
            <a:ext cx="9144000" cy="227341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118</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9" name="矩形 18">
            <a:extLst>
              <a:ext uri="{FF2B5EF4-FFF2-40B4-BE49-F238E27FC236}">
                <a16:creationId xmlns:a16="http://schemas.microsoft.com/office/drawing/2014/main" id="{BF5D6C52-DA85-459E-9C5F-975A69A9A26E}"/>
              </a:ext>
            </a:extLst>
          </p:cNvPr>
          <p:cNvSpPr/>
          <p:nvPr/>
        </p:nvSpPr>
        <p:spPr>
          <a:xfrm>
            <a:off x="499952" y="1126466"/>
            <a:ext cx="219803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analysis</a:t>
            </a:r>
          </a:p>
        </p:txBody>
      </p:sp>
      <p:sp>
        <p:nvSpPr>
          <p:cNvPr id="20" name="矩形 19">
            <a:extLst>
              <a:ext uri="{FF2B5EF4-FFF2-40B4-BE49-F238E27FC236}">
                <a16:creationId xmlns:a16="http://schemas.microsoft.com/office/drawing/2014/main" id="{4D20CE31-6ACB-49A0-8F60-C3098C7817A3}"/>
              </a:ext>
            </a:extLst>
          </p:cNvPr>
          <p:cNvSpPr/>
          <p:nvPr/>
        </p:nvSpPr>
        <p:spPr>
          <a:xfrm>
            <a:off x="1693614" y="1634031"/>
            <a:ext cx="5756769" cy="923330"/>
          </a:xfrm>
          <a:prstGeom prst="rect">
            <a:avLst/>
          </a:prstGeom>
          <a:ln w="28575">
            <a:solidFill>
              <a:schemeClr val="accent6"/>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P</a:t>
            </a:r>
            <a:r>
              <a:rPr lang="zh-CN" altLang="en-US" dirty="0">
                <a:solidFill>
                  <a:srgbClr val="FF3300"/>
                </a:solidFill>
                <a:latin typeface="Helvetica" panose="020B0604020202020204" pitchFamily="34" charset="0"/>
                <a:cs typeface="Helvetica" panose="020B0604020202020204" pitchFamily="34" charset="0"/>
              </a:rPr>
              <a:t>urpose</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To deal with the </a:t>
            </a:r>
            <a:r>
              <a:rPr lang="en-US" altLang="zh-CN" dirty="0">
                <a:solidFill>
                  <a:srgbClr val="FF3300"/>
                </a:solidFill>
                <a:latin typeface="Helvetica" panose="020B0604020202020204" pitchFamily="34" charset="0"/>
                <a:cs typeface="Helvetica" panose="020B0604020202020204" pitchFamily="34" charset="0"/>
              </a:rPr>
              <a:t>strong collinearity</a:t>
            </a:r>
            <a:r>
              <a:rPr lang="en-US" altLang="zh-CN" dirty="0">
                <a:latin typeface="Helvetica" panose="020B0604020202020204" pitchFamily="34" charset="0"/>
                <a:cs typeface="Helvetica" panose="020B0604020202020204" pitchFamily="34" charset="0"/>
              </a:rPr>
              <a:t> among indicators</a:t>
            </a: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Further explore the </a:t>
            </a:r>
            <a:r>
              <a:rPr lang="en-US" altLang="zh-CN" dirty="0">
                <a:solidFill>
                  <a:srgbClr val="FF3300"/>
                </a:solidFill>
                <a:latin typeface="Helvetica" panose="020B0604020202020204" pitchFamily="34" charset="0"/>
                <a:cs typeface="Helvetica" panose="020B0604020202020204" pitchFamily="34" charset="0"/>
              </a:rPr>
              <a:t>internal relationship</a:t>
            </a:r>
            <a:endParaRPr lang="zh-CN" altLang="en-US" dirty="0">
              <a:solidFill>
                <a:srgbClr val="FF3300"/>
              </a:solidFill>
              <a:latin typeface="Helvetica" panose="020B0604020202020204" pitchFamily="34" charset="0"/>
              <a:cs typeface="Helvetica" panose="020B0604020202020204" pitchFamily="34" charset="0"/>
            </a:endParaRPr>
          </a:p>
        </p:txBody>
      </p:sp>
      <p:pic>
        <p:nvPicPr>
          <p:cNvPr id="25" name="图片 24">
            <a:extLst>
              <a:ext uri="{FF2B5EF4-FFF2-40B4-BE49-F238E27FC236}">
                <a16:creationId xmlns:a16="http://schemas.microsoft.com/office/drawing/2014/main" id="{E8114458-7E34-41AD-9876-48549FC882E8}"/>
              </a:ext>
            </a:extLst>
          </p:cNvPr>
          <p:cNvPicPr>
            <a:picLocks noChangeAspect="1"/>
          </p:cNvPicPr>
          <p:nvPr/>
        </p:nvPicPr>
        <p:blipFill>
          <a:blip r:embed="rId3"/>
          <a:stretch>
            <a:fillRect/>
          </a:stretch>
        </p:blipFill>
        <p:spPr>
          <a:xfrm>
            <a:off x="907843" y="4192560"/>
            <a:ext cx="5422734" cy="1461542"/>
          </a:xfrm>
          <a:prstGeom prst="rect">
            <a:avLst/>
          </a:prstGeom>
        </p:spPr>
      </p:pic>
      <p:sp>
        <p:nvSpPr>
          <p:cNvPr id="28" name="矩形 27">
            <a:extLst>
              <a:ext uri="{FF2B5EF4-FFF2-40B4-BE49-F238E27FC236}">
                <a16:creationId xmlns:a16="http://schemas.microsoft.com/office/drawing/2014/main" id="{EF48948A-D14E-4D32-A690-7E9C047FC613}"/>
              </a:ext>
            </a:extLst>
          </p:cNvPr>
          <p:cNvSpPr/>
          <p:nvPr/>
        </p:nvSpPr>
        <p:spPr>
          <a:xfrm>
            <a:off x="499952" y="3114367"/>
            <a:ext cx="302082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Test for factor analysis</a:t>
            </a:r>
          </a:p>
        </p:txBody>
      </p:sp>
      <p:sp>
        <p:nvSpPr>
          <p:cNvPr id="32" name="椭圆 31">
            <a:extLst>
              <a:ext uri="{FF2B5EF4-FFF2-40B4-BE49-F238E27FC236}">
                <a16:creationId xmlns:a16="http://schemas.microsoft.com/office/drawing/2014/main" id="{13988077-44E1-4213-8521-5FCE523567B3}"/>
              </a:ext>
            </a:extLst>
          </p:cNvPr>
          <p:cNvSpPr/>
          <p:nvPr/>
        </p:nvSpPr>
        <p:spPr>
          <a:xfrm>
            <a:off x="5655870" y="4094199"/>
            <a:ext cx="711200" cy="550527"/>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33C84FA5-AB2B-4EE4-AC42-81C013EAE217}"/>
              </a:ext>
            </a:extLst>
          </p:cNvPr>
          <p:cNvSpPr/>
          <p:nvPr/>
        </p:nvSpPr>
        <p:spPr>
          <a:xfrm>
            <a:off x="5780952" y="5204097"/>
            <a:ext cx="711200" cy="423674"/>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0A2C5311-DAAC-4707-BDA5-EAF9F7C5C666}"/>
              </a:ext>
            </a:extLst>
          </p:cNvPr>
          <p:cNvSpPr txBox="1"/>
          <p:nvPr/>
        </p:nvSpPr>
        <p:spPr>
          <a:xfrm>
            <a:off x="7086600" y="3457196"/>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&gt; 0.7</a:t>
            </a:r>
            <a:endParaRPr lang="zh-CN" altLang="en-US" dirty="0">
              <a:latin typeface="Helvetica" panose="020B0604020202020204" pitchFamily="34" charset="0"/>
              <a:cs typeface="Helvetica" panose="020B0604020202020204" pitchFamily="34" charset="0"/>
            </a:endParaRPr>
          </a:p>
        </p:txBody>
      </p:sp>
      <p:cxnSp>
        <p:nvCxnSpPr>
          <p:cNvPr id="36" name="直接箭头连接符 35">
            <a:extLst>
              <a:ext uri="{FF2B5EF4-FFF2-40B4-BE49-F238E27FC236}">
                <a16:creationId xmlns:a16="http://schemas.microsoft.com/office/drawing/2014/main" id="{23168B81-D93D-4215-AA21-942E3060F021}"/>
              </a:ext>
            </a:extLst>
          </p:cNvPr>
          <p:cNvCxnSpPr>
            <a:cxnSpLocks/>
          </p:cNvCxnSpPr>
          <p:nvPr/>
        </p:nvCxnSpPr>
        <p:spPr>
          <a:xfrm flipV="1">
            <a:off x="6364429" y="3937219"/>
            <a:ext cx="633962" cy="273831"/>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0AE466C7-AAFC-4553-9E3B-20C912A0C44B}"/>
              </a:ext>
            </a:extLst>
          </p:cNvPr>
          <p:cNvSpPr txBox="1"/>
          <p:nvPr/>
        </p:nvSpPr>
        <p:spPr>
          <a:xfrm>
            <a:off x="7086600" y="4918540"/>
            <a:ext cx="1903085" cy="646331"/>
          </a:xfrm>
          <a:prstGeom prst="rect">
            <a:avLst/>
          </a:prstGeom>
          <a:noFill/>
          <a:ln w="28575">
            <a:solidFill>
              <a:srgbClr val="70AD47"/>
            </a:solidFill>
            <a:prstDash val="sys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Suggested value</a:t>
            </a:r>
          </a:p>
          <a:p>
            <a:pPr algn="ctr"/>
            <a:r>
              <a:rPr lang="en-US" altLang="zh-CN" dirty="0">
                <a:latin typeface="Helvetica" panose="020B0604020202020204" pitchFamily="34" charset="0"/>
                <a:cs typeface="Helvetica" panose="020B0604020202020204" pitchFamily="34" charset="0"/>
              </a:rPr>
              <a:t>&lt; 0.05</a:t>
            </a:r>
            <a:endParaRPr lang="zh-CN" altLang="en-US" dirty="0">
              <a:latin typeface="Helvetica" panose="020B0604020202020204" pitchFamily="34" charset="0"/>
              <a:cs typeface="Helvetica" panose="020B0604020202020204" pitchFamily="34" charset="0"/>
            </a:endParaRPr>
          </a:p>
        </p:txBody>
      </p:sp>
      <p:cxnSp>
        <p:nvCxnSpPr>
          <p:cNvPr id="38" name="直接箭头连接符 37">
            <a:extLst>
              <a:ext uri="{FF2B5EF4-FFF2-40B4-BE49-F238E27FC236}">
                <a16:creationId xmlns:a16="http://schemas.microsoft.com/office/drawing/2014/main" id="{B507E762-09C2-40B1-841B-47FAA7C799DF}"/>
              </a:ext>
            </a:extLst>
          </p:cNvPr>
          <p:cNvCxnSpPr>
            <a:cxnSpLocks/>
          </p:cNvCxnSpPr>
          <p:nvPr/>
        </p:nvCxnSpPr>
        <p:spPr>
          <a:xfrm flipV="1">
            <a:off x="6543860" y="5197477"/>
            <a:ext cx="473796" cy="117458"/>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6D8956A-084F-47C8-9EC0-2CFA3190EB55}"/>
              </a:ext>
            </a:extLst>
          </p:cNvPr>
          <p:cNvSpPr txBox="1"/>
          <p:nvPr/>
        </p:nvSpPr>
        <p:spPr>
          <a:xfrm>
            <a:off x="2145609" y="3710670"/>
            <a:ext cx="260013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KMO and Bartlett’s Test</a:t>
            </a:r>
          </a:p>
        </p:txBody>
      </p:sp>
      <p:grpSp>
        <p:nvGrpSpPr>
          <p:cNvPr id="53" name="组合 52">
            <a:extLst>
              <a:ext uri="{FF2B5EF4-FFF2-40B4-BE49-F238E27FC236}">
                <a16:creationId xmlns:a16="http://schemas.microsoft.com/office/drawing/2014/main" id="{0B6E2F20-9299-43E7-9562-A3BE1C9ACE5F}"/>
              </a:ext>
            </a:extLst>
          </p:cNvPr>
          <p:cNvGrpSpPr/>
          <p:nvPr/>
        </p:nvGrpSpPr>
        <p:grpSpPr>
          <a:xfrm>
            <a:off x="2697990" y="5761823"/>
            <a:ext cx="1924438" cy="369332"/>
            <a:chOff x="2697990" y="5842104"/>
            <a:chExt cx="1924438" cy="369332"/>
          </a:xfrm>
        </p:grpSpPr>
        <p:sp>
          <p:nvSpPr>
            <p:cNvPr id="49" name="文本框 48">
              <a:extLst>
                <a:ext uri="{FF2B5EF4-FFF2-40B4-BE49-F238E27FC236}">
                  <a16:creationId xmlns:a16="http://schemas.microsoft.com/office/drawing/2014/main" id="{C58FD5D9-C863-4C29-B084-026F7BEF3498}"/>
                </a:ext>
              </a:extLst>
            </p:cNvPr>
            <p:cNvSpPr txBox="1"/>
            <p:nvPr/>
          </p:nvSpPr>
          <p:spPr>
            <a:xfrm>
              <a:off x="2697990" y="5842104"/>
              <a:ext cx="1924438"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PASSED</a:t>
              </a:r>
              <a:r>
                <a:rPr lang="en-US" altLang="zh-CN" dirty="0">
                  <a:latin typeface="Helvetica" panose="020B0604020202020204" pitchFamily="34" charset="0"/>
                  <a:cs typeface="Helvetica" panose="020B0604020202020204" pitchFamily="34" charset="0"/>
                </a:rPr>
                <a:t> the test</a:t>
              </a:r>
              <a:endParaRPr lang="zh-CN" altLang="en-US" dirty="0">
                <a:latin typeface="Helvetica" panose="020B0604020202020204" pitchFamily="34" charset="0"/>
                <a:cs typeface="Helvetica" panose="020B0604020202020204" pitchFamily="34" charset="0"/>
              </a:endParaRPr>
            </a:p>
          </p:txBody>
        </p:sp>
        <p:cxnSp>
          <p:nvCxnSpPr>
            <p:cNvPr id="52" name="直接连接符 51">
              <a:extLst>
                <a:ext uri="{FF2B5EF4-FFF2-40B4-BE49-F238E27FC236}">
                  <a16:creationId xmlns:a16="http://schemas.microsoft.com/office/drawing/2014/main" id="{D9CB6975-53AE-4F79-A076-0B54E5AA417B}"/>
                </a:ext>
              </a:extLst>
            </p:cNvPr>
            <p:cNvCxnSpPr/>
            <p:nvPr/>
          </p:nvCxnSpPr>
          <p:spPr>
            <a:xfrm>
              <a:off x="2697990" y="6211436"/>
              <a:ext cx="1874007" cy="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21482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27FBFB86-0C93-4BDD-A035-5998327A3AA5}"/>
              </a:ext>
            </a:extLst>
          </p:cNvPr>
          <p:cNvSpPr/>
          <p:nvPr/>
        </p:nvSpPr>
        <p:spPr>
          <a:xfrm>
            <a:off x="-4" y="3071198"/>
            <a:ext cx="9144000" cy="91473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2038F0DA-C764-4B5C-AA46-336CBDC0478D}"/>
              </a:ext>
            </a:extLst>
          </p:cNvPr>
          <p:cNvSpPr/>
          <p:nvPr/>
        </p:nvSpPr>
        <p:spPr>
          <a:xfrm>
            <a:off x="-1" y="537684"/>
            <a:ext cx="9144000" cy="277894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119</a:t>
            </a:fld>
            <a:endParaRPr lang="zh-CN" altLang="en-US"/>
          </a:p>
        </p:txBody>
      </p:sp>
      <p:sp>
        <p:nvSpPr>
          <p:cNvPr id="3" name="文本框 2">
            <a:extLst>
              <a:ext uri="{FF2B5EF4-FFF2-40B4-BE49-F238E27FC236}">
                <a16:creationId xmlns:a16="http://schemas.microsoft.com/office/drawing/2014/main" id="{57AD7839-17CD-42D4-9616-DFB01BB5341F}"/>
              </a:ext>
            </a:extLst>
          </p:cNvPr>
          <p:cNvSpPr txBox="1"/>
          <p:nvPr/>
        </p:nvSpPr>
        <p:spPr>
          <a:xfrm>
            <a:off x="700327" y="1194019"/>
            <a:ext cx="155683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2022729" cy="461665"/>
            <a:chOff x="-3" y="4326643"/>
            <a:chExt cx="202272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5" name="矩形 4">
            <a:extLst>
              <a:ext uri="{FF2B5EF4-FFF2-40B4-BE49-F238E27FC236}">
                <a16:creationId xmlns:a16="http://schemas.microsoft.com/office/drawing/2014/main" id="{A6D310DE-7D9B-448D-90CA-763F41440BBE}"/>
              </a:ext>
            </a:extLst>
          </p:cNvPr>
          <p:cNvSpPr/>
          <p:nvPr/>
        </p:nvSpPr>
        <p:spPr>
          <a:xfrm>
            <a:off x="3458059" y="2300972"/>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6" name="矩形: 圆角 5">
            <a:extLst>
              <a:ext uri="{FF2B5EF4-FFF2-40B4-BE49-F238E27FC236}">
                <a16:creationId xmlns:a16="http://schemas.microsoft.com/office/drawing/2014/main" id="{E2CC0D29-BE09-40E2-BEAA-6DA05ECB1F41}"/>
              </a:ext>
            </a:extLst>
          </p:cNvPr>
          <p:cNvSpPr/>
          <p:nvPr/>
        </p:nvSpPr>
        <p:spPr>
          <a:xfrm>
            <a:off x="822401"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 name="矩形 6">
            <a:extLst>
              <a:ext uri="{FF2B5EF4-FFF2-40B4-BE49-F238E27FC236}">
                <a16:creationId xmlns:a16="http://schemas.microsoft.com/office/drawing/2014/main" id="{3350FA72-87B5-4AF1-ABB3-F55FC76C345B}"/>
              </a:ext>
            </a:extLst>
          </p:cNvPr>
          <p:cNvSpPr/>
          <p:nvPr/>
        </p:nvSpPr>
        <p:spPr>
          <a:xfrm>
            <a:off x="822401" y="2439471"/>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24" name="矩形: 圆角 23">
            <a:extLst>
              <a:ext uri="{FF2B5EF4-FFF2-40B4-BE49-F238E27FC236}">
                <a16:creationId xmlns:a16="http://schemas.microsoft.com/office/drawing/2014/main" id="{E1799A0A-9198-4C56-A5D7-9DBC108B130C}"/>
              </a:ext>
            </a:extLst>
          </p:cNvPr>
          <p:cNvSpPr/>
          <p:nvPr/>
        </p:nvSpPr>
        <p:spPr>
          <a:xfrm>
            <a:off x="3458059"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6" name="矩形 15">
            <a:extLst>
              <a:ext uri="{FF2B5EF4-FFF2-40B4-BE49-F238E27FC236}">
                <a16:creationId xmlns:a16="http://schemas.microsoft.com/office/drawing/2014/main" id="{676EDB45-691E-4971-8336-5A3D9A61BFE8}"/>
              </a:ext>
            </a:extLst>
          </p:cNvPr>
          <p:cNvSpPr/>
          <p:nvPr/>
        </p:nvSpPr>
        <p:spPr>
          <a:xfrm>
            <a:off x="6418508" y="2439471"/>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F3720CF6-6D13-4AA7-A914-B2AB97121606}"/>
              </a:ext>
            </a:extLst>
          </p:cNvPr>
          <p:cNvSpPr/>
          <p:nvPr/>
        </p:nvSpPr>
        <p:spPr>
          <a:xfrm>
            <a:off x="6411472" y="1964933"/>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E3FE93DA-2ED1-438A-85A3-FA9451E77C03}"/>
              </a:ext>
            </a:extLst>
          </p:cNvPr>
          <p:cNvSpPr txBox="1"/>
          <p:nvPr/>
        </p:nvSpPr>
        <p:spPr>
          <a:xfrm>
            <a:off x="700327" y="4451196"/>
            <a:ext cx="1571264"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Demands</a:t>
            </a:r>
            <a:endParaRPr lang="zh-CN" altLang="en-US"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A4121E6-F2A4-44CA-A970-80086745B227}"/>
              </a:ext>
            </a:extLst>
          </p:cNvPr>
          <p:cNvSpPr txBox="1"/>
          <p:nvPr/>
        </p:nvSpPr>
        <p:spPr>
          <a:xfrm>
            <a:off x="1844327" y="5076076"/>
            <a:ext cx="5455340" cy="872034"/>
          </a:xfrm>
          <a:prstGeom prst="rect">
            <a:avLst/>
          </a:prstGeom>
          <a:noFill/>
        </p:spPr>
        <p:txBody>
          <a:bodyPr wrap="non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Promoting the use of rail transit</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Alleviating the pressure on government finances</a:t>
            </a:r>
          </a:p>
        </p:txBody>
      </p:sp>
      <p:grpSp>
        <p:nvGrpSpPr>
          <p:cNvPr id="4" name="组合 3">
            <a:extLst>
              <a:ext uri="{FF2B5EF4-FFF2-40B4-BE49-F238E27FC236}">
                <a16:creationId xmlns:a16="http://schemas.microsoft.com/office/drawing/2014/main" id="{DD6929BF-90EA-412D-8133-3D5EE6C3FF32}"/>
              </a:ext>
            </a:extLst>
          </p:cNvPr>
          <p:cNvGrpSpPr/>
          <p:nvPr/>
        </p:nvGrpSpPr>
        <p:grpSpPr>
          <a:xfrm>
            <a:off x="1589278" y="3532077"/>
            <a:ext cx="6010354" cy="305268"/>
            <a:chOff x="1589278" y="2973186"/>
            <a:chExt cx="6010354" cy="305268"/>
          </a:xfrm>
          <a:solidFill>
            <a:schemeClr val="accent6"/>
          </a:solidFill>
        </p:grpSpPr>
        <p:sp>
          <p:nvSpPr>
            <p:cNvPr id="26" name="箭头: V 形 25">
              <a:extLst>
                <a:ext uri="{FF2B5EF4-FFF2-40B4-BE49-F238E27FC236}">
                  <a16:creationId xmlns:a16="http://schemas.microsoft.com/office/drawing/2014/main" id="{D110D962-ACAC-4A3F-8886-22EC14D5B1AB}"/>
                </a:ext>
              </a:extLst>
            </p:cNvPr>
            <p:cNvSpPr/>
            <p:nvPr/>
          </p:nvSpPr>
          <p:spPr>
            <a:xfrm rot="5400000">
              <a:off x="1624206"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箭头: V 形 26">
              <a:extLst>
                <a:ext uri="{FF2B5EF4-FFF2-40B4-BE49-F238E27FC236}">
                  <a16:creationId xmlns:a16="http://schemas.microsoft.com/office/drawing/2014/main" id="{145B71F7-7EDB-4A37-AD69-259ADA2EAC35}"/>
                </a:ext>
              </a:extLst>
            </p:cNvPr>
            <p:cNvSpPr/>
            <p:nvPr/>
          </p:nvSpPr>
          <p:spPr>
            <a:xfrm rot="5400000">
              <a:off x="4422260" y="2944053"/>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V 形 27">
              <a:extLst>
                <a:ext uri="{FF2B5EF4-FFF2-40B4-BE49-F238E27FC236}">
                  <a16:creationId xmlns:a16="http://schemas.microsoft.com/office/drawing/2014/main" id="{BAE1616E-B560-4220-BD06-46350766E23D}"/>
                </a:ext>
              </a:extLst>
            </p:cNvPr>
            <p:cNvSpPr/>
            <p:nvPr/>
          </p:nvSpPr>
          <p:spPr>
            <a:xfrm rot="5400000">
              <a:off x="7265230" y="2938258"/>
              <a:ext cx="299473" cy="369330"/>
            </a:xfrm>
            <a:prstGeom prst="chevron">
              <a:avLst/>
            </a:prstGeom>
            <a:grp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27141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15">
            <a:extLst>
              <a:ext uri="{FF2B5EF4-FFF2-40B4-BE49-F238E27FC236}">
                <a16:creationId xmlns:a16="http://schemas.microsoft.com/office/drawing/2014/main" id="{617A006B-6605-41D8-BD78-56A4C10A7DB1}"/>
              </a:ext>
            </a:extLst>
          </p:cNvPr>
          <p:cNvSpPr/>
          <p:nvPr/>
        </p:nvSpPr>
        <p:spPr>
          <a:xfrm>
            <a:off x="0" y="529280"/>
            <a:ext cx="9143999" cy="313871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distance to destinations is widely thought to be an important predictor of active travel</a:t>
            </a: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0788B212-AF6F-4483-995F-F299BA63D77F}"/>
              </a:ext>
            </a:extLst>
          </p:cNvPr>
          <p:cNvGrpSpPr/>
          <p:nvPr/>
        </p:nvGrpSpPr>
        <p:grpSpPr>
          <a:xfrm>
            <a:off x="306570" y="589253"/>
            <a:ext cx="2022729" cy="461665"/>
            <a:chOff x="-3" y="4323990"/>
            <a:chExt cx="2022729" cy="461665"/>
          </a:xfrm>
        </p:grpSpPr>
        <p:sp>
          <p:nvSpPr>
            <p:cNvPr id="47" name="矩形 46">
              <a:extLst>
                <a:ext uri="{FF2B5EF4-FFF2-40B4-BE49-F238E27FC236}">
                  <a16:creationId xmlns:a16="http://schemas.microsoft.com/office/drawing/2014/main" id="{90BC2134-7AD5-42DA-936F-FDA44A89F44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5A0F995C-E95D-4761-B2C1-F406AEB1CC43}"/>
                </a:ext>
              </a:extLst>
            </p:cNvPr>
            <p:cNvSpPr txBox="1"/>
            <p:nvPr/>
          </p:nvSpPr>
          <p:spPr>
            <a:xfrm>
              <a:off x="193379" y="4323990"/>
              <a:ext cx="1829347" cy="461665"/>
            </a:xfrm>
            <a:prstGeom prst="rect">
              <a:avLst/>
            </a:prstGeom>
            <a:noFill/>
          </p:spPr>
          <p:txBody>
            <a:bodyPr wrap="none" rtlCol="0">
              <a:spAutoFit/>
            </a:bodyPr>
            <a:lstStyle/>
            <a:p>
              <a:r>
                <a:rPr lang="en-US" altLang="zh-CN" sz="2400">
                  <a:latin typeface="Helvetica" panose="020B0604020202020204" pitchFamily="34" charset="0"/>
                  <a:cs typeface="Helvetica" panose="020B0604020202020204" pitchFamily="34" charset="0"/>
                </a:rPr>
                <a:t>Background</a:t>
              </a:r>
              <a:endParaRPr lang="en-US" altLang="zh-CN" sz="2400" dirty="0">
                <a:latin typeface="Helvetica" panose="020B0604020202020204" pitchFamily="34" charset="0"/>
                <a:cs typeface="Helvetica" panose="020B0604020202020204" pitchFamily="34" charset="0"/>
              </a:endParaRPr>
            </a:p>
          </p:txBody>
        </p:sp>
      </p:grpSp>
      <p:sp>
        <p:nvSpPr>
          <p:cNvPr id="97" name="文本框 96">
            <a:extLst>
              <a:ext uri="{FF2B5EF4-FFF2-40B4-BE49-F238E27FC236}">
                <a16:creationId xmlns:a16="http://schemas.microsoft.com/office/drawing/2014/main" id="{A68F8DC7-CA2D-4D56-936B-3D26BF5E29D9}"/>
              </a:ext>
            </a:extLst>
          </p:cNvPr>
          <p:cNvSpPr txBox="1"/>
          <p:nvPr/>
        </p:nvSpPr>
        <p:spPr>
          <a:xfrm>
            <a:off x="303964" y="5028188"/>
            <a:ext cx="8456578" cy="872034"/>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Exploring the factors influencing walking duration to transit stations from the perspective of passengers’ attributes.</a:t>
            </a:r>
          </a:p>
        </p:txBody>
      </p:sp>
      <p:grpSp>
        <p:nvGrpSpPr>
          <p:cNvPr id="99" name="组合 98">
            <a:extLst>
              <a:ext uri="{FF2B5EF4-FFF2-40B4-BE49-F238E27FC236}">
                <a16:creationId xmlns:a16="http://schemas.microsoft.com/office/drawing/2014/main" id="{7ABE3933-F73E-482C-96CA-643B30206DCE}"/>
              </a:ext>
            </a:extLst>
          </p:cNvPr>
          <p:cNvGrpSpPr/>
          <p:nvPr/>
        </p:nvGrpSpPr>
        <p:grpSpPr>
          <a:xfrm>
            <a:off x="303964" y="4076898"/>
            <a:ext cx="2245547" cy="461665"/>
            <a:chOff x="-3" y="4323990"/>
            <a:chExt cx="2245547" cy="461665"/>
          </a:xfrm>
        </p:grpSpPr>
        <p:sp>
          <p:nvSpPr>
            <p:cNvPr id="100" name="矩形 99">
              <a:extLst>
                <a:ext uri="{FF2B5EF4-FFF2-40B4-BE49-F238E27FC236}">
                  <a16:creationId xmlns:a16="http://schemas.microsoft.com/office/drawing/2014/main" id="{90BB563A-CD65-4AEE-B7B2-31C1FFA0CC5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1" name="文本框 100">
              <a:extLst>
                <a:ext uri="{FF2B5EF4-FFF2-40B4-BE49-F238E27FC236}">
                  <a16:creationId xmlns:a16="http://schemas.microsoft.com/office/drawing/2014/main" id="{850576AD-7CD0-40FE-9E15-F59E63F4FA3B}"/>
                </a:ext>
              </a:extLst>
            </p:cNvPr>
            <p:cNvSpPr txBox="1"/>
            <p:nvPr/>
          </p:nvSpPr>
          <p:spPr>
            <a:xfrm>
              <a:off x="193379" y="4323990"/>
              <a:ext cx="2052165" cy="461665"/>
            </a:xfrm>
            <a:prstGeom prst="rect">
              <a:avLst/>
            </a:prstGeom>
            <a:noFill/>
          </p:spPr>
          <p:txBody>
            <a:bodyPr wrap="none" rtlCol="0">
              <a:spAutoFit/>
            </a:bodyPr>
            <a:lstStyle/>
            <a:p>
              <a:r>
                <a:rPr lang="en-US" altLang="zh-CN" sz="2400">
                  <a:latin typeface="Helvetica" panose="020B0604020202020204" pitchFamily="34" charset="0"/>
                  <a:cs typeface="Helvetica" panose="020B0604020202020204" pitchFamily="34" charset="0"/>
                </a:rPr>
                <a:t>Main purpose</a:t>
              </a:r>
              <a:endParaRPr lang="en-US" altLang="zh-CN" sz="2400" dirty="0">
                <a:latin typeface="Helvetica" panose="020B0604020202020204" pitchFamily="34" charset="0"/>
                <a:cs typeface="Helvetica" panose="020B0604020202020204" pitchFamily="34" charset="0"/>
              </a:endParaRPr>
            </a:p>
          </p:txBody>
        </p:sp>
      </p:grpSp>
      <p:sp>
        <p:nvSpPr>
          <p:cNvPr id="4" name="矩形 3">
            <a:extLst>
              <a:ext uri="{FF2B5EF4-FFF2-40B4-BE49-F238E27FC236}">
                <a16:creationId xmlns:a16="http://schemas.microsoft.com/office/drawing/2014/main" id="{CB5DC4DE-A216-4A7B-98F9-983E29376B9F}"/>
              </a:ext>
            </a:extLst>
          </p:cNvPr>
          <p:cNvSpPr/>
          <p:nvPr/>
        </p:nvSpPr>
        <p:spPr>
          <a:xfrm>
            <a:off x="303964" y="1438451"/>
            <a:ext cx="8456578" cy="170303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a:t>
            </a:r>
            <a:r>
              <a:rPr lang="en-US" altLang="zh-CN" dirty="0">
                <a:solidFill>
                  <a:srgbClr val="000000"/>
                </a:solidFill>
                <a:latin typeface="Helvetica" panose="020B0604020202020204" pitchFamily="34" charset="0"/>
                <a:cs typeface="Helvetica" panose="020B0604020202020204" pitchFamily="34" charset="0"/>
              </a:rPr>
              <a:t> is the most important </a:t>
            </a:r>
            <a:r>
              <a:rPr lang="en-US" altLang="zh-CN" dirty="0">
                <a:solidFill>
                  <a:srgbClr val="FF3300"/>
                </a:solidFill>
                <a:latin typeface="Helvetica" panose="020B0604020202020204" pitchFamily="34" charset="0"/>
                <a:cs typeface="Helvetica" panose="020B0604020202020204" pitchFamily="34" charset="0"/>
              </a:rPr>
              <a:t>travel modes in accessing</a:t>
            </a:r>
            <a:r>
              <a:rPr lang="en-US" altLang="zh-CN" dirty="0">
                <a:solidFill>
                  <a:srgbClr val="000000"/>
                </a:solidFill>
                <a:latin typeface="Helvetica" panose="020B0604020202020204" pitchFamily="34" charset="0"/>
                <a:cs typeface="Helvetica" panose="020B0604020202020204" pitchFamily="34" charset="0"/>
              </a:rPr>
              <a:t> transit stations.</a:t>
            </a:r>
          </a:p>
          <a:p>
            <a:pPr>
              <a:lnSpc>
                <a:spcPct val="150000"/>
              </a:lnSpc>
            </a:pPr>
            <a:endParaRPr lang="en-US" altLang="zh-CN" dirty="0">
              <a:solidFill>
                <a:srgbClr val="0000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Walking duration</a:t>
            </a:r>
            <a:r>
              <a:rPr lang="en-US" altLang="zh-CN" dirty="0">
                <a:solidFill>
                  <a:srgbClr val="000000"/>
                </a:solidFill>
                <a:latin typeface="Helvetica" panose="020B0604020202020204" pitchFamily="34" charset="0"/>
                <a:cs typeface="Helvetica" panose="020B0604020202020204" pitchFamily="34" charset="0"/>
              </a:rPr>
              <a:t> to transit station is widely accepted to be an important </a:t>
            </a:r>
            <a:r>
              <a:rPr lang="en-US" altLang="zh-CN" dirty="0">
                <a:solidFill>
                  <a:srgbClr val="FF3300"/>
                </a:solidFill>
                <a:latin typeface="Helvetica" panose="020B0604020202020204" pitchFamily="34" charset="0"/>
                <a:cs typeface="Helvetica" panose="020B0604020202020204" pitchFamily="34" charset="0"/>
              </a:rPr>
              <a:t>determinants on the utilization</a:t>
            </a:r>
            <a:r>
              <a:rPr lang="en-US" altLang="zh-CN" dirty="0">
                <a:solidFill>
                  <a:srgbClr val="000000"/>
                </a:solidFill>
                <a:latin typeface="Helvetica" panose="020B0604020202020204" pitchFamily="34" charset="0"/>
                <a:cs typeface="Helvetica" panose="020B0604020202020204" pitchFamily="34" charset="0"/>
              </a:rPr>
              <a:t> of rail transit.</a:t>
            </a:r>
          </a:p>
        </p:txBody>
      </p: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12</a:t>
            </a:fld>
            <a:endParaRPr lang="zh-CN" altLang="en-US"/>
          </a:p>
        </p:txBody>
      </p:sp>
    </p:spTree>
    <p:extLst>
      <p:ext uri="{BB962C8B-B14F-4D97-AF65-F5344CB8AC3E}">
        <p14:creationId xmlns:p14="http://schemas.microsoft.com/office/powerpoint/2010/main" val="2036997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AFC21D3-40FD-42FA-AE8D-097E4F8DA96C}"/>
              </a:ext>
            </a:extLst>
          </p:cNvPr>
          <p:cNvSpPr/>
          <p:nvPr/>
        </p:nvSpPr>
        <p:spPr>
          <a:xfrm>
            <a:off x="0" y="537684"/>
            <a:ext cx="9143998" cy="44892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120</a:t>
            </a:fld>
            <a:endParaRPr lang="zh-CN" altLang="en-US"/>
          </a:p>
        </p:txBody>
      </p:sp>
      <p:graphicFrame>
        <p:nvGraphicFramePr>
          <p:cNvPr id="11" name="表格 10">
            <a:extLst>
              <a:ext uri="{FF2B5EF4-FFF2-40B4-BE49-F238E27FC236}">
                <a16:creationId xmlns:a16="http://schemas.microsoft.com/office/drawing/2014/main" id="{092D37FB-9524-4690-8D9C-D5BAFF74C649}"/>
              </a:ext>
            </a:extLst>
          </p:cNvPr>
          <p:cNvGraphicFramePr>
            <a:graphicFrameLocks noGrp="1"/>
          </p:cNvGraphicFramePr>
          <p:nvPr>
            <p:extLst/>
          </p:nvPr>
        </p:nvGraphicFramePr>
        <p:xfrm>
          <a:off x="789725" y="1645320"/>
          <a:ext cx="7564548" cy="3149483"/>
        </p:xfrm>
        <a:graphic>
          <a:graphicData uri="http://schemas.openxmlformats.org/drawingml/2006/table">
            <a:tbl>
              <a:tblPr/>
              <a:tblGrid>
                <a:gridCol w="742647">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49">
                  <a:extLst>
                    <a:ext uri="{9D8B030D-6E8A-4147-A177-3AD203B41FA5}">
                      <a16:colId xmlns:a16="http://schemas.microsoft.com/office/drawing/2014/main" val="1718070881"/>
                    </a:ext>
                  </a:extLst>
                </a:gridCol>
                <a:gridCol w="980292">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62199">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No.</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1319" marR="11319" marT="1131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7476">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102341" marR="102341" marT="51170" marB="51170" vert="vert270" anchor="ctr">
                    <a:lnL>
                      <a:noFill/>
                    </a:lnL>
                    <a:lnR w="635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a:t>
                      </a:r>
                    </a:p>
                  </a:txBody>
                  <a:tcPr marL="11319" marR="11319" marT="11319" marB="0" anchor="b">
                    <a:lnL w="635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41.50%</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44.95%</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0.18%</a:t>
                      </a:r>
                    </a:p>
                  </a:txBody>
                  <a:tcPr marL="11319" marR="11319" marT="11319"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4460462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58.26%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2.85%</a:t>
                      </a:r>
                    </a:p>
                  </a:txBody>
                  <a:tcPr marL="11319" marR="11319" marT="11319" marB="0" anchor="ctr">
                    <a:lnL>
                      <a:noFill/>
                    </a:lnL>
                    <a:lnR>
                      <a:noFill/>
                    </a:lnR>
                    <a:lnT>
                      <a:noFill/>
                    </a:lnT>
                    <a:lnB>
                      <a:noFill/>
                    </a:lnB>
                  </a:tcPr>
                </a:tc>
                <a:extLst>
                  <a:ext uri="{0D108BD9-81ED-4DB2-BD59-A6C34878D82A}">
                    <a16:rowId xmlns:a16="http://schemas.microsoft.com/office/drawing/2014/main" val="572642212"/>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29</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6.94%</a:t>
                      </a:r>
                    </a:p>
                  </a:txBody>
                  <a:tcPr marL="11319" marR="11319" marT="11319" marB="0" anchor="ctr">
                    <a:lnL>
                      <a:noFill/>
                    </a:lnL>
                    <a:lnR>
                      <a:noFill/>
                    </a:lnR>
                    <a:lnT>
                      <a:noFill/>
                    </a:lnT>
                    <a:lnB>
                      <a:noFill/>
                    </a:lnB>
                  </a:tcPr>
                </a:tc>
                <a:extLst>
                  <a:ext uri="{0D108BD9-81ED-4DB2-BD59-A6C34878D82A}">
                    <a16:rowId xmlns:a16="http://schemas.microsoft.com/office/drawing/2014/main" val="3698602937"/>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4.24%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75.87%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0.77%</a:t>
                      </a:r>
                    </a:p>
                  </a:txBody>
                  <a:tcPr marL="11319" marR="11319" marT="11319" marB="0" anchor="ctr">
                    <a:lnL>
                      <a:noFill/>
                    </a:lnL>
                    <a:lnR>
                      <a:noFill/>
                    </a:lnR>
                    <a:lnT>
                      <a:noFill/>
                    </a:lnT>
                    <a:lnB>
                      <a:noFill/>
                    </a:lnB>
                  </a:tcPr>
                </a:tc>
                <a:extLst>
                  <a:ext uri="{0D108BD9-81ED-4DB2-BD59-A6C34878D82A}">
                    <a16:rowId xmlns:a16="http://schemas.microsoft.com/office/drawing/2014/main" val="1345586302"/>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3.55%</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73.46%</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6.24%</a:t>
                      </a:r>
                    </a:p>
                  </a:txBody>
                  <a:tcPr marL="11319" marR="11319" marT="11319" marB="0" anchor="ctr">
                    <a:lnL>
                      <a:noFill/>
                    </a:lnL>
                    <a:lnR>
                      <a:noFill/>
                    </a:lnR>
                    <a:lnT>
                      <a:noFill/>
                    </a:lnT>
                    <a:lnB>
                      <a:noFill/>
                    </a:lnB>
                  </a:tcPr>
                </a:tc>
                <a:extLst>
                  <a:ext uri="{0D108BD9-81ED-4DB2-BD59-A6C34878D82A}">
                    <a16:rowId xmlns:a16="http://schemas.microsoft.com/office/drawing/2014/main" val="4084992299"/>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8.58%</a:t>
                      </a:r>
                    </a:p>
                  </a:txBody>
                  <a:tcPr marL="11319" marR="11319" marT="11319"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59.97%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6.25%</a:t>
                      </a:r>
                    </a:p>
                  </a:txBody>
                  <a:tcPr marL="11319" marR="11319" marT="11319" marB="0" anchor="ctr">
                    <a:lnL>
                      <a:noFill/>
                    </a:lnL>
                    <a:lnR>
                      <a:noFill/>
                    </a:lnR>
                    <a:lnT>
                      <a:noFill/>
                    </a:lnT>
                    <a:lnB>
                      <a:noFill/>
                    </a:lnB>
                  </a:tcPr>
                </a:tc>
                <a:extLst>
                  <a:ext uri="{0D108BD9-81ED-4DB2-BD59-A6C34878D82A}">
                    <a16:rowId xmlns:a16="http://schemas.microsoft.com/office/drawing/2014/main" val="702282678"/>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2.10%</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81.71%</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7.84%</a:t>
                      </a:r>
                    </a:p>
                  </a:txBody>
                  <a:tcPr marL="11319" marR="11319" marT="11319" marB="0" anchor="ctr">
                    <a:lnL>
                      <a:noFill/>
                    </a:lnL>
                    <a:lnR>
                      <a:noFill/>
                    </a:lnR>
                    <a:lnT>
                      <a:noFill/>
                    </a:lnT>
                    <a:lnB>
                      <a:noFill/>
                    </a:lnB>
                  </a:tcPr>
                </a:tc>
                <a:extLst>
                  <a:ext uri="{0D108BD9-81ED-4DB2-BD59-A6C34878D82A}">
                    <a16:rowId xmlns:a16="http://schemas.microsoft.com/office/drawing/2014/main" val="1791471334"/>
                  </a:ext>
                </a:extLst>
              </a:tr>
              <a:tr h="28747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p>
                  </a:txBody>
                  <a:tcPr marL="11319" marR="11319" marT="11319" marB="0" anchor="b">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103</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2.14%</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66.82%</a:t>
                      </a:r>
                    </a:p>
                  </a:txBody>
                  <a:tcPr marL="11319" marR="11319" marT="11319"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8.30%</a:t>
                      </a:r>
                    </a:p>
                  </a:txBody>
                  <a:tcPr marL="11319" marR="11319" marT="11319" marB="0" anchor="ctr">
                    <a:lnL>
                      <a:noFill/>
                    </a:lnL>
                    <a:lnR>
                      <a:noFill/>
                    </a:lnR>
                    <a:lnT>
                      <a:noFill/>
                    </a:lnT>
                    <a:lnB>
                      <a:noFill/>
                    </a:lnB>
                  </a:tcPr>
                </a:tc>
                <a:extLst>
                  <a:ext uri="{0D108BD9-81ED-4DB2-BD59-A6C34878D82A}">
                    <a16:rowId xmlns:a16="http://schemas.microsoft.com/office/drawing/2014/main" val="1914296207"/>
                  </a:ext>
                </a:extLst>
              </a:tr>
              <a:tr h="28747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p>
                  </a:txBody>
                  <a:tcPr marL="11319" marR="11319" marT="11319" marB="0" anchor="b">
                    <a:lnL w="635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109</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3.28%</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86.12%</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0.86%</a:t>
                      </a:r>
                    </a:p>
                  </a:txBody>
                  <a:tcPr marL="11319" marR="11319" marT="11319"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318217"/>
                  </a:ext>
                </a:extLst>
              </a:tr>
            </a:tbl>
          </a:graphicData>
        </a:graphic>
      </p:graphicFrame>
      <p:grpSp>
        <p:nvGrpSpPr>
          <p:cNvPr id="15" name="组合 14">
            <a:extLst>
              <a:ext uri="{FF2B5EF4-FFF2-40B4-BE49-F238E27FC236}">
                <a16:creationId xmlns:a16="http://schemas.microsoft.com/office/drawing/2014/main" id="{6563A883-0657-4DB6-9673-2C972B253464}"/>
              </a:ext>
            </a:extLst>
          </p:cNvPr>
          <p:cNvGrpSpPr/>
          <p:nvPr/>
        </p:nvGrpSpPr>
        <p:grpSpPr>
          <a:xfrm>
            <a:off x="306570" y="591906"/>
            <a:ext cx="3699470" cy="461665"/>
            <a:chOff x="-3" y="4326643"/>
            <a:chExt cx="3699470" cy="461665"/>
          </a:xfrm>
        </p:grpSpPr>
        <p:sp>
          <p:nvSpPr>
            <p:cNvPr id="18" name="矩形 17">
              <a:extLst>
                <a:ext uri="{FF2B5EF4-FFF2-40B4-BE49-F238E27FC236}">
                  <a16:creationId xmlns:a16="http://schemas.microsoft.com/office/drawing/2014/main" id="{5F735620-87C9-4A3B-B793-7AE78AD4F531}"/>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E0120460-26C3-412F-8723-15E9798529C4}"/>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0" name="矩形 19">
            <a:extLst>
              <a:ext uri="{FF2B5EF4-FFF2-40B4-BE49-F238E27FC236}">
                <a16:creationId xmlns:a16="http://schemas.microsoft.com/office/drawing/2014/main" id="{3D43C053-2478-48BA-ADBC-27720CCB979A}"/>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3" name="矩形 2">
            <a:extLst>
              <a:ext uri="{FF2B5EF4-FFF2-40B4-BE49-F238E27FC236}">
                <a16:creationId xmlns:a16="http://schemas.microsoft.com/office/drawing/2014/main" id="{C4EE0B92-22CB-4CBA-AD3E-760F781E9B81}"/>
              </a:ext>
            </a:extLst>
          </p:cNvPr>
          <p:cNvSpPr/>
          <p:nvPr/>
        </p:nvSpPr>
        <p:spPr>
          <a:xfrm>
            <a:off x="499952" y="5171943"/>
            <a:ext cx="2480166"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Low-density residence</a:t>
            </a:r>
          </a:p>
        </p:txBody>
      </p:sp>
      <p:sp>
        <p:nvSpPr>
          <p:cNvPr id="4" name="文本框 3">
            <a:extLst>
              <a:ext uri="{FF2B5EF4-FFF2-40B4-BE49-F238E27FC236}">
                <a16:creationId xmlns:a16="http://schemas.microsoft.com/office/drawing/2014/main" id="{A3422CE4-4D72-4904-960D-0100ED40545C}"/>
              </a:ext>
            </a:extLst>
          </p:cNvPr>
          <p:cNvSpPr txBox="1"/>
          <p:nvPr/>
        </p:nvSpPr>
        <p:spPr>
          <a:xfrm>
            <a:off x="499952" y="5611679"/>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population-density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sp>
        <p:nvSpPr>
          <p:cNvPr id="21" name="矩形: 圆角 20">
            <a:extLst>
              <a:ext uri="{FF2B5EF4-FFF2-40B4-BE49-F238E27FC236}">
                <a16:creationId xmlns:a16="http://schemas.microsoft.com/office/drawing/2014/main" id="{1E9A6CD0-809F-419F-B1D8-C66975B0EF26}"/>
              </a:ext>
            </a:extLst>
          </p:cNvPr>
          <p:cNvSpPr/>
          <p:nvPr/>
        </p:nvSpPr>
        <p:spPr>
          <a:xfrm>
            <a:off x="61595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82698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501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121</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56226"/>
            <a:ext cx="253146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High-density residence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3984"/>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residence</a:t>
            </a:r>
          </a:p>
        </p:txBody>
      </p:sp>
      <p:graphicFrame>
        <p:nvGraphicFramePr>
          <p:cNvPr id="29" name="表格 28">
            <a:extLst>
              <a:ext uri="{FF2B5EF4-FFF2-40B4-BE49-F238E27FC236}">
                <a16:creationId xmlns:a16="http://schemas.microsoft.com/office/drawing/2014/main" id="{2E1147A6-CE90-4948-A7CB-9C7EA216DE35}"/>
              </a:ext>
            </a:extLst>
          </p:cNvPr>
          <p:cNvGraphicFramePr>
            <a:graphicFrameLocks noGrp="1"/>
          </p:cNvGraphicFramePr>
          <p:nvPr>
            <p:extLst/>
          </p:nvPr>
        </p:nvGraphicFramePr>
        <p:xfrm>
          <a:off x="789723" y="1649272"/>
          <a:ext cx="7564550" cy="312593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1">
                  <a:extLst>
                    <a:ext uri="{9D8B030D-6E8A-4147-A177-3AD203B41FA5}">
                      <a16:colId xmlns:a16="http://schemas.microsoft.com/office/drawing/2014/main" val="1718070881"/>
                    </a:ext>
                  </a:extLst>
                </a:gridCol>
                <a:gridCol w="980293">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59">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558601">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Station</a:t>
                      </a:r>
                    </a:p>
                    <a:p>
                      <a:pPr algn="ctr" fontAlgn="ct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No.</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631" marR="10631" marT="1063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285259">
                <a:tc rowSpan="9">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High-density residence</a:t>
                      </a:r>
                    </a:p>
                  </a:txBody>
                  <a:tcPr marL="98244" marR="98244" marT="49122" marB="49122"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a:t>
                      </a:r>
                    </a:p>
                  </a:txBody>
                  <a:tcPr marL="10631" marR="10631" marT="10631"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121</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2.17%</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3.15%</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76.63%</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0.12%</a:t>
                      </a:r>
                    </a:p>
                  </a:txBody>
                  <a:tcPr marL="10631" marR="10631" marT="1063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6021036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11.11%</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46.08%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4.51%</a:t>
                      </a:r>
                    </a:p>
                  </a:txBody>
                  <a:tcPr marL="10631" marR="10631" marT="10631" marB="0" anchor="ctr">
                    <a:lnL>
                      <a:noFill/>
                    </a:lnL>
                    <a:lnR>
                      <a:noFill/>
                    </a:lnR>
                    <a:lnT>
                      <a:noFill/>
                    </a:lnT>
                    <a:lnB>
                      <a:noFill/>
                    </a:lnB>
                  </a:tcPr>
                </a:tc>
                <a:extLst>
                  <a:ext uri="{0D108BD9-81ED-4DB2-BD59-A6C34878D82A}">
                    <a16:rowId xmlns:a16="http://schemas.microsoft.com/office/drawing/2014/main" val="370085698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4.59%</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5.03%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72.75%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2.68%</a:t>
                      </a:r>
                    </a:p>
                  </a:txBody>
                  <a:tcPr marL="10631" marR="10631" marT="10631" marB="0" anchor="ctr">
                    <a:lnL>
                      <a:noFill/>
                    </a:lnL>
                    <a:lnR>
                      <a:noFill/>
                    </a:lnR>
                    <a:lnT>
                      <a:noFill/>
                    </a:lnT>
                    <a:lnB>
                      <a:noFill/>
                    </a:lnB>
                  </a:tcPr>
                </a:tc>
                <a:extLst>
                  <a:ext uri="{0D108BD9-81ED-4DB2-BD59-A6C34878D82A}">
                    <a16:rowId xmlns:a16="http://schemas.microsoft.com/office/drawing/2014/main" val="3579155653"/>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64.58%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6.80%</a:t>
                      </a:r>
                    </a:p>
                  </a:txBody>
                  <a:tcPr marL="10631" marR="10631" marT="10631" marB="0" anchor="ctr">
                    <a:lnL>
                      <a:noFill/>
                    </a:lnL>
                    <a:lnR>
                      <a:noFill/>
                    </a:lnR>
                    <a:lnT>
                      <a:noFill/>
                    </a:lnT>
                    <a:lnB>
                      <a:noFill/>
                    </a:lnB>
                  </a:tcPr>
                </a:tc>
                <a:extLst>
                  <a:ext uri="{0D108BD9-81ED-4DB2-BD59-A6C34878D82A}">
                    <a16:rowId xmlns:a16="http://schemas.microsoft.com/office/drawing/2014/main" val="558477555"/>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143</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54.17%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18.28%</a:t>
                      </a:r>
                    </a:p>
                  </a:txBody>
                  <a:tcPr marL="10631" marR="10631" marT="10631" marB="0" anchor="ctr">
                    <a:lnL>
                      <a:noFill/>
                    </a:lnL>
                    <a:lnR>
                      <a:noFill/>
                    </a:lnR>
                    <a:lnT>
                      <a:noFill/>
                    </a:lnT>
                    <a:lnB>
                      <a:noFill/>
                    </a:lnB>
                  </a:tcPr>
                </a:tc>
                <a:extLst>
                  <a:ext uri="{0D108BD9-81ED-4DB2-BD59-A6C34878D82A}">
                    <a16:rowId xmlns:a16="http://schemas.microsoft.com/office/drawing/2014/main" val="3512203756"/>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6.02%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10.60%</a:t>
                      </a:r>
                    </a:p>
                  </a:txBody>
                  <a:tcPr marL="10631" marR="10631" marT="10631" marB="0" anchor="ctr">
                    <a:lnL>
                      <a:noFill/>
                    </a:lnL>
                    <a:lnR>
                      <a:noFill/>
                    </a:lnR>
                    <a:lnT>
                      <a:noFill/>
                    </a:lnT>
                    <a:lnB>
                      <a:noFill/>
                    </a:lnB>
                  </a:tcPr>
                </a:tc>
                <a:extLst>
                  <a:ext uri="{0D108BD9-81ED-4DB2-BD59-A6C34878D82A}">
                    <a16:rowId xmlns:a16="http://schemas.microsoft.com/office/drawing/2014/main" val="281205394"/>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145</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4.16%</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66.22%</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4.39%</a:t>
                      </a:r>
                    </a:p>
                  </a:txBody>
                  <a:tcPr marL="10631" marR="10631" marT="10631" marB="0" anchor="ctr">
                    <a:lnL>
                      <a:noFill/>
                    </a:lnL>
                    <a:lnR>
                      <a:noFill/>
                    </a:lnR>
                    <a:lnT>
                      <a:noFill/>
                    </a:lnT>
                    <a:lnB>
                      <a:noFill/>
                    </a:lnB>
                  </a:tcPr>
                </a:tc>
                <a:extLst>
                  <a:ext uri="{0D108BD9-81ED-4DB2-BD59-A6C34878D82A}">
                    <a16:rowId xmlns:a16="http://schemas.microsoft.com/office/drawing/2014/main" val="1242905821"/>
                  </a:ext>
                </a:extLst>
              </a:tr>
              <a:tr h="285259">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p>
                  </a:txBody>
                  <a:tcPr marL="10631" marR="10631" marT="10631"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170</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1.28%</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73.54%</a:t>
                      </a:r>
                    </a:p>
                  </a:txBody>
                  <a:tcPr marL="10631" marR="10631" marT="1063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9.93%</a:t>
                      </a:r>
                    </a:p>
                  </a:txBody>
                  <a:tcPr marL="10631" marR="10631" marT="10631" marB="0" anchor="ctr">
                    <a:lnL>
                      <a:noFill/>
                    </a:lnL>
                    <a:lnR>
                      <a:noFill/>
                    </a:lnR>
                    <a:lnT>
                      <a:noFill/>
                    </a:lnT>
                    <a:lnB>
                      <a:noFill/>
                    </a:lnB>
                  </a:tcPr>
                </a:tc>
                <a:extLst>
                  <a:ext uri="{0D108BD9-81ED-4DB2-BD59-A6C34878D82A}">
                    <a16:rowId xmlns:a16="http://schemas.microsoft.com/office/drawing/2014/main" val="795242475"/>
                  </a:ext>
                </a:extLst>
              </a:tr>
              <a:tr h="285259">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a:t>
                      </a:r>
                    </a:p>
                  </a:txBody>
                  <a:tcPr marL="10631" marR="10631" marT="10631"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193</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10.00%</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6.18%</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44.52%</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2.56%</a:t>
                      </a:r>
                    </a:p>
                  </a:txBody>
                  <a:tcPr marL="10631" marR="10631" marT="1063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710673"/>
                  </a:ext>
                </a:extLst>
              </a:tr>
            </a:tbl>
          </a:graphicData>
        </a:graphic>
      </p:graphicFrame>
      <p:sp>
        <p:nvSpPr>
          <p:cNvPr id="30" name="矩形: 圆角 29">
            <a:extLst>
              <a:ext uri="{FF2B5EF4-FFF2-40B4-BE49-F238E27FC236}">
                <a16:creationId xmlns:a16="http://schemas.microsoft.com/office/drawing/2014/main" id="{7CC6A8E5-D888-4264-9E25-73CD8063BB59}"/>
              </a:ext>
            </a:extLst>
          </p:cNvPr>
          <p:cNvSpPr/>
          <p:nvPr/>
        </p:nvSpPr>
        <p:spPr>
          <a:xfrm>
            <a:off x="61341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911933FB-01BD-415E-9DCF-BFC33B765B8A}"/>
              </a:ext>
            </a:extLst>
          </p:cNvPr>
          <p:cNvSpPr/>
          <p:nvPr/>
        </p:nvSpPr>
        <p:spPr>
          <a:xfrm>
            <a:off x="2806700" y="2197100"/>
            <a:ext cx="927100" cy="259770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832461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07191BD-0273-4D36-A2F7-E5A136204B8A}"/>
              </a:ext>
            </a:extLst>
          </p:cNvPr>
          <p:cNvSpPr/>
          <p:nvPr/>
        </p:nvSpPr>
        <p:spPr>
          <a:xfrm>
            <a:off x="0" y="537685"/>
            <a:ext cx="9143998" cy="38554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24B6C6C-D78F-4075-9FEF-975CDE889129}"/>
              </a:ext>
            </a:extLst>
          </p:cNvPr>
          <p:cNvSpPr/>
          <p:nvPr/>
        </p:nvSpPr>
        <p:spPr>
          <a:xfrm>
            <a:off x="0" y="537684"/>
            <a:ext cx="9143998" cy="453106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122</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84198"/>
            <a:ext cx="121058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Education</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762620"/>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education</a:t>
            </a:r>
          </a:p>
        </p:txBody>
      </p:sp>
      <p:graphicFrame>
        <p:nvGraphicFramePr>
          <p:cNvPr id="29" name="表格 28">
            <a:extLst>
              <a:ext uri="{FF2B5EF4-FFF2-40B4-BE49-F238E27FC236}">
                <a16:creationId xmlns:a16="http://schemas.microsoft.com/office/drawing/2014/main" id="{37472A28-FDF1-4C1B-81BB-2C71CE110C28}"/>
              </a:ext>
            </a:extLst>
          </p:cNvPr>
          <p:cNvGraphicFramePr>
            <a:graphicFrameLocks noGrp="1"/>
          </p:cNvGraphicFramePr>
          <p:nvPr>
            <p:extLst/>
          </p:nvPr>
        </p:nvGraphicFramePr>
        <p:xfrm>
          <a:off x="789720" y="1749791"/>
          <a:ext cx="7564549" cy="3000039"/>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36563">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2168" marR="12168" marT="1216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77246">
                <a:tc rowSpan="6">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79681" marR="79681" marT="39840" marB="39840" vert="vert27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a:t>
                      </a:r>
                    </a:p>
                  </a:txBody>
                  <a:tcPr marL="12168" marR="12168" marT="12168" marB="0" anchor="b">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1.38%</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2.31%</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30.04%</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39.83%</a:t>
                      </a:r>
                    </a:p>
                  </a:txBody>
                  <a:tcPr marL="12168" marR="12168" marT="12168"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127914"/>
                  </a:ext>
                </a:extLst>
              </a:tr>
              <a:tr h="377246">
                <a:tc vMerge="1">
                  <a:txBody>
                    <a:bodyPr/>
                    <a:lstStyle/>
                    <a:p>
                      <a:endParaRPr lang="zh-CN" altLang="en-US"/>
                    </a:p>
                  </a:txBody>
                  <a:tcPr>
                    <a:lnT w="12700" cap="flat" cmpd="sng" algn="ctr">
                      <a:solidFill>
                        <a:srgbClr val="000000"/>
                      </a:solidFill>
                      <a:prstDash val="solid"/>
                      <a:round/>
                      <a:headEnd type="none" w="med" len="med"/>
                      <a:tailEnd type="none" w="med" len="med"/>
                    </a:lnT>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8.70%</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1.91%</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48.01%</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17.89%</a:t>
                      </a:r>
                    </a:p>
                  </a:txBody>
                  <a:tcPr marL="12168" marR="12168" marT="12168" marB="0" anchor="ctr">
                    <a:lnL>
                      <a:noFill/>
                    </a:lnL>
                    <a:lnR>
                      <a:noFill/>
                    </a:lnR>
                    <a:lnT>
                      <a:noFill/>
                    </a:lnT>
                    <a:lnB>
                      <a:noFill/>
                    </a:lnB>
                  </a:tcPr>
                </a:tc>
                <a:extLst>
                  <a:ext uri="{0D108BD9-81ED-4DB2-BD59-A6C34878D82A}">
                    <a16:rowId xmlns:a16="http://schemas.microsoft.com/office/drawing/2014/main" val="147619960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35</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5.63%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55.18%</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21.37%</a:t>
                      </a:r>
                    </a:p>
                  </a:txBody>
                  <a:tcPr marL="12168" marR="12168" marT="12168" marB="0" anchor="ctr">
                    <a:lnL>
                      <a:noFill/>
                    </a:lnL>
                    <a:lnR>
                      <a:noFill/>
                    </a:lnR>
                    <a:lnT>
                      <a:noFill/>
                    </a:lnT>
                    <a:lnB>
                      <a:noFill/>
                    </a:lnB>
                  </a:tcPr>
                </a:tc>
                <a:extLst>
                  <a:ext uri="{0D108BD9-81ED-4DB2-BD59-A6C34878D82A}">
                    <a16:rowId xmlns:a16="http://schemas.microsoft.com/office/drawing/2014/main" val="2127667795"/>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3.49%</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33.52%</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14.63%</a:t>
                      </a:r>
                    </a:p>
                  </a:txBody>
                  <a:tcPr marL="12168" marR="12168" marT="12168" marB="0" anchor="ctr">
                    <a:lnL>
                      <a:noFill/>
                    </a:lnL>
                    <a:lnR>
                      <a:noFill/>
                    </a:lnR>
                    <a:lnT>
                      <a:noFill/>
                    </a:lnT>
                    <a:lnB>
                      <a:noFill/>
                    </a:lnB>
                  </a:tcPr>
                </a:tc>
                <a:extLst>
                  <a:ext uri="{0D108BD9-81ED-4DB2-BD59-A6C34878D82A}">
                    <a16:rowId xmlns:a16="http://schemas.microsoft.com/office/drawing/2014/main" val="2965180958"/>
                  </a:ext>
                </a:extLst>
              </a:tr>
              <a:tr h="377246">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a:t>
                      </a:r>
                    </a:p>
                  </a:txBody>
                  <a:tcPr marL="12168" marR="12168" marT="12168" marB="0" anchor="b">
                    <a:lnL w="12700" cap="flat" cmpd="sng" algn="ctr">
                      <a:noFill/>
                      <a:prstDash val="solid"/>
                      <a:round/>
                      <a:headEnd type="none" w="med" len="med"/>
                      <a:tailEnd type="none" w="med" len="med"/>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77</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4.03%</a:t>
                      </a:r>
                    </a:p>
                  </a:txBody>
                  <a:tcPr marL="12168" marR="12168" marT="12168"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11.75%</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44.03%</a:t>
                      </a:r>
                    </a:p>
                  </a:txBody>
                  <a:tcPr marL="12168" marR="12168" marT="12168"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23.24%</a:t>
                      </a:r>
                    </a:p>
                  </a:txBody>
                  <a:tcPr marL="12168" marR="12168" marT="12168" marB="0" anchor="ctr">
                    <a:lnL>
                      <a:noFill/>
                    </a:lnL>
                    <a:lnR>
                      <a:noFill/>
                    </a:lnR>
                    <a:lnT>
                      <a:noFill/>
                    </a:lnT>
                    <a:lnB>
                      <a:noFill/>
                    </a:lnB>
                  </a:tcPr>
                </a:tc>
                <a:extLst>
                  <a:ext uri="{0D108BD9-81ED-4DB2-BD59-A6C34878D82A}">
                    <a16:rowId xmlns:a16="http://schemas.microsoft.com/office/drawing/2014/main" val="2498372705"/>
                  </a:ext>
                </a:extLst>
              </a:tr>
              <a:tr h="377246">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p>
                  </a:txBody>
                  <a:tcPr marL="12168" marR="12168" marT="12168" marB="0" anchor="b">
                    <a:lnL w="1270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89</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11.53%</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7.26%</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30.51%</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7.30%</a:t>
                      </a:r>
                    </a:p>
                  </a:txBody>
                  <a:tcPr marL="12168" marR="12168" marT="12168"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2514059"/>
                  </a:ext>
                </a:extLst>
              </a:tr>
            </a:tbl>
          </a:graphicData>
        </a:graphic>
      </p:graphicFrame>
      <p:sp>
        <p:nvSpPr>
          <p:cNvPr id="28" name="矩形: 圆角 27">
            <a:extLst>
              <a:ext uri="{FF2B5EF4-FFF2-40B4-BE49-F238E27FC236}">
                <a16:creationId xmlns:a16="http://schemas.microsoft.com/office/drawing/2014/main" id="{DA5B1B1F-F4CD-4D4F-BF80-871E1A921132}"/>
              </a:ext>
            </a:extLst>
          </p:cNvPr>
          <p:cNvSpPr/>
          <p:nvPr/>
        </p:nvSpPr>
        <p:spPr>
          <a:xfrm>
            <a:off x="7279270" y="2563340"/>
            <a:ext cx="937630" cy="218649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2818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27092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123</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024064"/>
            <a:ext cx="2403222"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Downtown commerce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485621"/>
            <a:ext cx="825216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commerce</a:t>
            </a:r>
          </a:p>
        </p:txBody>
      </p:sp>
      <p:graphicFrame>
        <p:nvGraphicFramePr>
          <p:cNvPr id="28" name="表格 27">
            <a:extLst>
              <a:ext uri="{FF2B5EF4-FFF2-40B4-BE49-F238E27FC236}">
                <a16:creationId xmlns:a16="http://schemas.microsoft.com/office/drawing/2014/main" id="{DCFAFEB1-B6E5-4F6F-A4CE-F357CB75A5E6}"/>
              </a:ext>
            </a:extLst>
          </p:cNvPr>
          <p:cNvGraphicFramePr>
            <a:graphicFrameLocks noGrp="1"/>
          </p:cNvGraphicFramePr>
          <p:nvPr>
            <p:extLst/>
          </p:nvPr>
        </p:nvGraphicFramePr>
        <p:xfrm>
          <a:off x="789717" y="1649270"/>
          <a:ext cx="7564550" cy="2790021"/>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3">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4">
                  <a:extLst>
                    <a:ext uri="{9D8B030D-6E8A-4147-A177-3AD203B41FA5}">
                      <a16:colId xmlns:a16="http://schemas.microsoft.com/office/drawing/2014/main" val="2778408328"/>
                    </a:ext>
                  </a:extLst>
                </a:gridCol>
                <a:gridCol w="1188233">
                  <a:extLst>
                    <a:ext uri="{9D8B030D-6E8A-4147-A177-3AD203B41FA5}">
                      <a16:colId xmlns:a16="http://schemas.microsoft.com/office/drawing/2014/main" val="1106791722"/>
                    </a:ext>
                  </a:extLst>
                </a:gridCol>
                <a:gridCol w="1084260">
                  <a:extLst>
                    <a:ext uri="{9D8B030D-6E8A-4147-A177-3AD203B41FA5}">
                      <a16:colId xmlns:a16="http://schemas.microsoft.com/office/drawing/2014/main" val="1531589913"/>
                    </a:ext>
                  </a:extLst>
                </a:gridCol>
                <a:gridCol w="1192655">
                  <a:extLst>
                    <a:ext uri="{9D8B030D-6E8A-4147-A177-3AD203B41FA5}">
                      <a16:colId xmlns:a16="http://schemas.microsoft.com/office/drawing/2014/main" val="1318883608"/>
                    </a:ext>
                  </a:extLst>
                </a:gridCol>
              </a:tblGrid>
              <a:tr h="77877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10861" marR="10861" marT="108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97872">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Downtown commerce</a:t>
                      </a:r>
                    </a:p>
                  </a:txBody>
                  <a:tcPr marL="98645" marR="98645" marT="49323" marB="49323"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a:t>
                      </a:r>
                    </a:p>
                  </a:txBody>
                  <a:tcPr marL="10861" marR="10861" marT="1086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44.97%</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20.55%</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10.62%</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0.70%</a:t>
                      </a:r>
                    </a:p>
                  </a:txBody>
                  <a:tcPr marL="10861" marR="10861" marT="10861"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63441045"/>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20</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34.60%</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11.34%</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1.26%</a:t>
                      </a:r>
                    </a:p>
                  </a:txBody>
                  <a:tcPr marL="10861" marR="10861" marT="10861" marB="0" anchor="ctr">
                    <a:lnL>
                      <a:noFill/>
                    </a:lnL>
                    <a:lnR>
                      <a:noFill/>
                    </a:lnR>
                    <a:lnT>
                      <a:noFill/>
                    </a:lnT>
                    <a:lnB>
                      <a:noFill/>
                    </a:lnB>
                  </a:tcPr>
                </a:tc>
                <a:extLst>
                  <a:ext uri="{0D108BD9-81ED-4DB2-BD59-A6C34878D82A}">
                    <a16:rowId xmlns:a16="http://schemas.microsoft.com/office/drawing/2014/main" val="2039420067"/>
                  </a:ext>
                </a:extLst>
              </a:tr>
              <a:tr h="408814">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p>
                  </a:txBody>
                  <a:tcPr marL="10861" marR="10861" marT="10861"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42.97%</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27.86%</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12.23%</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0.59%</a:t>
                      </a:r>
                    </a:p>
                  </a:txBody>
                  <a:tcPr marL="10861" marR="10861" marT="10861" marB="0" anchor="ctr">
                    <a:lnL>
                      <a:noFill/>
                    </a:lnL>
                    <a:lnR>
                      <a:noFill/>
                    </a:lnR>
                    <a:lnT>
                      <a:noFill/>
                    </a:lnT>
                    <a:lnB>
                      <a:noFill/>
                    </a:lnB>
                  </a:tcPr>
                </a:tc>
                <a:extLst>
                  <a:ext uri="{0D108BD9-81ED-4DB2-BD59-A6C34878D82A}">
                    <a16:rowId xmlns:a16="http://schemas.microsoft.com/office/drawing/2014/main" val="53891053"/>
                  </a:ext>
                </a:extLst>
              </a:tr>
              <a:tr h="397872">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11</a:t>
                      </a:r>
                    </a:p>
                  </a:txBody>
                  <a:tcPr marL="10861" marR="10861" marT="10861" marB="0" anchor="b">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79</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37.12%</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17.38%</a:t>
                      </a:r>
                    </a:p>
                  </a:txBody>
                  <a:tcPr marL="10861" marR="10861" marT="10861"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18.47%</a:t>
                      </a:r>
                    </a:p>
                  </a:txBody>
                  <a:tcPr marL="10861" marR="10861" marT="10861"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1.89%</a:t>
                      </a:r>
                    </a:p>
                  </a:txBody>
                  <a:tcPr marL="10861" marR="10861" marT="10861" marB="0" anchor="ctr">
                    <a:lnL>
                      <a:noFill/>
                    </a:lnL>
                    <a:lnR>
                      <a:noFill/>
                    </a:lnR>
                    <a:lnT>
                      <a:noFill/>
                    </a:lnT>
                    <a:lnB>
                      <a:noFill/>
                    </a:lnB>
                  </a:tcPr>
                </a:tc>
                <a:extLst>
                  <a:ext uri="{0D108BD9-81ED-4DB2-BD59-A6C34878D82A}">
                    <a16:rowId xmlns:a16="http://schemas.microsoft.com/office/drawing/2014/main" val="613950808"/>
                  </a:ext>
                </a:extLst>
              </a:tr>
              <a:tr h="408814">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10</a:t>
                      </a:r>
                    </a:p>
                  </a:txBody>
                  <a:tcPr marL="10861" marR="10861" marT="10861"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30.76%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26.26%</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15.72%</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1.74%</a:t>
                      </a:r>
                    </a:p>
                  </a:txBody>
                  <a:tcPr marL="10861" marR="10861" marT="10861"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872786"/>
                  </a:ext>
                </a:extLst>
              </a:tr>
            </a:tbl>
          </a:graphicData>
        </a:graphic>
      </p:graphicFrame>
      <p:sp>
        <p:nvSpPr>
          <p:cNvPr id="29" name="矩形: 圆角 28">
            <a:extLst>
              <a:ext uri="{FF2B5EF4-FFF2-40B4-BE49-F238E27FC236}">
                <a16:creationId xmlns:a16="http://schemas.microsoft.com/office/drawing/2014/main" id="{2E3AB2E6-4395-44B4-A9AE-FC62EBB99055}"/>
              </a:ext>
            </a:extLst>
          </p:cNvPr>
          <p:cNvSpPr/>
          <p:nvPr/>
        </p:nvSpPr>
        <p:spPr>
          <a:xfrm>
            <a:off x="3901070" y="2425699"/>
            <a:ext cx="937630" cy="2013592"/>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B72C07D-3C65-4B07-BD33-281F1EE39849}"/>
              </a:ext>
            </a:extLst>
          </p:cNvPr>
          <p:cNvSpPr/>
          <p:nvPr/>
        </p:nvSpPr>
        <p:spPr>
          <a:xfrm>
            <a:off x="4994355" y="2425699"/>
            <a:ext cx="937630" cy="201359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174429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24B6C6C-D78F-4075-9FEF-975CDE889129}"/>
              </a:ext>
            </a:extLst>
          </p:cNvPr>
          <p:cNvSpPr/>
          <p:nvPr/>
        </p:nvSpPr>
        <p:spPr>
          <a:xfrm>
            <a:off x="0" y="537685"/>
            <a:ext cx="9143998" cy="44598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19" name="直接连接符 18">
            <a:extLst>
              <a:ext uri="{FF2B5EF4-FFF2-40B4-BE49-F238E27FC236}">
                <a16:creationId xmlns:a16="http://schemas.microsoft.com/office/drawing/2014/main" id="{D3444059-81C3-493C-82C4-2E7671C3FB84}"/>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F01E08A-BF01-4E49-A5ED-E2CF60D9820C}"/>
              </a:ext>
            </a:extLst>
          </p:cNvPr>
          <p:cNvGrpSpPr/>
          <p:nvPr/>
        </p:nvGrpSpPr>
        <p:grpSpPr>
          <a:xfrm>
            <a:off x="306570" y="591906"/>
            <a:ext cx="3699470" cy="461665"/>
            <a:chOff x="-3" y="4326643"/>
            <a:chExt cx="3699470" cy="461665"/>
          </a:xfrm>
        </p:grpSpPr>
        <p:sp>
          <p:nvSpPr>
            <p:cNvPr id="22" name="矩形 21">
              <a:extLst>
                <a:ext uri="{FF2B5EF4-FFF2-40B4-BE49-F238E27FC236}">
                  <a16:creationId xmlns:a16="http://schemas.microsoft.com/office/drawing/2014/main" id="{5C53A6D0-AB66-49FA-9315-AB10E9C67C92}"/>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112DAC01-DD0D-4831-90ED-3B9ECAFD585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4" name="矩形 23">
            <a:extLst>
              <a:ext uri="{FF2B5EF4-FFF2-40B4-BE49-F238E27FC236}">
                <a16:creationId xmlns:a16="http://schemas.microsoft.com/office/drawing/2014/main" id="{A1CAF9E2-1FBB-4079-8610-3AC37EE23BF6}"/>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124</a:t>
            </a:fld>
            <a:endParaRPr lang="zh-CN" altLang="en-US"/>
          </a:p>
        </p:txBody>
      </p:sp>
      <p:sp>
        <p:nvSpPr>
          <p:cNvPr id="26" name="矩形 25">
            <a:extLst>
              <a:ext uri="{FF2B5EF4-FFF2-40B4-BE49-F238E27FC236}">
                <a16:creationId xmlns:a16="http://schemas.microsoft.com/office/drawing/2014/main" id="{5BD78E29-B223-4DFC-9B82-34DE6EF65649}"/>
              </a:ext>
            </a:extLst>
          </p:cNvPr>
          <p:cNvSpPr/>
          <p:nvPr/>
        </p:nvSpPr>
        <p:spPr>
          <a:xfrm>
            <a:off x="499952" y="5212938"/>
            <a:ext cx="7832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Office</a:t>
            </a:r>
          </a:p>
        </p:txBody>
      </p:sp>
      <p:sp>
        <p:nvSpPr>
          <p:cNvPr id="27" name="文本框 26">
            <a:extLst>
              <a:ext uri="{FF2B5EF4-FFF2-40B4-BE49-F238E27FC236}">
                <a16:creationId xmlns:a16="http://schemas.microsoft.com/office/drawing/2014/main" id="{22AF1B6E-3365-4AB1-A82E-663CB793FB6A}"/>
              </a:ext>
            </a:extLst>
          </p:cNvPr>
          <p:cNvSpPr txBox="1"/>
          <p:nvPr/>
        </p:nvSpPr>
        <p:spPr>
          <a:xfrm>
            <a:off x="499952" y="5679573"/>
            <a:ext cx="825216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proportion of business</a:t>
            </a:r>
          </a:p>
        </p:txBody>
      </p:sp>
      <p:graphicFrame>
        <p:nvGraphicFramePr>
          <p:cNvPr id="31" name="表格 30">
            <a:extLst>
              <a:ext uri="{FF2B5EF4-FFF2-40B4-BE49-F238E27FC236}">
                <a16:creationId xmlns:a16="http://schemas.microsoft.com/office/drawing/2014/main" id="{D12419B8-DF49-48DB-9274-5CBD8FC7DCC2}"/>
              </a:ext>
            </a:extLst>
          </p:cNvPr>
          <p:cNvGraphicFramePr>
            <a:graphicFrameLocks noGrp="1"/>
          </p:cNvGraphicFramePr>
          <p:nvPr>
            <p:extLst/>
          </p:nvPr>
        </p:nvGraphicFramePr>
        <p:xfrm>
          <a:off x="789714" y="1778860"/>
          <a:ext cx="7564549" cy="2704242"/>
        </p:xfrm>
        <a:graphic>
          <a:graphicData uri="http://schemas.openxmlformats.org/drawingml/2006/table">
            <a:tbl>
              <a:tblPr/>
              <a:tblGrid>
                <a:gridCol w="742645">
                  <a:extLst>
                    <a:ext uri="{9D8B030D-6E8A-4147-A177-3AD203B41FA5}">
                      <a16:colId xmlns:a16="http://schemas.microsoft.com/office/drawing/2014/main" val="3948310603"/>
                    </a:ext>
                  </a:extLst>
                </a:gridCol>
                <a:gridCol w="1099114">
                  <a:extLst>
                    <a:ext uri="{9D8B030D-6E8A-4147-A177-3AD203B41FA5}">
                      <a16:colId xmlns:a16="http://schemas.microsoft.com/office/drawing/2014/main" val="3782086755"/>
                    </a:ext>
                  </a:extLst>
                </a:gridCol>
                <a:gridCol w="1277350">
                  <a:extLst>
                    <a:ext uri="{9D8B030D-6E8A-4147-A177-3AD203B41FA5}">
                      <a16:colId xmlns:a16="http://schemas.microsoft.com/office/drawing/2014/main" val="1718070881"/>
                    </a:ext>
                  </a:extLst>
                </a:gridCol>
                <a:gridCol w="980291">
                  <a:extLst>
                    <a:ext uri="{9D8B030D-6E8A-4147-A177-3AD203B41FA5}">
                      <a16:colId xmlns:a16="http://schemas.microsoft.com/office/drawing/2014/main" val="2778408328"/>
                    </a:ext>
                  </a:extLst>
                </a:gridCol>
                <a:gridCol w="1188232">
                  <a:extLst>
                    <a:ext uri="{9D8B030D-6E8A-4147-A177-3AD203B41FA5}">
                      <a16:colId xmlns:a16="http://schemas.microsoft.com/office/drawing/2014/main" val="1106791722"/>
                    </a:ext>
                  </a:extLst>
                </a:gridCol>
                <a:gridCol w="1084261">
                  <a:extLst>
                    <a:ext uri="{9D8B030D-6E8A-4147-A177-3AD203B41FA5}">
                      <a16:colId xmlns:a16="http://schemas.microsoft.com/office/drawing/2014/main" val="1531589913"/>
                    </a:ext>
                  </a:extLst>
                </a:gridCol>
                <a:gridCol w="1192656">
                  <a:extLst>
                    <a:ext uri="{9D8B030D-6E8A-4147-A177-3AD203B41FA5}">
                      <a16:colId xmlns:a16="http://schemas.microsoft.com/office/drawing/2014/main" val="1318883608"/>
                    </a:ext>
                  </a:extLst>
                </a:gridCol>
              </a:tblGrid>
              <a:tr h="761737">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Population-density</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Business</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9973" marR="9973" marT="997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662910"/>
                  </a:ext>
                </a:extLst>
              </a:tr>
              <a:tr h="388501">
                <a:tc rowSpan="5">
                  <a:txBody>
                    <a:bodyPr/>
                    <a:lstStyle/>
                    <a:p>
                      <a:pPr algn="ctr" fontAlgn="ctr"/>
                      <a:r>
                        <a:rPr lang="en-US" sz="1600" b="0" i="0" u="none" strike="noStrike" dirty="0">
                          <a:solidFill>
                            <a:srgbClr val="FF33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113413" marR="113413" marT="56706" marB="56706" vert="vert27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15</a:t>
                      </a:r>
                    </a:p>
                  </a:txBody>
                  <a:tcPr marL="9973" marR="9973" marT="997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64</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31.63%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25.80%</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5.73%</a:t>
                      </a:r>
                    </a:p>
                  </a:txBody>
                  <a:tcPr marL="9973" marR="9973" marT="9973"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23195639"/>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96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34.56%</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17.29%</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1.75%</a:t>
                      </a:r>
                    </a:p>
                  </a:txBody>
                  <a:tcPr marL="9973" marR="9973" marT="9973" marB="0" anchor="ctr">
                    <a:lnL>
                      <a:noFill/>
                    </a:lnL>
                    <a:lnR>
                      <a:noFill/>
                    </a:lnR>
                    <a:lnT>
                      <a:noFill/>
                    </a:lnT>
                    <a:lnB>
                      <a:noFill/>
                    </a:lnB>
                  </a:tcPr>
                </a:tc>
                <a:extLst>
                  <a:ext uri="{0D108BD9-81ED-4DB2-BD59-A6C34878D82A}">
                    <a16:rowId xmlns:a16="http://schemas.microsoft.com/office/drawing/2014/main" val="3129404331"/>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14</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105</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26.97%</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17.27%</a:t>
                      </a:r>
                    </a:p>
                  </a:txBody>
                  <a:tcPr marL="9973" marR="9973" marT="9973" marB="0" anchor="ctr">
                    <a:lnL>
                      <a:noFill/>
                    </a:lnL>
                    <a:lnR>
                      <a:noFill/>
                    </a:lnR>
                    <a:lnT>
                      <a:noFill/>
                    </a:lnT>
                    <a:lnB>
                      <a:noFill/>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17.61%</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2.80%</a:t>
                      </a:r>
                    </a:p>
                  </a:txBody>
                  <a:tcPr marL="9973" marR="9973" marT="9973" marB="0" anchor="ctr">
                    <a:lnL>
                      <a:noFill/>
                    </a:lnL>
                    <a:lnR>
                      <a:noFill/>
                    </a:lnR>
                    <a:lnT>
                      <a:noFill/>
                    </a:lnT>
                    <a:lnB>
                      <a:noFill/>
                    </a:lnB>
                  </a:tcPr>
                </a:tc>
                <a:extLst>
                  <a:ext uri="{0D108BD9-81ED-4DB2-BD59-A6C34878D82A}">
                    <a16:rowId xmlns:a16="http://schemas.microsoft.com/office/drawing/2014/main" val="747734964"/>
                  </a:ext>
                </a:extLst>
              </a:tr>
              <a:tr h="388501">
                <a:tc vMerge="1">
                  <a:txBody>
                    <a:bodyPr/>
                    <a:lstStyle/>
                    <a:p>
                      <a:endParaRPr lang="zh-CN" altLang="en-US"/>
                    </a:p>
                  </a:txBody>
                  <a:tcPr/>
                </a:tc>
                <a:tc>
                  <a:txBody>
                    <a:bodyPr/>
                    <a:lstStyle/>
                    <a:p>
                      <a:pPr algn="ctr" fontAlgn="b"/>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21</a:t>
                      </a:r>
                    </a:p>
                  </a:txBody>
                  <a:tcPr marL="9973" marR="9973" marT="9973" marB="0" anchor="b">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136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22.86%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16.12%</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33.66%</a:t>
                      </a:r>
                    </a:p>
                  </a:txBody>
                  <a:tcPr marL="9973" marR="9973" marT="9973" marB="0" anchor="ctr">
                    <a:lnL>
                      <a:noFill/>
                    </a:lnL>
                    <a:lnR>
                      <a:noFill/>
                    </a:lnR>
                    <a:lnT>
                      <a:noFill/>
                    </a:lnT>
                    <a:lnB>
                      <a:noFill/>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2.70%</a:t>
                      </a:r>
                    </a:p>
                  </a:txBody>
                  <a:tcPr marL="9973" marR="9973" marT="9973" marB="0" anchor="ctr">
                    <a:lnL>
                      <a:noFill/>
                    </a:lnL>
                    <a:lnR>
                      <a:noFill/>
                    </a:lnR>
                    <a:lnT>
                      <a:noFill/>
                    </a:lnT>
                    <a:lnB>
                      <a:noFill/>
                    </a:lnB>
                  </a:tcPr>
                </a:tc>
                <a:extLst>
                  <a:ext uri="{0D108BD9-81ED-4DB2-BD59-A6C34878D82A}">
                    <a16:rowId xmlns:a16="http://schemas.microsoft.com/office/drawing/2014/main" val="787196438"/>
                  </a:ext>
                </a:extLst>
              </a:tr>
              <a:tr h="388501">
                <a:tc vMerge="1">
                  <a:txBody>
                    <a:bodyPr/>
                    <a:lstStyle/>
                    <a:p>
                      <a:endParaRPr lang="zh-CN" altLang="en-US"/>
                    </a:p>
                  </a:txBody>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p>
                  </a:txBody>
                  <a:tcPr marL="9973" marR="9973" marT="9973" marB="0" anchor="b">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167</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21.38%</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12.53%</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rPr>
                        <a:t>36.79%</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2.50%</a:t>
                      </a:r>
                    </a:p>
                  </a:txBody>
                  <a:tcPr marL="9973" marR="9973" marT="9973"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696714"/>
                  </a:ext>
                </a:extLst>
              </a:tr>
            </a:tbl>
          </a:graphicData>
        </a:graphic>
      </p:graphicFrame>
      <p:sp>
        <p:nvSpPr>
          <p:cNvPr id="32" name="矩形: 圆角 31">
            <a:extLst>
              <a:ext uri="{FF2B5EF4-FFF2-40B4-BE49-F238E27FC236}">
                <a16:creationId xmlns:a16="http://schemas.microsoft.com/office/drawing/2014/main" id="{8694B9D0-B959-40D1-9D0C-A666619B639D}"/>
              </a:ext>
            </a:extLst>
          </p:cNvPr>
          <p:cNvSpPr/>
          <p:nvPr/>
        </p:nvSpPr>
        <p:spPr>
          <a:xfrm>
            <a:off x="3901070" y="2544746"/>
            <a:ext cx="937630" cy="1938356"/>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959551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80"/>
            <a:ext cx="9144000" cy="1571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125</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1525798" cy="461665"/>
            <a:chOff x="-3" y="4326643"/>
            <a:chExt cx="1525798"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2" y="1321133"/>
            <a:ext cx="811310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72" name="组合 71">
            <a:extLst>
              <a:ext uri="{FF2B5EF4-FFF2-40B4-BE49-F238E27FC236}">
                <a16:creationId xmlns:a16="http://schemas.microsoft.com/office/drawing/2014/main" id="{3BD04BFA-0E5D-4025-A0DD-A08FE9E498DD}"/>
              </a:ext>
            </a:extLst>
          </p:cNvPr>
          <p:cNvGrpSpPr/>
          <p:nvPr/>
        </p:nvGrpSpPr>
        <p:grpSpPr>
          <a:xfrm>
            <a:off x="736847" y="3075884"/>
            <a:ext cx="7631900" cy="777464"/>
            <a:chOff x="736847" y="2884915"/>
            <a:chExt cx="7631900" cy="777464"/>
          </a:xfrm>
        </p:grpSpPr>
        <p:sp>
          <p:nvSpPr>
            <p:cNvPr id="49" name="矩形: 圆角 48">
              <a:extLst>
                <a:ext uri="{FF2B5EF4-FFF2-40B4-BE49-F238E27FC236}">
                  <a16:creationId xmlns:a16="http://schemas.microsoft.com/office/drawing/2014/main" id="{B6F1144D-014D-454E-ACE1-4A1C58EC1D34}"/>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矩形 49">
              <a:extLst>
                <a:ext uri="{FF2B5EF4-FFF2-40B4-BE49-F238E27FC236}">
                  <a16:creationId xmlns:a16="http://schemas.microsoft.com/office/drawing/2014/main" id="{811B47B2-B795-469F-A24F-4B163ED0AC9F}"/>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6" name="矩形 5">
              <a:extLst>
                <a:ext uri="{FF2B5EF4-FFF2-40B4-BE49-F238E27FC236}">
                  <a16:creationId xmlns:a16="http://schemas.microsoft.com/office/drawing/2014/main" id="{5F447EF4-3E65-42DA-8C91-A3778A6E108D}"/>
                </a:ext>
              </a:extLst>
            </p:cNvPr>
            <p:cNvSpPr/>
            <p:nvPr/>
          </p:nvSpPr>
          <p:spPr>
            <a:xfrm>
              <a:off x="736847" y="3293047"/>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grpSp>
        <p:nvGrpSpPr>
          <p:cNvPr id="71" name="组合 70">
            <a:extLst>
              <a:ext uri="{FF2B5EF4-FFF2-40B4-BE49-F238E27FC236}">
                <a16:creationId xmlns:a16="http://schemas.microsoft.com/office/drawing/2014/main" id="{C8ACB30C-4A14-4FBF-9410-95BE5C704720}"/>
              </a:ext>
            </a:extLst>
          </p:cNvPr>
          <p:cNvGrpSpPr/>
          <p:nvPr/>
        </p:nvGrpSpPr>
        <p:grpSpPr>
          <a:xfrm>
            <a:off x="736847" y="4123714"/>
            <a:ext cx="7631900" cy="779086"/>
            <a:chOff x="736847" y="3992170"/>
            <a:chExt cx="7631900" cy="779086"/>
          </a:xfrm>
        </p:grpSpPr>
        <p:sp>
          <p:nvSpPr>
            <p:cNvPr id="48" name="矩形 47">
              <a:extLst>
                <a:ext uri="{FF2B5EF4-FFF2-40B4-BE49-F238E27FC236}">
                  <a16:creationId xmlns:a16="http://schemas.microsoft.com/office/drawing/2014/main" id="{CE6B1C04-B6A8-48CA-BFB2-8A4481373D10}"/>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1" name="矩形: 圆角 50">
              <a:extLst>
                <a:ext uri="{FF2B5EF4-FFF2-40B4-BE49-F238E27FC236}">
                  <a16:creationId xmlns:a16="http://schemas.microsoft.com/office/drawing/2014/main" id="{0C4D7B49-8054-471D-8C6F-4F8BC4299A7E}"/>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AD4221A-0A58-42FB-9260-74229129A574}"/>
                </a:ext>
              </a:extLst>
            </p:cNvPr>
            <p:cNvSpPr/>
            <p:nvPr/>
          </p:nvSpPr>
          <p:spPr>
            <a:xfrm>
              <a:off x="736847" y="4401924"/>
              <a:ext cx="7631900"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grpSp>
        <p:nvGrpSpPr>
          <p:cNvPr id="70" name="组合 69">
            <a:extLst>
              <a:ext uri="{FF2B5EF4-FFF2-40B4-BE49-F238E27FC236}">
                <a16:creationId xmlns:a16="http://schemas.microsoft.com/office/drawing/2014/main" id="{9EFC5A50-ABC7-4A7D-AC3A-58D754501C6E}"/>
              </a:ext>
            </a:extLst>
          </p:cNvPr>
          <p:cNvGrpSpPr/>
          <p:nvPr/>
        </p:nvGrpSpPr>
        <p:grpSpPr>
          <a:xfrm>
            <a:off x="736846" y="5173166"/>
            <a:ext cx="7631901" cy="1057271"/>
            <a:chOff x="736846" y="5186194"/>
            <a:chExt cx="7631901" cy="1057271"/>
          </a:xfrm>
        </p:grpSpPr>
        <p:sp>
          <p:nvSpPr>
            <p:cNvPr id="52" name="矩形 51">
              <a:extLst>
                <a:ext uri="{FF2B5EF4-FFF2-40B4-BE49-F238E27FC236}">
                  <a16:creationId xmlns:a16="http://schemas.microsoft.com/office/drawing/2014/main" id="{E512B770-7D73-4D65-A853-BF4DE3511AD7}"/>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3" name="矩形: 圆角 52">
              <a:extLst>
                <a:ext uri="{FF2B5EF4-FFF2-40B4-BE49-F238E27FC236}">
                  <a16:creationId xmlns:a16="http://schemas.microsoft.com/office/drawing/2014/main" id="{4BCC5570-1758-4ADF-A30C-EA5DEE9FCE15}"/>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D5EAE832-2D51-49BF-80ED-92F0B3E01512}"/>
                </a:ext>
              </a:extLst>
            </p:cNvPr>
            <p:cNvSpPr/>
            <p:nvPr/>
          </p:nvSpPr>
          <p:spPr>
            <a:xfrm>
              <a:off x="736846" y="5597134"/>
              <a:ext cx="7631901"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a:t>
              </a:r>
            </a:p>
          </p:txBody>
        </p:sp>
      </p:grpSp>
      <p:grpSp>
        <p:nvGrpSpPr>
          <p:cNvPr id="28" name="组合 27">
            <a:extLst>
              <a:ext uri="{FF2B5EF4-FFF2-40B4-BE49-F238E27FC236}">
                <a16:creationId xmlns:a16="http://schemas.microsoft.com/office/drawing/2014/main" id="{71862CFE-04D1-4EE5-A331-A00C697543C5}"/>
              </a:ext>
            </a:extLst>
          </p:cNvPr>
          <p:cNvGrpSpPr/>
          <p:nvPr/>
        </p:nvGrpSpPr>
        <p:grpSpPr>
          <a:xfrm>
            <a:off x="306570" y="2443324"/>
            <a:ext cx="3101550" cy="461665"/>
            <a:chOff x="-3" y="4326643"/>
            <a:chExt cx="3101550"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questions</a:t>
              </a:r>
            </a:p>
          </p:txBody>
        </p:sp>
      </p:grpSp>
    </p:spTree>
    <p:extLst>
      <p:ext uri="{BB962C8B-B14F-4D97-AF65-F5344CB8AC3E}">
        <p14:creationId xmlns:p14="http://schemas.microsoft.com/office/powerpoint/2010/main" val="21602948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0" y="537684"/>
            <a:ext cx="9144000" cy="344091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126</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D35F485-4A00-403E-B78C-93083B8AB808}"/>
                  </a:ext>
                </a:extLst>
              </p:cNvPr>
              <p:cNvSpPr/>
              <p:nvPr/>
            </p:nvSpPr>
            <p:spPr>
              <a:xfrm>
                <a:off x="551247" y="4740371"/>
                <a:ext cx="8041506"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𝐴</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 =</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Sub>
                        </m:e>
                      </m:nary>
                    </m:oMath>
                  </m:oMathPara>
                </a14:m>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3" name="矩形 22">
                <a:extLst>
                  <a:ext uri="{FF2B5EF4-FFF2-40B4-BE49-F238E27FC236}">
                    <a16:creationId xmlns:a16="http://schemas.microsoft.com/office/drawing/2014/main" id="{7D35F485-4A00-403E-B78C-93083B8AB808}"/>
                  </a:ext>
                </a:extLst>
              </p:cNvPr>
              <p:cNvSpPr>
                <a:spLocks noRot="1" noChangeAspect="1" noMove="1" noResize="1" noEditPoints="1" noAdjustHandles="1" noChangeArrowheads="1" noChangeShapeType="1" noTextEdit="1"/>
              </p:cNvSpPr>
              <p:nvPr/>
            </p:nvSpPr>
            <p:spPr>
              <a:xfrm>
                <a:off x="551247" y="4740371"/>
                <a:ext cx="8041506" cy="87120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E373390A-130B-46AE-A687-0D7DF861B7EF}"/>
                  </a:ext>
                </a:extLst>
              </p:cNvPr>
              <p:cNvSpPr/>
              <p:nvPr/>
            </p:nvSpPr>
            <p:spPr>
              <a:xfrm>
                <a:off x="551247" y="1563369"/>
                <a:ext cx="8041505" cy="871201"/>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0"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𝐵</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𝐶</m:t>
                      </m:r>
                      <m:r>
                        <a:rPr lang="en-US" altLang="zh-CN" i="1" kern="100" smtClean="0">
                          <a:solidFill>
                            <a:schemeClr val="tx1"/>
                          </a:solidFill>
                          <a:latin typeface="Cambria Math" panose="02040503050406030204" pitchFamily="18" charset="0"/>
                          <a:ea typeface="MS Mincho" panose="02020609040205080304" pitchFamily="49" charset="-128"/>
                          <a:cs typeface="Times New Roman" panose="02020603050405020304" pitchFamily="18" charset="0"/>
                        </a:rPr>
                        <m:t>=</m:t>
                      </m:r>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𝐾</m:t>
                          </m:r>
                        </m:sup>
                        <m:e>
                          <m:nary>
                            <m:naryPr>
                              <m:chr m:val="∑"/>
                              <m:limLoc m:val="undOv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𝐿</m:t>
                              </m:r>
                            </m:sup>
                            <m:e>
                              <m:sSubSup>
                                <m:sSub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𝑓</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𝑘</m:t>
                                  </m:r>
                                </m:sup>
                              </m:sSubSup>
                            </m:e>
                          </m:nary>
                        </m:e>
                      </m:nary>
                    </m:oMath>
                  </m:oMathPara>
                </a14:m>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4" name="矩形 23">
                <a:extLst>
                  <a:ext uri="{FF2B5EF4-FFF2-40B4-BE49-F238E27FC236}">
                    <a16:creationId xmlns:a16="http://schemas.microsoft.com/office/drawing/2014/main" id="{E373390A-130B-46AE-A687-0D7DF861B7EF}"/>
                  </a:ext>
                </a:extLst>
              </p:cNvPr>
              <p:cNvSpPr>
                <a:spLocks noRot="1" noChangeAspect="1" noMove="1" noResize="1" noEditPoints="1" noAdjustHandles="1" noChangeArrowheads="1" noChangeShapeType="1" noTextEdit="1"/>
              </p:cNvSpPr>
              <p:nvPr/>
            </p:nvSpPr>
            <p:spPr>
              <a:xfrm>
                <a:off x="551247" y="1563369"/>
                <a:ext cx="8041505" cy="871201"/>
              </a:xfrm>
              <a:prstGeom prst="rect">
                <a:avLst/>
              </a:prstGeom>
              <a:blipFill>
                <a:blip r:embed="rId4"/>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p:txBody>
      </p:sp>
      <p:sp>
        <p:nvSpPr>
          <p:cNvPr id="37" name="矩形 36">
            <a:extLst>
              <a:ext uri="{FF2B5EF4-FFF2-40B4-BE49-F238E27FC236}">
                <a16:creationId xmlns:a16="http://schemas.microsoft.com/office/drawing/2014/main" id="{D9D3585F-A4FE-4170-AF87-B8158554E925}"/>
              </a:ext>
            </a:extLst>
          </p:cNvPr>
          <p:cNvSpPr/>
          <p:nvPr/>
        </p:nvSpPr>
        <p:spPr>
          <a:xfrm>
            <a:off x="551247" y="4271045"/>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8EE8E53-9352-49ED-8DC2-CEA1A002388C}"/>
                  </a:ext>
                </a:extLst>
              </p:cNvPr>
              <p:cNvSpPr/>
              <p:nvPr/>
            </p:nvSpPr>
            <p:spPr>
              <a:xfrm>
                <a:off x="736847" y="5711566"/>
                <a:ext cx="8041506" cy="338554"/>
              </a:xfrm>
              <a:prstGeom prst="rect">
                <a:avLst/>
              </a:prstGeom>
            </p:spPr>
            <p:txBody>
              <a:bodyPr wrap="square">
                <a:spAutoFit/>
              </a:bodyPr>
              <a:lstStyle/>
              <a:p>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𝑅</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b>
                    </m:sSub>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number of bus lines passing through the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err="1">
                    <a:latin typeface="Helvetica" panose="020B0604020202020204" pitchFamily="34" charset="0"/>
                    <a:cs typeface="Helvetica" panose="020B0604020202020204" pitchFamily="34" charset="0"/>
                  </a:rPr>
                  <a:t>th</a:t>
                </a:r>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bus station.</a:t>
                </a:r>
                <a:endParaRPr lang="zh-CN" altLang="en-US" sz="1600" dirty="0"/>
              </a:p>
            </p:txBody>
          </p:sp>
        </mc:Choice>
        <mc:Fallback xmlns="">
          <p:sp>
            <p:nvSpPr>
              <p:cNvPr id="3" name="矩形 2">
                <a:extLst>
                  <a:ext uri="{FF2B5EF4-FFF2-40B4-BE49-F238E27FC236}">
                    <a16:creationId xmlns:a16="http://schemas.microsoft.com/office/drawing/2014/main" id="{48EE8E53-9352-49ED-8DC2-CEA1A002388C}"/>
                  </a:ext>
                </a:extLst>
              </p:cNvPr>
              <p:cNvSpPr>
                <a:spLocks noRot="1" noChangeAspect="1" noMove="1" noResize="1" noEditPoints="1" noAdjustHandles="1" noChangeArrowheads="1" noChangeShapeType="1" noTextEdit="1"/>
              </p:cNvSpPr>
              <p:nvPr/>
            </p:nvSpPr>
            <p:spPr>
              <a:xfrm>
                <a:off x="736847" y="5711566"/>
                <a:ext cx="8041506" cy="338554"/>
              </a:xfrm>
              <a:prstGeom prst="rect">
                <a:avLst/>
              </a:prstGeom>
              <a:blipFill>
                <a:blip r:embed="rId5"/>
                <a:stretch>
                  <a:fillRect t="-7273"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534F208-8DB1-4159-B13E-AA166A7BE53A}"/>
                  </a:ext>
                </a:extLst>
              </p:cNvPr>
              <p:cNvSpPr/>
              <p:nvPr/>
            </p:nvSpPr>
            <p:spPr>
              <a:xfrm>
                <a:off x="551247" y="2542732"/>
                <a:ext cx="8041506" cy="1176476"/>
              </a:xfrm>
              <a:prstGeom prst="rect">
                <a:avLst/>
              </a:prstGeom>
            </p:spPr>
            <p:txBody>
              <a:bodyPr wrap="square">
                <a:spAutoFit/>
              </a:bodyPr>
              <a:lstStyle/>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𝐾</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bus stations within catchment area of subway station</a:t>
                </a:r>
              </a:p>
              <a:p>
                <a:pPr>
                  <a:lnSpc>
                    <a:spcPct val="150000"/>
                  </a:lnSpc>
                  <a:spcAft>
                    <a:spcPts val="0"/>
                  </a:spcAft>
                </a:pP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𝐿</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the number of lines in one bus station and</a:t>
                </a:r>
              </a:p>
              <a:p>
                <a:pPr>
                  <a:lnSpc>
                    <a:spcPct val="150000"/>
                  </a:lnSpc>
                  <a:spcAft>
                    <a:spcPts val="0"/>
                  </a:spcAft>
                </a:pP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cs typeface="Times New Roman" panose="02020603050405020304" pitchFamily="18" charset="0"/>
                          </a:rPr>
                          <m:t>𝑓</m:t>
                        </m:r>
                      </m:e>
                      <m:sub>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sub>
                      <m:sup>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sup>
                    </m:sSubSup>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is the frequency of 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𝑙</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line at </a:t>
                </a:r>
                <a:r>
                  <a:rPr lang="en-US" altLang="zh-CN" sz="1600" kern="100" dirty="0">
                    <a:latin typeface="Helvetica" panose="020B0604020202020204" pitchFamily="34" charset="0"/>
                    <a:cs typeface="Helvetica" panose="020B0604020202020204" pitchFamily="34" charset="0"/>
                  </a:rPr>
                  <a:t>NO. </a:t>
                </a:r>
                <a14:m>
                  <m:oMath xmlns:m="http://schemas.openxmlformats.org/officeDocument/2006/math">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𝑘</m:t>
                    </m:r>
                  </m:oMath>
                </a14:m>
                <a:r>
                  <a:rPr lang="en-US" altLang="zh-CN" sz="1600" kern="100" dirty="0">
                    <a:latin typeface="Helvetica" panose="020B0604020202020204" pitchFamily="34" charset="0"/>
                    <a:ea typeface="MS Mincho" panose="02020609040205080304" pitchFamily="49" charset="-128"/>
                    <a:cs typeface="Helvetica" panose="020B0604020202020204" pitchFamily="34" charset="0"/>
                  </a:rPr>
                  <a:t> station.</a:t>
                </a:r>
                <a:endParaRPr lang="zh-CN" altLang="zh-CN" sz="1600" kern="100" dirty="0">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4" name="矩形 3">
                <a:extLst>
                  <a:ext uri="{FF2B5EF4-FFF2-40B4-BE49-F238E27FC236}">
                    <a16:creationId xmlns:a16="http://schemas.microsoft.com/office/drawing/2014/main" id="{5534F208-8DB1-4159-B13E-AA166A7BE53A}"/>
                  </a:ext>
                </a:extLst>
              </p:cNvPr>
              <p:cNvSpPr>
                <a:spLocks noRot="1" noChangeAspect="1" noMove="1" noResize="1" noEditPoints="1" noAdjustHandles="1" noChangeArrowheads="1" noChangeShapeType="1" noTextEdit="1"/>
              </p:cNvSpPr>
              <p:nvPr/>
            </p:nvSpPr>
            <p:spPr>
              <a:xfrm>
                <a:off x="551247" y="2542732"/>
                <a:ext cx="8041506" cy="1176476"/>
              </a:xfrm>
              <a:prstGeom prst="rect">
                <a:avLst/>
              </a:prstGeom>
              <a:blipFill>
                <a:blip r:embed="rId6"/>
                <a:stretch>
                  <a:fillRect b="-5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85424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98144E0A-6BAC-4039-A1CD-F3ED9F1D422B}"/>
              </a:ext>
            </a:extLst>
          </p:cNvPr>
          <p:cNvSpPr/>
          <p:nvPr/>
        </p:nvSpPr>
        <p:spPr>
          <a:xfrm>
            <a:off x="0" y="537685"/>
            <a:ext cx="9144000" cy="3187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127</a:t>
            </a:fld>
            <a:endParaRPr lang="zh-CN" altLang="en-US">
              <a:solidFill>
                <a:schemeClr val="tx1"/>
              </a:solidFill>
            </a:endParaRPr>
          </a:p>
        </p:txBody>
      </p:sp>
      <p:grpSp>
        <p:nvGrpSpPr>
          <p:cNvPr id="3" name="组合 2">
            <a:extLst>
              <a:ext uri="{FF2B5EF4-FFF2-40B4-BE49-F238E27FC236}">
                <a16:creationId xmlns:a16="http://schemas.microsoft.com/office/drawing/2014/main" id="{363F33A5-3402-4DDF-9970-FB9FE8E8BA25}"/>
              </a:ext>
            </a:extLst>
          </p:cNvPr>
          <p:cNvGrpSpPr/>
          <p:nvPr/>
        </p:nvGrpSpPr>
        <p:grpSpPr>
          <a:xfrm>
            <a:off x="403261" y="1933724"/>
            <a:ext cx="8345364" cy="1588037"/>
            <a:chOff x="403261" y="4839790"/>
            <a:chExt cx="8345364" cy="1588037"/>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0030709-1A37-4B3A-AC81-C5A91EE2BC53}"/>
                    </a:ext>
                  </a:extLst>
                </p:cNvPr>
                <p:cNvSpPr/>
                <p:nvPr/>
              </p:nvSpPr>
              <p:spPr>
                <a:xfrm>
                  <a:off x="2286000" y="4839790"/>
                  <a:ext cx="4572000" cy="427746"/>
                </a:xfrm>
                <a:prstGeom prst="rect">
                  <a:avLst/>
                </a:prstGeom>
              </p:spPr>
              <p:txBody>
                <a:bodyPr>
                  <a:spAutoFit/>
                </a:bodyPr>
                <a:lstStyle/>
                <a:p>
                  <a:pPr algn="ctr">
                    <a:spcAft>
                      <a:spcPts val="0"/>
                    </a:spcAft>
                  </a:pPr>
                  <a14:m>
                    <m:oMath xmlns:m="http://schemas.openxmlformats.org/officeDocument/2006/math">
                      <m:r>
                        <a:rPr lang="en-US" altLang="zh-CN" b="0" i="1" kern="100" smtClean="0">
                          <a:solidFill>
                            <a:schemeClr val="tx1"/>
                          </a:solidFill>
                          <a:latin typeface="Cambria Math" panose="02040503050406030204" pitchFamily="18" charset="0"/>
                          <a:cs typeface="Times New Roman" panose="02020603050405020304" pitchFamily="18" charset="0"/>
                        </a:rPr>
                        <m:t>𝐴</m:t>
                      </m:r>
                      <m:r>
                        <a:rPr lang="en-US" altLang="zh-CN" i="1" kern="100" smtClean="0">
                          <a:solidFill>
                            <a:schemeClr val="tx1"/>
                          </a:solidFill>
                          <a:latin typeface="Cambria Math" panose="02040503050406030204" pitchFamily="18" charset="0"/>
                          <a:cs typeface="Times New Roman" panose="02020603050405020304" pitchFamily="18" charset="0"/>
                        </a:rPr>
                        <m:t>=</m:t>
                      </m:r>
                      <m:rad>
                        <m:radPr>
                          <m:deg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subHide m:val="on"/>
                              <m:supHide m:val="on"/>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𝑝</m:t>
                                          </m:r>
                                        </m:e>
                                        <m:sub>
                                          <m:r>
                                            <a:rPr lang="en-US" altLang="zh-CN" i="1" kern="100">
                                              <a:solidFill>
                                                <a:schemeClr val="tx1"/>
                                              </a:solidFill>
                                              <a:latin typeface="Cambria Math" panose="02040503050406030204" pitchFamily="18" charset="0"/>
                                              <a:cs typeface="Times New Roman" panose="02020603050405020304" pitchFamily="18" charset="0"/>
                                            </a:rPr>
                                            <m:t>𝑖</m:t>
                                          </m:r>
                                        </m:sub>
                                      </m:sSub>
                                      <m:r>
                                        <a:rPr lang="en-US" altLang="zh-CN" i="1" kern="100">
                                          <a:solidFill>
                                            <a:schemeClr val="tx1"/>
                                          </a:solidFill>
                                          <a:latin typeface="Cambria Math" panose="02040503050406030204" pitchFamily="18" charset="0"/>
                                          <a:cs typeface="Times New Roman" panose="02020603050405020304" pitchFamily="18" charset="0"/>
                                        </a:rPr>
                                        <m:t>−</m:t>
                                      </m:r>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cs typeface="Times New Roman" panose="02020603050405020304" pitchFamily="18" charset="0"/>
                                            </a:rPr>
                                            <m:t>𝑃</m:t>
                                          </m:r>
                                        </m:e>
                                        <m:sub>
                                          <m:r>
                                            <a:rPr lang="en-US" altLang="zh-CN" i="1" kern="100">
                                              <a:solidFill>
                                                <a:schemeClr val="tx1"/>
                                              </a:solidFill>
                                              <a:latin typeface="Cambria Math" panose="02040503050406030204" pitchFamily="18" charset="0"/>
                                              <a:cs typeface="Times New Roman" panose="02020603050405020304" pitchFamily="18" charset="0"/>
                                            </a:rPr>
                                            <m:t>𝑖</m:t>
                                          </m:r>
                                        </m:sub>
                                      </m:sSub>
                                    </m:e>
                                  </m:d>
                                </m:e>
                                <m:sup>
                                  <m:r>
                                    <a:rPr lang="en-US" altLang="zh-CN" i="1" kern="100">
                                      <a:solidFill>
                                        <a:schemeClr val="tx1"/>
                                      </a:solidFill>
                                      <a:latin typeface="Cambria Math" panose="02040503050406030204" pitchFamily="18" charset="0"/>
                                      <a:cs typeface="Times New Roman" panose="02020603050405020304" pitchFamily="18" charset="0"/>
                                    </a:rPr>
                                    <m:t>2</m:t>
                                  </m:r>
                                </m:sup>
                              </m:sSup>
                            </m:e>
                          </m:nary>
                        </m:e>
                      </m:rad>
                    </m:oMath>
                  </a14:m>
                  <a:r>
                    <a:rPr lang="en-US" altLang="zh-CN" i="1" kern="100" dirty="0">
                      <a:solidFill>
                        <a:schemeClr val="tx1"/>
                      </a:solidFill>
                      <a:latin typeface="Helvetica" panose="020B0604020202020204" pitchFamily="34" charset="0"/>
                      <a:cs typeface="Helvetica" panose="020B0604020202020204" pitchFamily="34" charset="0"/>
                    </a:rPr>
                    <a:t> </a:t>
                  </a:r>
                  <a:endParaRPr lang="zh-CN" altLang="zh-CN"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0" name="矩形 19">
                  <a:extLst>
                    <a:ext uri="{FF2B5EF4-FFF2-40B4-BE49-F238E27FC236}">
                      <a16:creationId xmlns:a16="http://schemas.microsoft.com/office/drawing/2014/main" id="{40030709-1A37-4B3A-AC81-C5A91EE2BC53}"/>
                    </a:ext>
                  </a:extLst>
                </p:cNvPr>
                <p:cNvSpPr>
                  <a:spLocks noRot="1" noChangeAspect="1" noMove="1" noResize="1" noEditPoints="1" noAdjustHandles="1" noChangeArrowheads="1" noChangeShapeType="1" noTextEdit="1"/>
                </p:cNvSpPr>
                <p:nvPr/>
              </p:nvSpPr>
              <p:spPr>
                <a:xfrm>
                  <a:off x="2286000" y="4839790"/>
                  <a:ext cx="4572000" cy="427746"/>
                </a:xfrm>
                <a:prstGeom prst="rect">
                  <a:avLst/>
                </a:prstGeom>
                <a:blipFill>
                  <a:blip r:embed="rId3"/>
                  <a:stretch>
                    <a:fillRect t="-91429"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C95A200-00E8-4BFC-8833-8297EF337EBA}"/>
                    </a:ext>
                  </a:extLst>
                </p:cNvPr>
                <p:cNvSpPr/>
                <p:nvPr/>
              </p:nvSpPr>
              <p:spPr>
                <a:xfrm>
                  <a:off x="403261" y="5271741"/>
                  <a:ext cx="8345364" cy="1156086"/>
                </a:xfrm>
                <a:prstGeom prst="rect">
                  <a:avLst/>
                </a:prstGeom>
              </p:spPr>
              <p:txBody>
                <a:bodyPr wrap="square">
                  <a:spAutoFit/>
                </a:bodyPr>
                <a:lstStyle/>
                <a:p>
                  <a:pPr>
                    <a:lnSpc>
                      <a:spcPct val="150000"/>
                    </a:lnSpc>
                    <a:spcAft>
                      <a:spcPts val="0"/>
                    </a:spcAft>
                  </a:pPr>
                  <a14:m>
                    <m:oMath xmlns:m="http://schemas.openxmlformats.org/officeDocument/2006/math">
                      <m:sSub>
                        <m:sSubPr>
                          <m:ctrlPr>
                            <a:rPr lang="zh-CN" altLang="zh-CN" sz="160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average proportion of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type land use. </a:t>
                  </a:r>
                </a:p>
                <a:p>
                  <a:pPr>
                    <a:lnSpc>
                      <a:spcPct val="150000"/>
                    </a:lnSpc>
                    <a:spcAft>
                      <a:spcPts val="0"/>
                    </a:spcAft>
                  </a:pP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 the type of land use (respectively government, commercial, residence and education)</a:t>
                  </a:r>
                  <a:endPar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a:p>
                  <a:pPr>
                    <a:lnSpc>
                      <a:spcPct val="150000"/>
                    </a:lnSpc>
                    <a:spcAft>
                      <a:spcPts val="0"/>
                    </a:spcAft>
                  </a:pPr>
                  <a14:m>
                    <m:oMath xmlns:m="http://schemas.openxmlformats.org/officeDocument/2006/math">
                      <m:sSub>
                        <m:sSubPr>
                          <m:ctrlPr>
                            <a:rPr lang="zh-CN" altLang="zh-CN" sz="16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𝑝</m:t>
                          </m:r>
                        </m:e>
                        <m:sub>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 the floor area of land use type </a:t>
                  </a:r>
                  <a14:m>
                    <m:oMath xmlns:m="http://schemas.openxmlformats.org/officeDocument/2006/math">
                      <m:r>
                        <a:rPr lang="en-US" altLang="zh-CN" sz="1600"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oMath>
                  </a14:m>
                  <a:r>
                    <a:rPr lang="en-US" altLang="zh-CN" sz="1600" kern="100" dirty="0">
                      <a:solidFill>
                        <a:schemeClr val="tx1"/>
                      </a:solidFill>
                      <a:latin typeface="Helvetica" panose="020B0604020202020204" pitchFamily="34" charset="0"/>
                      <a:cs typeface="Helvetica" panose="020B0604020202020204" pitchFamily="34" charset="0"/>
                    </a:rPr>
                    <a:t> within catchment area </a:t>
                  </a:r>
                  <a:r>
                    <a:rPr lang="en-US"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rPr>
                    <a:t>of subway station</a:t>
                  </a:r>
                  <a:endParaRPr lang="zh-CN" altLang="zh-CN" sz="1600" kern="100" dirty="0">
                    <a:solidFill>
                      <a:schemeClr val="tx1"/>
                    </a:solidFill>
                    <a:latin typeface="Helvetica" panose="020B0604020202020204" pitchFamily="34" charset="0"/>
                    <a:ea typeface="MS Mincho" panose="02020609040205080304" pitchFamily="49" charset="-128"/>
                    <a:cs typeface="Helvetica" panose="020B0604020202020204" pitchFamily="34" charset="0"/>
                  </a:endParaRPr>
                </a:p>
              </p:txBody>
            </p:sp>
          </mc:Choice>
          <mc:Fallback xmlns="">
            <p:sp>
              <p:nvSpPr>
                <p:cNvPr id="21" name="矩形 20">
                  <a:extLst>
                    <a:ext uri="{FF2B5EF4-FFF2-40B4-BE49-F238E27FC236}">
                      <a16:creationId xmlns:a16="http://schemas.microsoft.com/office/drawing/2014/main" id="{BC95A200-00E8-4BFC-8833-8297EF337EBA}"/>
                    </a:ext>
                  </a:extLst>
                </p:cNvPr>
                <p:cNvSpPr>
                  <a:spLocks noRot="1" noChangeAspect="1" noMove="1" noResize="1" noEditPoints="1" noAdjustHandles="1" noChangeArrowheads="1" noChangeShapeType="1" noTextEdit="1"/>
                </p:cNvSpPr>
                <p:nvPr/>
              </p:nvSpPr>
              <p:spPr>
                <a:xfrm>
                  <a:off x="403261" y="5271741"/>
                  <a:ext cx="8345364" cy="1156086"/>
                </a:xfrm>
                <a:prstGeom prst="rect">
                  <a:avLst/>
                </a:prstGeom>
                <a:blipFill>
                  <a:blip r:embed="rId4"/>
                  <a:stretch>
                    <a:fillRect b="-5789"/>
                  </a:stretch>
                </a:blipFill>
              </p:spPr>
              <p:txBody>
                <a:bodyPr/>
                <a:lstStyle/>
                <a:p>
                  <a:r>
                    <a:rPr lang="zh-CN" altLang="en-US">
                      <a:noFill/>
                    </a:rPr>
                    <a:t> </a:t>
                  </a:r>
                </a:p>
              </p:txBody>
            </p:sp>
          </mc:Fallback>
        </mc:AlternateContent>
      </p:grpSp>
      <p:sp>
        <p:nvSpPr>
          <p:cNvPr id="28" name="矩形 27">
            <a:extLst>
              <a:ext uri="{FF2B5EF4-FFF2-40B4-BE49-F238E27FC236}">
                <a16:creationId xmlns:a16="http://schemas.microsoft.com/office/drawing/2014/main" id="{61B9F048-A5D2-4220-A785-4C2DB92BDA89}"/>
              </a:ext>
            </a:extLst>
          </p:cNvPr>
          <p:cNvSpPr/>
          <p:nvPr/>
        </p:nvSpPr>
        <p:spPr>
          <a:xfrm>
            <a:off x="550019" y="1512410"/>
            <a:ext cx="7896103" cy="369332"/>
          </a:xfrm>
          <a:prstGeom prst="rect">
            <a:avLst/>
          </a:prstGeom>
        </p:spPr>
        <p:txBody>
          <a:bodyPr wrap="square">
            <a:spAutoFit/>
          </a:bodyPr>
          <a:lstStyle/>
          <a:p>
            <a:r>
              <a:rPr lang="en-US" altLang="zh-CN" kern="100" dirty="0">
                <a:latin typeface="Helvetica" panose="020B0604020202020204" pitchFamily="34" charset="0"/>
                <a:ea typeface="MS Mincho" panose="02020609040205080304" pitchFamily="49" charset="-128"/>
                <a:cs typeface="Helvetica" panose="020B0604020202020204" pitchFamily="34" charset="0"/>
              </a:rPr>
              <a:t>The indicator of land-use mix is re-defined into the aggregation of land-use. </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Land-use Aggregation</a:t>
            </a:r>
          </a:p>
        </p:txBody>
      </p:sp>
      <p:graphicFrame>
        <p:nvGraphicFramePr>
          <p:cNvPr id="38" name="表格 37">
            <a:extLst>
              <a:ext uri="{FF2B5EF4-FFF2-40B4-BE49-F238E27FC236}">
                <a16:creationId xmlns:a16="http://schemas.microsoft.com/office/drawing/2014/main" id="{E7217072-4DDC-434C-9DB6-E4775D95B284}"/>
              </a:ext>
            </a:extLst>
          </p:cNvPr>
          <p:cNvGraphicFramePr>
            <a:graphicFrameLocks noGrp="1"/>
          </p:cNvGraphicFramePr>
          <p:nvPr>
            <p:extLst/>
          </p:nvPr>
        </p:nvGraphicFramePr>
        <p:xfrm>
          <a:off x="705538" y="4020478"/>
          <a:ext cx="6109764" cy="2205512"/>
        </p:xfrm>
        <a:graphic>
          <a:graphicData uri="http://schemas.openxmlformats.org/drawingml/2006/table">
            <a:tbl>
              <a:tblPr firstRow="1" firstCol="1" bandRow="1"/>
              <a:tblGrid>
                <a:gridCol w="1018294">
                  <a:extLst>
                    <a:ext uri="{9D8B030D-6E8A-4147-A177-3AD203B41FA5}">
                      <a16:colId xmlns:a16="http://schemas.microsoft.com/office/drawing/2014/main" val="957851932"/>
                    </a:ext>
                  </a:extLst>
                </a:gridCol>
                <a:gridCol w="1018294">
                  <a:extLst>
                    <a:ext uri="{9D8B030D-6E8A-4147-A177-3AD203B41FA5}">
                      <a16:colId xmlns:a16="http://schemas.microsoft.com/office/drawing/2014/main" val="25238195"/>
                    </a:ext>
                  </a:extLst>
                </a:gridCol>
                <a:gridCol w="868337">
                  <a:extLst>
                    <a:ext uri="{9D8B030D-6E8A-4147-A177-3AD203B41FA5}">
                      <a16:colId xmlns:a16="http://schemas.microsoft.com/office/drawing/2014/main" val="463291288"/>
                    </a:ext>
                  </a:extLst>
                </a:gridCol>
                <a:gridCol w="1168251">
                  <a:extLst>
                    <a:ext uri="{9D8B030D-6E8A-4147-A177-3AD203B41FA5}">
                      <a16:colId xmlns:a16="http://schemas.microsoft.com/office/drawing/2014/main" val="678206479"/>
                    </a:ext>
                  </a:extLst>
                </a:gridCol>
                <a:gridCol w="1018294">
                  <a:extLst>
                    <a:ext uri="{9D8B030D-6E8A-4147-A177-3AD203B41FA5}">
                      <a16:colId xmlns:a16="http://schemas.microsoft.com/office/drawing/2014/main" val="3695931503"/>
                    </a:ext>
                  </a:extLst>
                </a:gridCol>
                <a:gridCol w="1018294">
                  <a:extLst>
                    <a:ext uri="{9D8B030D-6E8A-4147-A177-3AD203B41FA5}">
                      <a16:colId xmlns:a16="http://schemas.microsoft.com/office/drawing/2014/main" val="1483374958"/>
                    </a:ext>
                  </a:extLst>
                </a:gridCol>
              </a:tblGrid>
              <a:tr h="630147">
                <a:tc>
                  <a:txBody>
                    <a:bodyPr/>
                    <a:lstStyle/>
                    <a:p>
                      <a:pPr algn="ctr">
                        <a:spcAft>
                          <a:spcPts val="0"/>
                        </a:spcAft>
                      </a:pPr>
                      <a:r>
                        <a:rPr lang="en-US"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Range of PCA</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Residence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Office</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Commerce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Education</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Total</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61227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51.8%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13.8%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a:noFill/>
                    </a:lnB>
                  </a:tcPr>
                </a:tc>
                <a:extLst>
                  <a:ext uri="{0D108BD9-81ED-4DB2-BD59-A6C34878D82A}">
                    <a16:rowId xmlns:a16="http://schemas.microsoft.com/office/drawing/2014/main" val="285588664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55.3%</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solidFill>
                      <a:srgbClr val="D9D9D9"/>
                    </a:solidFill>
                  </a:tcPr>
                </a:tc>
                <a:extLst>
                  <a:ext uri="{0D108BD9-81ED-4DB2-BD59-A6C34878D82A}">
                    <a16:rowId xmlns:a16="http://schemas.microsoft.com/office/drawing/2014/main" val="210484206"/>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57.6%</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16.5%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6.0%</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53061591"/>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1200</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15.5%</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10.2%</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5.9%</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90.8%</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10432664"/>
                  </a:ext>
                </a:extLst>
              </a:tr>
              <a:tr h="315073">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62.8%</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10.1%</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7.5%</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5.3%</a:t>
                      </a:r>
                      <a:endParaRPr lang="zh-CN" sz="1400" kern="10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85.7%</a:t>
                      </a:r>
                      <a:endParaRPr lang="zh-CN" sz="1400"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nchor="ctr">
                    <a:lnL>
                      <a:noFill/>
                    </a:lnL>
                    <a:lnR>
                      <a:noFill/>
                    </a:lnR>
                    <a:lnT>
                      <a:noFill/>
                    </a:lnT>
                    <a:lnB w="190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807951207"/>
                  </a:ext>
                </a:extLst>
              </a:tr>
            </a:tbl>
          </a:graphicData>
        </a:graphic>
      </p:graphicFrame>
      <p:sp>
        <p:nvSpPr>
          <p:cNvPr id="39" name="矩形: 圆角 38">
            <a:extLst>
              <a:ext uri="{FF2B5EF4-FFF2-40B4-BE49-F238E27FC236}">
                <a16:creationId xmlns:a16="http://schemas.microsoft.com/office/drawing/2014/main" id="{88136D61-1273-452C-AFC3-0CC66D7628A8}"/>
              </a:ext>
            </a:extLst>
          </p:cNvPr>
          <p:cNvSpPr/>
          <p:nvPr/>
        </p:nvSpPr>
        <p:spPr>
          <a:xfrm>
            <a:off x="905562" y="4999409"/>
            <a:ext cx="5758820" cy="247650"/>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79AD6A-86E9-4EF5-A071-8CECB8F90CED}"/>
                  </a:ext>
                </a:extLst>
              </p:cNvPr>
              <p:cNvSpPr txBox="1"/>
              <p:nvPr/>
            </p:nvSpPr>
            <p:spPr>
              <a:xfrm>
                <a:off x="7388188" y="4938568"/>
                <a:ext cx="1360437" cy="369332"/>
              </a:xfrm>
              <a:prstGeom prst="rect">
                <a:avLst/>
              </a:prstGeom>
              <a:noFill/>
            </p:spPr>
            <p:txBody>
              <a:bodyPr wrap="none" rtlCol="0">
                <a:spAutoFit/>
              </a:bodyPr>
              <a:lstStyle/>
              <a:p>
                <a:r>
                  <a:rPr lang="en-US" altLang="zh-CN" dirty="0">
                    <a:solidFill>
                      <a:schemeClr val="tx1"/>
                    </a:solidFill>
                    <a:latin typeface="Helvetica" panose="020B0604020202020204" pitchFamily="34" charset="0"/>
                    <a:cs typeface="Helvetica" panose="020B0604020202020204" pitchFamily="34" charset="0"/>
                  </a:rPr>
                  <a:t>Average </a:t>
                </a:r>
                <a14:m>
                  <m:oMath xmlns:m="http://schemas.openxmlformats.org/officeDocument/2006/math">
                    <m:sSub>
                      <m:sSubPr>
                        <m:ctrlPr>
                          <a:rPr lang="zh-CN" altLang="zh-CN"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𝑃</m:t>
                        </m:r>
                      </m:e>
                      <m:sub>
                        <m:r>
                          <a:rPr lang="en-US" altLang="zh-CN" i="1" kern="100">
                            <a:solidFill>
                              <a:schemeClr val="tx1"/>
                            </a:solidFill>
                            <a:latin typeface="Cambria Math" panose="02040503050406030204" pitchFamily="18" charset="0"/>
                            <a:ea typeface="MS Mincho" panose="02020609040205080304" pitchFamily="49" charset="-128"/>
                            <a:cs typeface="Times New Roman" panose="02020603050405020304" pitchFamily="18" charset="0"/>
                          </a:rPr>
                          <m:t>𝑖</m:t>
                        </m:r>
                      </m:sub>
                    </m:sSub>
                  </m:oMath>
                </a14:m>
                <a:r>
                  <a:rPr lang="en-US" altLang="zh-CN" dirty="0">
                    <a:solidFill>
                      <a:schemeClr val="tx1"/>
                    </a:solidFill>
                    <a:latin typeface="Helvetica" panose="020B0604020202020204" pitchFamily="34" charset="0"/>
                    <a:cs typeface="Helvetica" panose="020B0604020202020204" pitchFamily="34" charset="0"/>
                  </a:rPr>
                  <a:t> </a:t>
                </a:r>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40" name="文本框 39">
                <a:extLst>
                  <a:ext uri="{FF2B5EF4-FFF2-40B4-BE49-F238E27FC236}">
                    <a16:creationId xmlns:a16="http://schemas.microsoft.com/office/drawing/2014/main" id="{1779AD6A-86E9-4EF5-A071-8CECB8F90CED}"/>
                  </a:ext>
                </a:extLst>
              </p:cNvPr>
              <p:cNvSpPr txBox="1">
                <a:spLocks noRot="1" noChangeAspect="1" noMove="1" noResize="1" noEditPoints="1" noAdjustHandles="1" noChangeArrowheads="1" noChangeShapeType="1" noTextEdit="1"/>
              </p:cNvSpPr>
              <p:nvPr/>
            </p:nvSpPr>
            <p:spPr>
              <a:xfrm>
                <a:off x="7388188" y="4938568"/>
                <a:ext cx="1360437" cy="369332"/>
              </a:xfrm>
              <a:prstGeom prst="rect">
                <a:avLst/>
              </a:prstGeom>
              <a:blipFill>
                <a:blip r:embed="rId5"/>
                <a:stretch>
                  <a:fillRect l="-4036" t="-8197" b="-24590"/>
                </a:stretch>
              </a:blipFill>
            </p:spPr>
            <p:txBody>
              <a:bodyPr/>
              <a:lstStyle/>
              <a:p>
                <a:r>
                  <a:rPr lang="zh-CN" altLang="en-US">
                    <a:noFill/>
                  </a:rPr>
                  <a:t> </a:t>
                </a:r>
              </a:p>
            </p:txBody>
          </p:sp>
        </mc:Fallback>
      </mc:AlternateContent>
      <p:sp>
        <p:nvSpPr>
          <p:cNvPr id="41" name="箭头: 右 40">
            <a:extLst>
              <a:ext uri="{FF2B5EF4-FFF2-40B4-BE49-F238E27FC236}">
                <a16:creationId xmlns:a16="http://schemas.microsoft.com/office/drawing/2014/main" id="{0018D5D8-0038-46DD-B449-615C68E38DAF}"/>
              </a:ext>
            </a:extLst>
          </p:cNvPr>
          <p:cNvSpPr/>
          <p:nvPr/>
        </p:nvSpPr>
        <p:spPr>
          <a:xfrm>
            <a:off x="7015326" y="4983731"/>
            <a:ext cx="372862" cy="291620"/>
          </a:xfrm>
          <a:prstGeom prst="rightArrow">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pic>
        <p:nvPicPr>
          <p:cNvPr id="43" name="图形 42" descr="箭头: 顺时针弯曲">
            <a:extLst>
              <a:ext uri="{FF2B5EF4-FFF2-40B4-BE49-F238E27FC236}">
                <a16:creationId xmlns:a16="http://schemas.microsoft.com/office/drawing/2014/main" id="{DE79B41A-4A45-4651-89EA-DB5755E8E4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15079">
            <a:off x="7280236" y="3422705"/>
            <a:ext cx="731520" cy="731520"/>
          </a:xfrm>
          <a:prstGeom prst="rect">
            <a:avLst/>
          </a:prstGeom>
        </p:spPr>
      </p:pic>
      <p:sp>
        <p:nvSpPr>
          <p:cNvPr id="44" name="矩形: 圆角 43">
            <a:extLst>
              <a:ext uri="{FF2B5EF4-FFF2-40B4-BE49-F238E27FC236}">
                <a16:creationId xmlns:a16="http://schemas.microsoft.com/office/drawing/2014/main" id="{2ED31D00-EAD8-46B5-8A9F-2570D3349D67}"/>
              </a:ext>
            </a:extLst>
          </p:cNvPr>
          <p:cNvSpPr/>
          <p:nvPr/>
        </p:nvSpPr>
        <p:spPr>
          <a:xfrm>
            <a:off x="368423" y="3203574"/>
            <a:ext cx="7019765" cy="297772"/>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508606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91905"/>
            <a:ext cx="9144000" cy="399110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128</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91820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grpSp>
        <p:nvGrpSpPr>
          <p:cNvPr id="61" name="组合 60">
            <a:extLst>
              <a:ext uri="{FF2B5EF4-FFF2-40B4-BE49-F238E27FC236}">
                <a16:creationId xmlns:a16="http://schemas.microsoft.com/office/drawing/2014/main" id="{ACB1AE7E-A219-4A19-A397-0C77744296A6}"/>
              </a:ext>
            </a:extLst>
          </p:cNvPr>
          <p:cNvGrpSpPr/>
          <p:nvPr/>
        </p:nvGrpSpPr>
        <p:grpSpPr>
          <a:xfrm>
            <a:off x="499951" y="1661700"/>
            <a:ext cx="8381643" cy="2791192"/>
            <a:chOff x="403261" y="1281624"/>
            <a:chExt cx="8381643" cy="2791192"/>
          </a:xfrm>
        </p:grpSpPr>
        <p:pic>
          <p:nvPicPr>
            <p:cNvPr id="4" name="图形 3" descr="公交车">
              <a:extLst>
                <a:ext uri="{FF2B5EF4-FFF2-40B4-BE49-F238E27FC236}">
                  <a16:creationId xmlns:a16="http://schemas.microsoft.com/office/drawing/2014/main" id="{9E92792F-6F6D-42AE-BA9A-615C619082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751" y="1867274"/>
              <a:ext cx="675923" cy="675923"/>
            </a:xfrm>
            <a:prstGeom prst="rect">
              <a:avLst/>
            </a:prstGeom>
          </p:spPr>
        </p:pic>
        <p:pic>
          <p:nvPicPr>
            <p:cNvPr id="13" name="图形 12" descr="标记">
              <a:extLst>
                <a:ext uri="{FF2B5EF4-FFF2-40B4-BE49-F238E27FC236}">
                  <a16:creationId xmlns:a16="http://schemas.microsoft.com/office/drawing/2014/main" id="{283FF42C-FBCF-4716-92DE-19FF9A0F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847" y="2230113"/>
              <a:ext cx="429520" cy="429520"/>
            </a:xfrm>
            <a:prstGeom prst="rect">
              <a:avLst/>
            </a:prstGeom>
          </p:spPr>
        </p:pic>
        <p:pic>
          <p:nvPicPr>
            <p:cNvPr id="23" name="图形 22" descr="步行">
              <a:extLst>
                <a:ext uri="{FF2B5EF4-FFF2-40B4-BE49-F238E27FC236}">
                  <a16:creationId xmlns:a16="http://schemas.microsoft.com/office/drawing/2014/main" id="{77ABE9D2-2E39-4A8D-AFD4-30169719B1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9581" y="2567030"/>
              <a:ext cx="360601" cy="360601"/>
            </a:xfrm>
            <a:prstGeom prst="rect">
              <a:avLst/>
            </a:prstGeom>
          </p:spPr>
        </p:pic>
        <p:pic>
          <p:nvPicPr>
            <p:cNvPr id="24" name="图形 23" descr="公交车">
              <a:extLst>
                <a:ext uri="{FF2B5EF4-FFF2-40B4-BE49-F238E27FC236}">
                  <a16:creationId xmlns:a16="http://schemas.microsoft.com/office/drawing/2014/main" id="{295EE62C-0F67-418D-A774-444FF0216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30733" y="2784689"/>
              <a:ext cx="675923" cy="675923"/>
            </a:xfrm>
            <a:prstGeom prst="rect">
              <a:avLst/>
            </a:prstGeom>
          </p:spPr>
        </p:pic>
        <p:pic>
          <p:nvPicPr>
            <p:cNvPr id="26" name="图形 25" descr="有轨电车">
              <a:extLst>
                <a:ext uri="{FF2B5EF4-FFF2-40B4-BE49-F238E27FC236}">
                  <a16:creationId xmlns:a16="http://schemas.microsoft.com/office/drawing/2014/main" id="{EEAE155C-6245-4306-9D9B-AA66EFB0F0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94845" y="1363472"/>
              <a:ext cx="675923" cy="675923"/>
            </a:xfrm>
            <a:prstGeom prst="rect">
              <a:avLst/>
            </a:prstGeom>
          </p:spPr>
        </p:pic>
        <p:pic>
          <p:nvPicPr>
            <p:cNvPr id="27" name="图形 26" descr="标记">
              <a:extLst>
                <a:ext uri="{FF2B5EF4-FFF2-40B4-BE49-F238E27FC236}">
                  <a16:creationId xmlns:a16="http://schemas.microsoft.com/office/drawing/2014/main" id="{C64519CB-CFC8-4BB9-B3C3-FAB9DBBBA6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0167" y="2230113"/>
              <a:ext cx="429520" cy="429520"/>
            </a:xfrm>
            <a:prstGeom prst="rect">
              <a:avLst/>
            </a:prstGeom>
          </p:spPr>
        </p:pic>
        <p:pic>
          <p:nvPicPr>
            <p:cNvPr id="28" name="图形 27" descr="标记">
              <a:extLst>
                <a:ext uri="{FF2B5EF4-FFF2-40B4-BE49-F238E27FC236}">
                  <a16:creationId xmlns:a16="http://schemas.microsoft.com/office/drawing/2014/main" id="{BD31BA73-603D-4C7E-B9EA-2C5227EDC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2885" y="2230113"/>
              <a:ext cx="429520" cy="429520"/>
            </a:xfrm>
            <a:prstGeom prst="rect">
              <a:avLst/>
            </a:prstGeom>
          </p:spPr>
        </p:pic>
        <p:cxnSp>
          <p:nvCxnSpPr>
            <p:cNvPr id="19" name="直接箭头连接符 18">
              <a:extLst>
                <a:ext uri="{FF2B5EF4-FFF2-40B4-BE49-F238E27FC236}">
                  <a16:creationId xmlns:a16="http://schemas.microsoft.com/office/drawing/2014/main" id="{CE413D23-E889-480B-A08A-0AAB13E7FD98}"/>
                </a:ext>
              </a:extLst>
            </p:cNvPr>
            <p:cNvCxnSpPr>
              <a:cxnSpLocks/>
              <a:stCxn id="13" idx="3"/>
              <a:endCxn id="28" idx="1"/>
            </p:cNvCxnSpPr>
            <p:nvPr/>
          </p:nvCxnSpPr>
          <p:spPr>
            <a:xfrm>
              <a:off x="1166367" y="2444873"/>
              <a:ext cx="2336518" cy="0"/>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0BFFD74-EF92-4007-8815-8E7EF74E5272}"/>
                </a:ext>
              </a:extLst>
            </p:cNvPr>
            <p:cNvCxnSpPr>
              <a:cxnSpLocks/>
              <a:stCxn id="28" idx="2"/>
              <a:endCxn id="24" idx="1"/>
            </p:cNvCxnSpPr>
            <p:nvPr/>
          </p:nvCxnSpPr>
          <p:spPr>
            <a:xfrm>
              <a:off x="3717645" y="2659633"/>
              <a:ext cx="1513088" cy="463018"/>
            </a:xfrm>
            <a:prstGeom prst="straightConnector1">
              <a:avLst/>
            </a:prstGeom>
            <a:ln w="1905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7B39682-890C-4DF1-BA3A-C13EEC8B5CFA}"/>
                </a:ext>
              </a:extLst>
            </p:cNvPr>
            <p:cNvCxnSpPr>
              <a:cxnSpLocks/>
              <a:stCxn id="28" idx="0"/>
              <a:endCxn id="26" idx="1"/>
            </p:cNvCxnSpPr>
            <p:nvPr/>
          </p:nvCxnSpPr>
          <p:spPr>
            <a:xfrm flipV="1">
              <a:off x="3717645" y="1701434"/>
              <a:ext cx="1477200" cy="528679"/>
            </a:xfrm>
            <a:prstGeom prst="straightConnector1">
              <a:avLst/>
            </a:prstGeom>
            <a:ln w="1905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1A869A7-15D1-4E59-8788-DAB2D6DE7D6A}"/>
                </a:ext>
              </a:extLst>
            </p:cNvPr>
            <p:cNvCxnSpPr>
              <a:cxnSpLocks/>
              <a:stCxn id="26" idx="3"/>
              <a:endCxn id="27" idx="0"/>
            </p:cNvCxnSpPr>
            <p:nvPr/>
          </p:nvCxnSpPr>
          <p:spPr>
            <a:xfrm>
              <a:off x="5870768" y="1701434"/>
              <a:ext cx="1374159" cy="528679"/>
            </a:xfrm>
            <a:prstGeom prst="straightConnector1">
              <a:avLst/>
            </a:prstGeom>
            <a:ln w="19050">
              <a:solidFill>
                <a:schemeClr val="accent5"/>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BB70375-D83C-4728-B373-D51BA89E05C3}"/>
                </a:ext>
              </a:extLst>
            </p:cNvPr>
            <p:cNvCxnSpPr>
              <a:cxnSpLocks/>
              <a:stCxn id="24" idx="3"/>
              <a:endCxn id="27" idx="2"/>
            </p:cNvCxnSpPr>
            <p:nvPr/>
          </p:nvCxnSpPr>
          <p:spPr>
            <a:xfrm flipV="1">
              <a:off x="5906656" y="2659633"/>
              <a:ext cx="1338271" cy="463018"/>
            </a:xfrm>
            <a:prstGeom prst="straightConnector1">
              <a:avLst/>
            </a:prstGeom>
            <a:ln w="19050">
              <a:solidFill>
                <a:schemeClr val="tx1">
                  <a:lumMod val="75000"/>
                  <a:lumOff val="2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0F1991A4-4325-48A1-BEE3-889C82792488}"/>
                </a:ext>
              </a:extLst>
            </p:cNvPr>
            <p:cNvSpPr/>
            <p:nvPr/>
          </p:nvSpPr>
          <p:spPr>
            <a:xfrm>
              <a:off x="403261" y="2659633"/>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2" name="矩形 51">
              <a:extLst>
                <a:ext uri="{FF2B5EF4-FFF2-40B4-BE49-F238E27FC236}">
                  <a16:creationId xmlns:a16="http://schemas.microsoft.com/office/drawing/2014/main" id="{0C88427B-C064-446B-98AC-295CC42AE484}"/>
                </a:ext>
              </a:extLst>
            </p:cNvPr>
            <p:cNvSpPr/>
            <p:nvPr/>
          </p:nvSpPr>
          <p:spPr>
            <a:xfrm>
              <a:off x="382192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Departure</a:t>
              </a:r>
            </a:p>
          </p:txBody>
        </p:sp>
        <p:sp>
          <p:nvSpPr>
            <p:cNvPr id="53" name="矩形 52">
              <a:extLst>
                <a:ext uri="{FF2B5EF4-FFF2-40B4-BE49-F238E27FC236}">
                  <a16:creationId xmlns:a16="http://schemas.microsoft.com/office/drawing/2014/main" id="{54FAB6B5-9AB1-4E91-A801-AB376E6C9131}"/>
                </a:ext>
              </a:extLst>
            </p:cNvPr>
            <p:cNvSpPr/>
            <p:nvPr/>
          </p:nvSpPr>
          <p:spPr>
            <a:xfrm>
              <a:off x="7445695" y="2260207"/>
              <a:ext cx="1339209"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Destination</a:t>
              </a:r>
            </a:p>
          </p:txBody>
        </p:sp>
        <p:sp>
          <p:nvSpPr>
            <p:cNvPr id="54" name="矩形 53">
              <a:extLst>
                <a:ext uri="{FF2B5EF4-FFF2-40B4-BE49-F238E27FC236}">
                  <a16:creationId xmlns:a16="http://schemas.microsoft.com/office/drawing/2014/main" id="{BCE3B38F-85B6-4213-AF6E-BBE2E83C5A86}"/>
                </a:ext>
              </a:extLst>
            </p:cNvPr>
            <p:cNvSpPr/>
            <p:nvPr/>
          </p:nvSpPr>
          <p:spPr>
            <a:xfrm>
              <a:off x="3700787" y="370348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a:t>
              </a:r>
            </a:p>
          </p:txBody>
        </p:sp>
        <p:sp>
          <p:nvSpPr>
            <p:cNvPr id="56" name="箭头: 右 55">
              <a:extLst>
                <a:ext uri="{FF2B5EF4-FFF2-40B4-BE49-F238E27FC236}">
                  <a16:creationId xmlns:a16="http://schemas.microsoft.com/office/drawing/2014/main" id="{23D01D90-356A-4781-AA72-2791CDF94B64}"/>
                </a:ext>
              </a:extLst>
            </p:cNvPr>
            <p:cNvSpPr/>
            <p:nvPr/>
          </p:nvSpPr>
          <p:spPr>
            <a:xfrm rot="5400000">
              <a:off x="5226851" y="2368451"/>
              <a:ext cx="675922" cy="169277"/>
            </a:xfrm>
            <a:prstGeom prst="rightArrow">
              <a:avLst/>
            </a:prstGeom>
            <a:pattFill prst="dkHorz">
              <a:fgClr>
                <a:schemeClr val="tx1">
                  <a:lumMod val="75000"/>
                  <a:lumOff val="25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3E4CE16D-73EA-4E8B-88A3-123D17992254}"/>
                </a:ext>
              </a:extLst>
            </p:cNvPr>
            <p:cNvSpPr/>
            <p:nvPr/>
          </p:nvSpPr>
          <p:spPr>
            <a:xfrm>
              <a:off x="469687" y="1281624"/>
              <a:ext cx="3728050" cy="369332"/>
            </a:xfrm>
            <a:prstGeom prst="rect">
              <a:avLst/>
            </a:prstGeom>
            <a:solidFill>
              <a:srgbClr val="5B9BD5">
                <a:alpha val="50196"/>
              </a:srgbClr>
            </a:solidFill>
          </p:spPr>
          <p:txBody>
            <a:bodyPr wrap="square">
              <a:spAutoFit/>
            </a:bodyPr>
            <a:lstStyle/>
            <a:p>
              <a:pPr algn="ctr"/>
              <a:r>
                <a:rPr lang="en-US" altLang="zh-CN" dirty="0">
                  <a:solidFill>
                    <a:srgbClr val="FF3300"/>
                  </a:solidFill>
                  <a:latin typeface="Helvetica" panose="020B0604020202020204" pitchFamily="34" charset="0"/>
                  <a:cs typeface="Helvetica" panose="020B0604020202020204" pitchFamily="34" charset="0"/>
                </a:rPr>
                <a:t>Bring passengers</a:t>
              </a:r>
              <a:r>
                <a:rPr lang="en-US" altLang="zh-CN" dirty="0">
                  <a:latin typeface="Helvetica" panose="020B0604020202020204" pitchFamily="34" charset="0"/>
                  <a:cs typeface="Helvetica" panose="020B0604020202020204" pitchFamily="34" charset="0"/>
                </a:rPr>
                <a:t> to rail transit</a:t>
              </a:r>
            </a:p>
          </p:txBody>
        </p:sp>
        <p:pic>
          <p:nvPicPr>
            <p:cNvPr id="58" name="图形 57" descr="步行">
              <a:extLst>
                <a:ext uri="{FF2B5EF4-FFF2-40B4-BE49-F238E27FC236}">
                  <a16:creationId xmlns:a16="http://schemas.microsoft.com/office/drawing/2014/main" id="{445EB1E5-DFA6-4581-B767-A71BE9FA2C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746" y="2277896"/>
              <a:ext cx="360601" cy="360601"/>
            </a:xfrm>
            <a:prstGeom prst="rect">
              <a:avLst/>
            </a:prstGeom>
          </p:spPr>
        </p:pic>
        <p:sp>
          <p:nvSpPr>
            <p:cNvPr id="59" name="箭头: 右 58">
              <a:extLst>
                <a:ext uri="{FF2B5EF4-FFF2-40B4-BE49-F238E27FC236}">
                  <a16:creationId xmlns:a16="http://schemas.microsoft.com/office/drawing/2014/main" id="{2DE6762C-7103-4824-B5E4-439DEEC83503}"/>
                </a:ext>
              </a:extLst>
            </p:cNvPr>
            <p:cNvSpPr/>
            <p:nvPr/>
          </p:nvSpPr>
          <p:spPr>
            <a:xfrm rot="5400000">
              <a:off x="2236867" y="177843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箭头: 右 59">
              <a:extLst>
                <a:ext uri="{FF2B5EF4-FFF2-40B4-BE49-F238E27FC236}">
                  <a16:creationId xmlns:a16="http://schemas.microsoft.com/office/drawing/2014/main" id="{2A3F4C7D-ED26-42A0-A376-1F15A4E540A2}"/>
                </a:ext>
              </a:extLst>
            </p:cNvPr>
            <p:cNvSpPr/>
            <p:nvPr/>
          </p:nvSpPr>
          <p:spPr>
            <a:xfrm rot="16200000">
              <a:off x="5467970" y="3394189"/>
              <a:ext cx="193688" cy="169277"/>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2" name="图形 61" descr="步行">
            <a:extLst>
              <a:ext uri="{FF2B5EF4-FFF2-40B4-BE49-F238E27FC236}">
                <a16:creationId xmlns:a16="http://schemas.microsoft.com/office/drawing/2014/main" id="{056141AC-6952-4D8B-84BF-07B3D1C225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769785" y="2650803"/>
            <a:ext cx="360601" cy="360601"/>
          </a:xfrm>
          <a:prstGeom prst="rect">
            <a:avLst/>
          </a:prstGeom>
        </p:spPr>
      </p:pic>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Indicators of bus system</a:t>
            </a:r>
          </a:p>
        </p:txBody>
      </p:sp>
    </p:spTree>
    <p:extLst>
      <p:ext uri="{BB962C8B-B14F-4D97-AF65-F5344CB8AC3E}">
        <p14:creationId xmlns:p14="http://schemas.microsoft.com/office/powerpoint/2010/main" val="33381280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129</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D4FDB3B3-06D6-428F-8331-AA7403926055}"/>
              </a:ext>
            </a:extLst>
          </p:cNvPr>
          <p:cNvGraphicFramePr>
            <a:graphicFrameLocks noGrp="1"/>
          </p:cNvGraphicFramePr>
          <p:nvPr>
            <p:extLst/>
          </p:nvPr>
        </p:nvGraphicFramePr>
        <p:xfrm>
          <a:off x="456366" y="1307667"/>
          <a:ext cx="8231267" cy="4121492"/>
        </p:xfrm>
        <a:graphic>
          <a:graphicData uri="http://schemas.openxmlformats.org/drawingml/2006/table">
            <a:tbl>
              <a:tblPr firstRow="1" firstCol="1" bandRow="1"/>
              <a:tblGrid>
                <a:gridCol w="2265245">
                  <a:extLst>
                    <a:ext uri="{9D8B030D-6E8A-4147-A177-3AD203B41FA5}">
                      <a16:colId xmlns:a16="http://schemas.microsoft.com/office/drawing/2014/main" val="386259981"/>
                    </a:ext>
                  </a:extLst>
                </a:gridCol>
                <a:gridCol w="994337">
                  <a:extLst>
                    <a:ext uri="{9D8B030D-6E8A-4147-A177-3AD203B41FA5}">
                      <a16:colId xmlns:a16="http://schemas.microsoft.com/office/drawing/2014/main" val="856747740"/>
                    </a:ext>
                  </a:extLst>
                </a:gridCol>
                <a:gridCol w="918196">
                  <a:extLst>
                    <a:ext uri="{9D8B030D-6E8A-4147-A177-3AD203B41FA5}">
                      <a16:colId xmlns:a16="http://schemas.microsoft.com/office/drawing/2014/main" val="609089943"/>
                    </a:ext>
                  </a:extLst>
                </a:gridCol>
                <a:gridCol w="1074198">
                  <a:extLst>
                    <a:ext uri="{9D8B030D-6E8A-4147-A177-3AD203B41FA5}">
                      <a16:colId xmlns:a16="http://schemas.microsoft.com/office/drawing/2014/main" val="2557828559"/>
                    </a:ext>
                  </a:extLst>
                </a:gridCol>
                <a:gridCol w="985421">
                  <a:extLst>
                    <a:ext uri="{9D8B030D-6E8A-4147-A177-3AD203B41FA5}">
                      <a16:colId xmlns:a16="http://schemas.microsoft.com/office/drawing/2014/main" val="1090502063"/>
                    </a:ext>
                  </a:extLst>
                </a:gridCol>
                <a:gridCol w="1083076">
                  <a:extLst>
                    <a:ext uri="{9D8B030D-6E8A-4147-A177-3AD203B41FA5}">
                      <a16:colId xmlns:a16="http://schemas.microsoft.com/office/drawing/2014/main" val="3756515756"/>
                    </a:ext>
                  </a:extLst>
                </a:gridCol>
                <a:gridCol w="910794">
                  <a:extLst>
                    <a:ext uri="{9D8B030D-6E8A-4147-A177-3AD203B41FA5}">
                      <a16:colId xmlns:a16="http://schemas.microsoft.com/office/drawing/2014/main" val="1939795337"/>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Moran's Index</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Z-score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Pattern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DIFF of Criterion**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Type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0478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482307817"/>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17719786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0.84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04149786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1.58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727342242"/>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 Parking</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0.36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2685879046"/>
                  </a:ext>
                </a:extLst>
              </a:tr>
              <a:tr h="374681">
                <a:tc>
                  <a:txBody>
                    <a:bodyPr/>
                    <a:lstStyle/>
                    <a:p>
                      <a:pPr algn="ctr">
                        <a:spcAft>
                          <a:spcPts val="0"/>
                        </a:spcAft>
                      </a:pPr>
                      <a:r>
                        <a:rPr lang="en-US" sz="1400" kern="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7.57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214545653"/>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22998609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2538402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2.54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32970574"/>
                  </a:ext>
                </a:extLst>
              </a:tr>
            </a:tbl>
          </a:graphicData>
        </a:graphic>
      </p:graphicFrame>
      <p:sp>
        <p:nvSpPr>
          <p:cNvPr id="21" name="矩形 20">
            <a:extLst>
              <a:ext uri="{FF2B5EF4-FFF2-40B4-BE49-F238E27FC236}">
                <a16:creationId xmlns:a16="http://schemas.microsoft.com/office/drawing/2014/main" id="{47AA6AA9-8231-41DD-BE83-482C358FB827}"/>
              </a:ext>
            </a:extLst>
          </p:cNvPr>
          <p:cNvSpPr/>
          <p:nvPr/>
        </p:nvSpPr>
        <p:spPr>
          <a:xfrm>
            <a:off x="456366" y="5686102"/>
            <a:ext cx="8231267" cy="584775"/>
          </a:xfrm>
          <a:prstGeom prst="rect">
            <a:avLst/>
          </a:prstGeom>
          <a:ln w="19050">
            <a:solidFill>
              <a:schemeClr val="accent5"/>
            </a:solidFill>
            <a:prstDash val="dash"/>
          </a:ln>
        </p:spPr>
        <p:txBody>
          <a:bodyPr wrap="square">
            <a:spAutoFit/>
          </a:bodyPr>
          <a:lstStyle/>
          <a:p>
            <a:r>
              <a:rPr lang="en-US" altLang="zh-CN" sz="1600" dirty="0">
                <a:latin typeface="Helvetica" panose="020B0604020202020204" pitchFamily="34" charset="0"/>
                <a:cs typeface="Helvetica" panose="020B0604020202020204" pitchFamily="34" charset="0"/>
              </a:rPr>
              <a:t>*	Statistical significance means autocorrelation</a:t>
            </a:r>
          </a:p>
          <a:p>
            <a:r>
              <a:rPr lang="en-US" altLang="zh-CN" sz="1600" dirty="0">
                <a:latin typeface="Helvetica" panose="020B0604020202020204" pitchFamily="34" charset="0"/>
                <a:cs typeface="Helvetica" panose="020B0604020202020204" pitchFamily="34" charset="0"/>
              </a:rPr>
              <a:t>**	More than or equal to 2.00, means the local term is better to be assumed as global</a:t>
            </a:r>
          </a:p>
        </p:txBody>
      </p:sp>
      <p:grpSp>
        <p:nvGrpSpPr>
          <p:cNvPr id="22" name="组合 21">
            <a:extLst>
              <a:ext uri="{FF2B5EF4-FFF2-40B4-BE49-F238E27FC236}">
                <a16:creationId xmlns:a16="http://schemas.microsoft.com/office/drawing/2014/main" id="{F23AB9D6-2EA0-4139-818B-91E9AD6F5DBE}"/>
              </a:ext>
            </a:extLst>
          </p:cNvPr>
          <p:cNvGrpSpPr/>
          <p:nvPr/>
        </p:nvGrpSpPr>
        <p:grpSpPr>
          <a:xfrm>
            <a:off x="306570" y="591906"/>
            <a:ext cx="5544142" cy="461665"/>
            <a:chOff x="-3" y="4326643"/>
            <a:chExt cx="5544142" cy="461665"/>
          </a:xfrm>
        </p:grpSpPr>
        <p:sp>
          <p:nvSpPr>
            <p:cNvPr id="23" name="矩形 22">
              <a:extLst>
                <a:ext uri="{FF2B5EF4-FFF2-40B4-BE49-F238E27FC236}">
                  <a16:creationId xmlns:a16="http://schemas.microsoft.com/office/drawing/2014/main" id="{BC01AC44-08E1-419E-A034-CA048FCED5B2}"/>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2C8A312D-070C-49B5-85B6-F37F05AD62E9}"/>
                </a:ext>
              </a:extLst>
            </p:cNvPr>
            <p:cNvSpPr txBox="1"/>
            <p:nvPr/>
          </p:nvSpPr>
          <p:spPr>
            <a:xfrm>
              <a:off x="193379" y="4326643"/>
              <a:ext cx="535076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for global/local variable</a:t>
              </a:r>
            </a:p>
          </p:txBody>
        </p:sp>
      </p:grpSp>
      <p:sp>
        <p:nvSpPr>
          <p:cNvPr id="3" name="矩形: 圆角 2">
            <a:extLst>
              <a:ext uri="{FF2B5EF4-FFF2-40B4-BE49-F238E27FC236}">
                <a16:creationId xmlns:a16="http://schemas.microsoft.com/office/drawing/2014/main" id="{550F2218-E1E8-4717-A11E-927BC251D2B2}"/>
              </a:ext>
            </a:extLst>
          </p:cNvPr>
          <p:cNvSpPr/>
          <p:nvPr/>
        </p:nvSpPr>
        <p:spPr>
          <a:xfrm>
            <a:off x="7871381" y="2113080"/>
            <a:ext cx="707011" cy="327433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92592715-0D3B-48AD-BA94-6D1F46D30D2D}"/>
              </a:ext>
            </a:extLst>
          </p:cNvPr>
          <p:cNvSpPr/>
          <p:nvPr/>
        </p:nvSpPr>
        <p:spPr>
          <a:xfrm>
            <a:off x="5686425" y="2113080"/>
            <a:ext cx="1038225" cy="327433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5424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0078614-F816-4BEF-8A61-6C49C914DA71}"/>
              </a:ext>
            </a:extLst>
          </p:cNvPr>
          <p:cNvGraphicFramePr>
            <a:graphicFrameLocks noGrp="1"/>
          </p:cNvGraphicFramePr>
          <p:nvPr>
            <p:extLst>
              <p:ext uri="{D42A27DB-BD31-4B8C-83A1-F6EECF244321}">
                <p14:modId xmlns:p14="http://schemas.microsoft.com/office/powerpoint/2010/main" val="3919959331"/>
              </p:ext>
            </p:extLst>
          </p:nvPr>
        </p:nvGraphicFramePr>
        <p:xfrm>
          <a:off x="101057" y="1243487"/>
          <a:ext cx="8941884" cy="4866322"/>
        </p:xfrm>
        <a:graphic>
          <a:graphicData uri="http://schemas.openxmlformats.org/drawingml/2006/table">
            <a:tbl>
              <a:tblPr>
                <a:tableStyleId>{616DA210-FB5B-4158-B5E0-FEB733F419BA}</a:tableStyleId>
              </a:tblPr>
              <a:tblGrid>
                <a:gridCol w="1193051">
                  <a:extLst>
                    <a:ext uri="{9D8B030D-6E8A-4147-A177-3AD203B41FA5}">
                      <a16:colId xmlns:a16="http://schemas.microsoft.com/office/drawing/2014/main" val="1049823249"/>
                    </a:ext>
                  </a:extLst>
                </a:gridCol>
                <a:gridCol w="1630837">
                  <a:extLst>
                    <a:ext uri="{9D8B030D-6E8A-4147-A177-3AD203B41FA5}">
                      <a16:colId xmlns:a16="http://schemas.microsoft.com/office/drawing/2014/main" val="969785757"/>
                    </a:ext>
                  </a:extLst>
                </a:gridCol>
                <a:gridCol w="1234911">
                  <a:extLst>
                    <a:ext uri="{9D8B030D-6E8A-4147-A177-3AD203B41FA5}">
                      <a16:colId xmlns:a16="http://schemas.microsoft.com/office/drawing/2014/main" val="1836248512"/>
                    </a:ext>
                  </a:extLst>
                </a:gridCol>
                <a:gridCol w="1941922">
                  <a:extLst>
                    <a:ext uri="{9D8B030D-6E8A-4147-A177-3AD203B41FA5}">
                      <a16:colId xmlns:a16="http://schemas.microsoft.com/office/drawing/2014/main" val="3762599759"/>
                    </a:ext>
                  </a:extLst>
                </a:gridCol>
                <a:gridCol w="1074656">
                  <a:extLst>
                    <a:ext uri="{9D8B030D-6E8A-4147-A177-3AD203B41FA5}">
                      <a16:colId xmlns:a16="http://schemas.microsoft.com/office/drawing/2014/main" val="2668240333"/>
                    </a:ext>
                  </a:extLst>
                </a:gridCol>
                <a:gridCol w="1866507">
                  <a:extLst>
                    <a:ext uri="{9D8B030D-6E8A-4147-A177-3AD203B41FA5}">
                      <a16:colId xmlns:a16="http://schemas.microsoft.com/office/drawing/2014/main" val="3679006010"/>
                    </a:ext>
                  </a:extLst>
                </a:gridCol>
              </a:tblGrid>
              <a:tr h="296004">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Study</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1</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2</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Type 3</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37651559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a:t>
                      </a:r>
                    </a:p>
                    <a:p>
                      <a:pPr algn="ctr" fontAlgn="b"/>
                      <a:r>
                        <a:rPr lang="en-US" sz="1600" u="none" strike="noStrike" dirty="0">
                          <a:effectLst/>
                          <a:latin typeface="Helvetica" panose="020B0604020202020204" pitchFamily="34" charset="0"/>
                          <a:cs typeface="Helvetica" panose="020B0604020202020204" pitchFamily="34" charset="0"/>
                        </a:rPr>
                        <a:t>object</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126925807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duration</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75380064"/>
                  </a:ext>
                </a:extLst>
              </a:tr>
              <a:tr h="526267">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Statistical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164819904"/>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2577265162"/>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Nonlinear fitting</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1083757636"/>
                  </a:ext>
                </a:extLst>
              </a:tr>
              <a:tr h="45725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Predictable </a:t>
                      </a:r>
                      <a:endParaRPr lang="en-US" sz="1600" b="0" i="0" u="none" strike="noStrike"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u="none" strike="noStrike" dirty="0">
                          <a:effectLst/>
                          <a:latin typeface="Helvetica" panose="020B0604020202020204" pitchFamily="34" charset="0"/>
                          <a:cs typeface="Helvetica" panose="020B0604020202020204" pitchFamily="34" charset="0"/>
                        </a:rPr>
                        <a:t>No</a:t>
                      </a:r>
                      <a:endPar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5050">
                        <a:alpha val="50196"/>
                      </a:srgbClr>
                    </a:solidFill>
                  </a:tcPr>
                </a:tc>
                <a:extLst>
                  <a:ext uri="{0D108BD9-81ED-4DB2-BD59-A6C34878D82A}">
                    <a16:rowId xmlns:a16="http://schemas.microsoft.com/office/drawing/2014/main" val="4084857135"/>
                  </a:ext>
                </a:extLst>
              </a:tr>
              <a:tr h="457251">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u="none" strike="noStrike" dirty="0">
                          <a:effectLst/>
                          <a:latin typeface="Helvetica" panose="020B0604020202020204" pitchFamily="34" charset="0"/>
                          <a:cs typeface="Helvetica" panose="020B0604020202020204" pitchFamily="34" charset="0"/>
                        </a:rPr>
                        <a:t>Yes</a:t>
                      </a:r>
                      <a:endPar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zh-CN" altLang="en-US"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zh-CN" altLang="en-US"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5050">
                        <a:alpha val="50196"/>
                      </a:srgbClr>
                    </a:solidFill>
                  </a:tcPr>
                </a:tc>
                <a:extLst>
                  <a:ext uri="{0D108BD9-81ED-4DB2-BD59-A6C34878D82A}">
                    <a16:rowId xmlns:a16="http://schemas.microsoft.com/office/drawing/2014/main" val="2381718449"/>
                  </a:ext>
                </a:extLst>
              </a:tr>
              <a:tr h="1300545">
                <a:tc gridSpan="2">
                  <a:txBody>
                    <a:bodyPr/>
                    <a:lstStyle/>
                    <a:p>
                      <a:pPr algn="ctr" fontAlgn="b"/>
                      <a:r>
                        <a:rPr lang="en-US" sz="1600" u="none" strike="noStrike" dirty="0">
                          <a:effectLst/>
                          <a:latin typeface="Helvetica" panose="020B0604020202020204" pitchFamily="34" charset="0"/>
                          <a:cs typeface="Helvetica" panose="020B0604020202020204" pitchFamily="34" charset="0"/>
                        </a:rPr>
                        <a:t>Result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hMerge="1">
                  <a:txBody>
                    <a:bodyPr/>
                    <a:lstStyle/>
                    <a:p>
                      <a:pPr algn="l" fontAlgn="b"/>
                      <a:endParaRPr lang="zh-CN" altLang="en-US" sz="11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Survey result description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Some factors were found, but prediction and verification were not given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No relationship found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Having relationship with travel purpose, travel time period, age, and occupation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solidFill>
                      <a:srgbClr val="FF5050">
                        <a:alpha val="50196"/>
                      </a:srgbClr>
                    </a:solidFill>
                  </a:tcPr>
                </a:tc>
                <a:extLst>
                  <a:ext uri="{0D108BD9-81ED-4DB2-BD59-A6C34878D82A}">
                    <a16:rowId xmlns:a16="http://schemas.microsoft.com/office/drawing/2014/main" val="1444270015"/>
                  </a:ext>
                </a:extLst>
              </a:tr>
            </a:tbl>
          </a:graphicData>
        </a:graphic>
      </p:graphicFrame>
      <p:sp>
        <p:nvSpPr>
          <p:cNvPr id="8" name="文本框 7">
            <a:extLst>
              <a:ext uri="{FF2B5EF4-FFF2-40B4-BE49-F238E27FC236}">
                <a16:creationId xmlns:a16="http://schemas.microsoft.com/office/drawing/2014/main" id="{0D5AEEFB-CE64-41E4-A60D-66CF263DC6F6}"/>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9" name="矩形 8">
            <a:extLst>
              <a:ext uri="{FF2B5EF4-FFF2-40B4-BE49-F238E27FC236}">
                <a16:creationId xmlns:a16="http://schemas.microsoft.com/office/drawing/2014/main" id="{44FA2DDA-DAEB-440D-ADC2-9D45D07FEAAC}"/>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0" name="直接连接符 9">
            <a:extLst>
              <a:ext uri="{FF2B5EF4-FFF2-40B4-BE49-F238E27FC236}">
                <a16:creationId xmlns:a16="http://schemas.microsoft.com/office/drawing/2014/main" id="{F396EAC7-68C0-423D-98B5-6F901B94574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B4B6C34-79DB-4411-9BB4-9C00CBF8240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10FCB45-F5F1-4814-9AAE-4497A2BF80D6}"/>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
            <a:extLst>
              <a:ext uri="{FF2B5EF4-FFF2-40B4-BE49-F238E27FC236}">
                <a16:creationId xmlns:a16="http://schemas.microsoft.com/office/drawing/2014/main" id="{E69C7189-BDB8-4DC1-9CF7-BFDDBB0D22A3}"/>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a:t>
            </a:fld>
            <a:endParaRPr lang="zh-CN" altLang="en-US"/>
          </a:p>
        </p:txBody>
      </p:sp>
      <p:grpSp>
        <p:nvGrpSpPr>
          <p:cNvPr id="11" name="组合 10">
            <a:extLst>
              <a:ext uri="{FF2B5EF4-FFF2-40B4-BE49-F238E27FC236}">
                <a16:creationId xmlns:a16="http://schemas.microsoft.com/office/drawing/2014/main" id="{7EACEA95-0EB6-427C-A897-385824E87733}"/>
              </a:ext>
            </a:extLst>
          </p:cNvPr>
          <p:cNvGrpSpPr/>
          <p:nvPr/>
        </p:nvGrpSpPr>
        <p:grpSpPr>
          <a:xfrm>
            <a:off x="306570" y="589253"/>
            <a:ext cx="1389543" cy="461665"/>
            <a:chOff x="-3" y="4323990"/>
            <a:chExt cx="1389543" cy="461665"/>
          </a:xfrm>
        </p:grpSpPr>
        <p:sp>
          <p:nvSpPr>
            <p:cNvPr id="12" name="矩形 11">
              <a:extLst>
                <a:ext uri="{FF2B5EF4-FFF2-40B4-BE49-F238E27FC236}">
                  <a16:creationId xmlns:a16="http://schemas.microsoft.com/office/drawing/2014/main" id="{98C7A935-C493-4959-994F-E04B3DAEB6F0}"/>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3" name="文本框 12">
              <a:extLst>
                <a:ext uri="{FF2B5EF4-FFF2-40B4-BE49-F238E27FC236}">
                  <a16:creationId xmlns:a16="http://schemas.microsoft.com/office/drawing/2014/main" id="{4390CAE3-FD10-480E-A150-6FD65BC36599}"/>
                </a:ext>
              </a:extLst>
            </p:cNvPr>
            <p:cNvSpPr txBox="1"/>
            <p:nvPr/>
          </p:nvSpPr>
          <p:spPr>
            <a:xfrm>
              <a:off x="193379" y="4323990"/>
              <a:ext cx="1196161"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Review</a:t>
              </a:r>
            </a:p>
          </p:txBody>
        </p:sp>
      </p:grpSp>
    </p:spTree>
    <p:extLst>
      <p:ext uri="{BB962C8B-B14F-4D97-AF65-F5344CB8AC3E}">
        <p14:creationId xmlns:p14="http://schemas.microsoft.com/office/powerpoint/2010/main" val="9286837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7ADBC9F9-32B0-442D-AB55-0E2918374FE2}"/>
              </a:ext>
            </a:extLst>
          </p:cNvPr>
          <p:cNvSpPr/>
          <p:nvPr/>
        </p:nvSpPr>
        <p:spPr>
          <a:xfrm>
            <a:off x="0" y="533480"/>
            <a:ext cx="4265907" cy="595939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130</a:t>
            </a:fld>
            <a:endParaRPr lang="zh-CN" altLang="en-US">
              <a:solidFill>
                <a:schemeClr val="tx1"/>
              </a:solidFill>
            </a:endParaRPr>
          </a:p>
        </p:txBody>
      </p:sp>
      <p:sp>
        <p:nvSpPr>
          <p:cNvPr id="20" name="文本框 19">
            <a:extLst>
              <a:ext uri="{FF2B5EF4-FFF2-40B4-BE49-F238E27FC236}">
                <a16:creationId xmlns:a16="http://schemas.microsoft.com/office/drawing/2014/main" id="{B1121D33-E1B5-4980-B059-C8E1983F749D}"/>
              </a:ext>
            </a:extLst>
          </p:cNvPr>
          <p:cNvSpPr txBox="1"/>
          <p:nvPr/>
        </p:nvSpPr>
        <p:spPr>
          <a:xfrm>
            <a:off x="5007985" y="1754086"/>
            <a:ext cx="3390097"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Fixed Gaussian kernel function</a:t>
            </a:r>
          </a:p>
        </p:txBody>
      </p:sp>
      <p:grpSp>
        <p:nvGrpSpPr>
          <p:cNvPr id="21" name="组合 20">
            <a:extLst>
              <a:ext uri="{FF2B5EF4-FFF2-40B4-BE49-F238E27FC236}">
                <a16:creationId xmlns:a16="http://schemas.microsoft.com/office/drawing/2014/main" id="{9DB25A92-640E-4A51-8C7D-422CE47AA38B}"/>
              </a:ext>
            </a:extLst>
          </p:cNvPr>
          <p:cNvGrpSpPr/>
          <p:nvPr/>
        </p:nvGrpSpPr>
        <p:grpSpPr>
          <a:xfrm>
            <a:off x="4604145" y="3518948"/>
            <a:ext cx="4201617" cy="2522354"/>
            <a:chOff x="436816" y="3714891"/>
            <a:chExt cx="4201617" cy="2522354"/>
          </a:xfrm>
        </p:grpSpPr>
        <p:grpSp>
          <p:nvGrpSpPr>
            <p:cNvPr id="22" name="组合 21">
              <a:extLst>
                <a:ext uri="{FF2B5EF4-FFF2-40B4-BE49-F238E27FC236}">
                  <a16:creationId xmlns:a16="http://schemas.microsoft.com/office/drawing/2014/main" id="{3F3CA34E-82A7-4927-8B84-644E2F2E1F85}"/>
                </a:ext>
              </a:extLst>
            </p:cNvPr>
            <p:cNvGrpSpPr/>
            <p:nvPr/>
          </p:nvGrpSpPr>
          <p:grpSpPr>
            <a:xfrm>
              <a:off x="436816" y="3714891"/>
              <a:ext cx="4201617" cy="2522354"/>
              <a:chOff x="436816" y="3714891"/>
              <a:chExt cx="4201617" cy="2522354"/>
            </a:xfrm>
          </p:grpSpPr>
          <p:graphicFrame>
            <p:nvGraphicFramePr>
              <p:cNvPr id="25" name="图表 24">
                <a:extLst>
                  <a:ext uri="{FF2B5EF4-FFF2-40B4-BE49-F238E27FC236}">
                    <a16:creationId xmlns:a16="http://schemas.microsoft.com/office/drawing/2014/main" id="{FAED556B-A38A-43BA-882A-99FB749DB379}"/>
                  </a:ext>
                </a:extLst>
              </p:cNvPr>
              <p:cNvGraphicFramePr>
                <a:graphicFrameLocks noChangeAspect="1"/>
              </p:cNvGraphicFramePr>
              <p:nvPr>
                <p:extLst/>
              </p:nvPr>
            </p:nvGraphicFramePr>
            <p:xfrm>
              <a:off x="436816" y="3714891"/>
              <a:ext cx="4201617" cy="2522354"/>
            </p:xfrm>
            <a:graphic>
              <a:graphicData uri="http://schemas.openxmlformats.org/drawingml/2006/chart">
                <c:chart xmlns:c="http://schemas.openxmlformats.org/drawingml/2006/chart" xmlns:r="http://schemas.openxmlformats.org/officeDocument/2006/relationships" r:id="rId3"/>
              </a:graphicData>
            </a:graphic>
          </p:graphicFrame>
          <p:sp>
            <p:nvSpPr>
              <p:cNvPr id="26" name="椭圆 25">
                <a:extLst>
                  <a:ext uri="{FF2B5EF4-FFF2-40B4-BE49-F238E27FC236}">
                    <a16:creationId xmlns:a16="http://schemas.microsoft.com/office/drawing/2014/main" id="{DE66BF2A-536C-49CD-93EB-15780117871A}"/>
                  </a:ext>
                </a:extLst>
              </p:cNvPr>
              <p:cNvSpPr/>
              <p:nvPr/>
            </p:nvSpPr>
            <p:spPr>
              <a:xfrm>
                <a:off x="2377221" y="5382945"/>
                <a:ext cx="160403" cy="160403"/>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elvetica" panose="020B0604020202020204" pitchFamily="34" charset="0"/>
                  <a:cs typeface="Helvetica" panose="020B0604020202020204" pitchFamily="34" charset="0"/>
                </a:endParaRPr>
              </a:p>
            </p:txBody>
          </p:sp>
        </p:grpSp>
        <p:cxnSp>
          <p:nvCxnSpPr>
            <p:cNvPr id="23" name="直接连接符 22">
              <a:extLst>
                <a:ext uri="{FF2B5EF4-FFF2-40B4-BE49-F238E27FC236}">
                  <a16:creationId xmlns:a16="http://schemas.microsoft.com/office/drawing/2014/main" id="{C2F358CD-00AA-4D98-B038-D21849A41501}"/>
                </a:ext>
              </a:extLst>
            </p:cNvPr>
            <p:cNvCxnSpPr>
              <a:stCxn id="26" idx="4"/>
            </p:cNvCxnSpPr>
            <p:nvPr/>
          </p:nvCxnSpPr>
          <p:spPr>
            <a:xfrm>
              <a:off x="2457423" y="5543348"/>
              <a:ext cx="1692" cy="360302"/>
            </a:xfrm>
            <a:prstGeom prst="line">
              <a:avLst/>
            </a:prstGeom>
            <a:solidFill>
              <a:schemeClr val="accent5"/>
            </a:solidFill>
            <a:ln w="28575">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6697146-40AC-4A9A-9550-D00266D061AD}"/>
                </a:ext>
              </a:extLst>
            </p:cNvPr>
            <p:cNvSpPr txBox="1"/>
            <p:nvPr/>
          </p:nvSpPr>
          <p:spPr>
            <a:xfrm>
              <a:off x="2100593" y="5025555"/>
              <a:ext cx="744114"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5.7km</a:t>
              </a:r>
              <a:endParaRPr lang="zh-CN" altLang="en-US" sz="1600" dirty="0">
                <a:latin typeface="Helvetica" panose="020B0604020202020204" pitchFamily="34" charset="0"/>
                <a:cs typeface="Helvetica" panose="020B0604020202020204" pitchFamily="34" charset="0"/>
              </a:endParaRPr>
            </a:p>
          </p:txBody>
        </p:sp>
      </p:grpSp>
      <p:sp>
        <p:nvSpPr>
          <p:cNvPr id="27" name="矩形 26">
            <a:extLst>
              <a:ext uri="{FF2B5EF4-FFF2-40B4-BE49-F238E27FC236}">
                <a16:creationId xmlns:a16="http://schemas.microsoft.com/office/drawing/2014/main" id="{58748489-C78A-4F89-A7F4-E57203398875}"/>
              </a:ext>
            </a:extLst>
          </p:cNvPr>
          <p:cNvSpPr/>
          <p:nvPr/>
        </p:nvSpPr>
        <p:spPr>
          <a:xfrm>
            <a:off x="5007985" y="2796718"/>
            <a:ext cx="2492990"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Golden-section search</a:t>
            </a:r>
            <a:endParaRPr lang="zh-CN" altLang="en-US" dirty="0">
              <a:latin typeface="Helvetica" panose="020B0604020202020204" pitchFamily="34" charset="0"/>
              <a:cs typeface="Helvetica" panose="020B0604020202020204" pitchFamily="34" charset="0"/>
            </a:endParaRPr>
          </a:p>
        </p:txBody>
      </p:sp>
      <p:grpSp>
        <p:nvGrpSpPr>
          <p:cNvPr id="39" name="组合 38">
            <a:extLst>
              <a:ext uri="{FF2B5EF4-FFF2-40B4-BE49-F238E27FC236}">
                <a16:creationId xmlns:a16="http://schemas.microsoft.com/office/drawing/2014/main" id="{78BF0E2E-2B25-4720-BE3C-7AB24B6B3F33}"/>
              </a:ext>
            </a:extLst>
          </p:cNvPr>
          <p:cNvGrpSpPr/>
          <p:nvPr/>
        </p:nvGrpSpPr>
        <p:grpSpPr>
          <a:xfrm>
            <a:off x="4684712" y="591906"/>
            <a:ext cx="2954907" cy="461665"/>
            <a:chOff x="-3" y="4326643"/>
            <a:chExt cx="2954907" cy="461665"/>
          </a:xfrm>
        </p:grpSpPr>
        <p:sp>
          <p:nvSpPr>
            <p:cNvPr id="40" name="矩形 39">
              <a:extLst>
                <a:ext uri="{FF2B5EF4-FFF2-40B4-BE49-F238E27FC236}">
                  <a16:creationId xmlns:a16="http://schemas.microsoft.com/office/drawing/2014/main" id="{C6E5C649-2823-4C01-8CDA-F2AEAD79ABD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1" name="文本框 40">
              <a:extLst>
                <a:ext uri="{FF2B5EF4-FFF2-40B4-BE49-F238E27FC236}">
                  <a16:creationId xmlns:a16="http://schemas.microsoft.com/office/drawing/2014/main" id="{119A16C7-1351-498D-9A54-08F5FD94AFE8}"/>
                </a:ext>
              </a:extLst>
            </p:cNvPr>
            <p:cNvSpPr txBox="1"/>
            <p:nvPr/>
          </p:nvSpPr>
          <p:spPr>
            <a:xfrm>
              <a:off x="193379" y="4326643"/>
              <a:ext cx="27615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MGRW parameter</a:t>
              </a:r>
            </a:p>
          </p:txBody>
        </p:sp>
      </p:grpSp>
      <p:sp>
        <p:nvSpPr>
          <p:cNvPr id="42" name="矩形 41">
            <a:extLst>
              <a:ext uri="{FF2B5EF4-FFF2-40B4-BE49-F238E27FC236}">
                <a16:creationId xmlns:a16="http://schemas.microsoft.com/office/drawing/2014/main" id="{779A2FCE-A3DB-4109-B060-656E188D0EB1}"/>
              </a:ext>
            </a:extLst>
          </p:cNvPr>
          <p:cNvSpPr/>
          <p:nvPr/>
        </p:nvSpPr>
        <p:spPr>
          <a:xfrm>
            <a:off x="4822385" y="127232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Kernel Type</a:t>
            </a:r>
          </a:p>
        </p:txBody>
      </p:sp>
      <p:sp>
        <p:nvSpPr>
          <p:cNvPr id="43" name="矩形 42">
            <a:extLst>
              <a:ext uri="{FF2B5EF4-FFF2-40B4-BE49-F238E27FC236}">
                <a16:creationId xmlns:a16="http://schemas.microsoft.com/office/drawing/2014/main" id="{6F9B0832-9F1C-4046-BAE2-B9AD2A31A810}"/>
              </a:ext>
            </a:extLst>
          </p:cNvPr>
          <p:cNvSpPr/>
          <p:nvPr/>
        </p:nvSpPr>
        <p:spPr>
          <a:xfrm>
            <a:off x="4822385" y="2311318"/>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Bandwidth selection method</a:t>
            </a:r>
          </a:p>
        </p:txBody>
      </p:sp>
      <p:grpSp>
        <p:nvGrpSpPr>
          <p:cNvPr id="47" name="组合 46">
            <a:extLst>
              <a:ext uri="{FF2B5EF4-FFF2-40B4-BE49-F238E27FC236}">
                <a16:creationId xmlns:a16="http://schemas.microsoft.com/office/drawing/2014/main" id="{8865B688-E2AF-4467-B276-81350E7D38CC}"/>
              </a:ext>
            </a:extLst>
          </p:cNvPr>
          <p:cNvGrpSpPr/>
          <p:nvPr/>
        </p:nvGrpSpPr>
        <p:grpSpPr>
          <a:xfrm>
            <a:off x="306570" y="591906"/>
            <a:ext cx="3083917" cy="461665"/>
            <a:chOff x="-3" y="4326643"/>
            <a:chExt cx="3083917" cy="461665"/>
          </a:xfrm>
        </p:grpSpPr>
        <p:sp>
          <p:nvSpPr>
            <p:cNvPr id="48" name="矩形 47">
              <a:extLst>
                <a:ext uri="{FF2B5EF4-FFF2-40B4-BE49-F238E27FC236}">
                  <a16:creationId xmlns:a16="http://schemas.microsoft.com/office/drawing/2014/main" id="{5A296677-F773-4E4D-BB3A-643C58F8F30B}"/>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9" name="文本框 48">
              <a:extLst>
                <a:ext uri="{FF2B5EF4-FFF2-40B4-BE49-F238E27FC236}">
                  <a16:creationId xmlns:a16="http://schemas.microsoft.com/office/drawing/2014/main" id="{65D1AE29-0CA8-420D-BB24-E40B00D5EB5C}"/>
                </a:ext>
              </a:extLst>
            </p:cNvPr>
            <p:cNvSpPr txBox="1"/>
            <p:nvPr/>
          </p:nvSpPr>
          <p:spPr>
            <a:xfrm>
              <a:off x="193379" y="4326643"/>
              <a:ext cx="2890535"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Ordinary regression</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6217A46-7590-45E3-B044-4A1F8DE1A64C}"/>
                  </a:ext>
                </a:extLst>
              </p:cNvPr>
              <p:cNvSpPr/>
              <p:nvPr/>
            </p:nvSpPr>
            <p:spPr>
              <a:xfrm>
                <a:off x="380518" y="3732935"/>
                <a:ext cx="3504869" cy="784638"/>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𝛽</m:t>
                          </m:r>
                        </m:e>
                        <m:sub>
                          <m:r>
                            <a:rPr lang="x-IV_mathan" altLang="zh-CN" sz="1600">
                              <a:solidFill>
                                <a:srgbClr val="000000"/>
                              </a:solidFill>
                              <a:latin typeface="Cambria Math" panose="02040503050406030204" pitchFamily="18" charset="0"/>
                              <a:ea typeface="Cambria Math" panose="02040503050406030204" pitchFamily="18" charset="0"/>
                            </a:rPr>
                            <m:t>0</m:t>
                          </m:r>
                        </m:sub>
                      </m:sSub>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r>
                            <a:rPr lang="x-IV_mathan" altLang="zh-CN" sz="1600">
                              <a:solidFill>
                                <a:srgbClr val="000000"/>
                              </a:solidFill>
                              <a:latin typeface="Cambria Math" panose="02040503050406030204" pitchFamily="18" charset="0"/>
                              <a:ea typeface="Cambria Math" panose="02040503050406030204" pitchFamily="18" charset="0"/>
                            </a:rPr>
                            <m:t>𝛽</m:t>
                          </m:r>
                          <m:d>
                            <m:dPr>
                              <m:ctrlPr>
                                <a:rPr lang="x-IV_mathan" altLang="zh-CN" sz="1600" i="1">
                                  <a:solidFill>
                                    <a:srgbClr val="000000"/>
                                  </a:solidFill>
                                  <a:latin typeface="Cambria Math" panose="02040503050406030204" pitchFamily="18" charset="0"/>
                                  <a:ea typeface="Cambria Math" panose="02040503050406030204" pitchFamily="18" charset="0"/>
                                </a:rPr>
                              </m:ctrlPr>
                            </m:dPr>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𝑢</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𝑣</m:t>
                                  </m:r>
                                </m:e>
                                <m:sub>
                                  <m:r>
                                    <a:rPr lang="x-IV_mathan" altLang="zh-CN" sz="1600">
                                      <a:solidFill>
                                        <a:srgbClr val="000000"/>
                                      </a:solidFill>
                                      <a:latin typeface="Cambria Math" panose="02040503050406030204" pitchFamily="18" charset="0"/>
                                      <a:ea typeface="Cambria Math" panose="02040503050406030204" pitchFamily="18" charset="0"/>
                                    </a:rPr>
                                    <m:t>𝑗</m:t>
                                  </m:r>
                                </m:sub>
                              </m:sSub>
                            </m:e>
                          </m:d>
                        </m:e>
                      </m:nary>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3" name="矩形 2">
                <a:extLst>
                  <a:ext uri="{FF2B5EF4-FFF2-40B4-BE49-F238E27FC236}">
                    <a16:creationId xmlns:a16="http://schemas.microsoft.com/office/drawing/2014/main" id="{86217A46-7590-45E3-B044-4A1F8DE1A64C}"/>
                  </a:ext>
                </a:extLst>
              </p:cNvPr>
              <p:cNvSpPr>
                <a:spLocks noRot="1" noChangeAspect="1" noMove="1" noResize="1" noEditPoints="1" noAdjustHandles="1" noChangeArrowheads="1" noChangeShapeType="1" noTextEdit="1"/>
              </p:cNvSpPr>
              <p:nvPr/>
            </p:nvSpPr>
            <p:spPr>
              <a:xfrm>
                <a:off x="380518" y="3732935"/>
                <a:ext cx="3504869" cy="784638"/>
              </a:xfrm>
              <a:prstGeom prst="rect">
                <a:avLst/>
              </a:prstGeom>
              <a:blipFill>
                <a:blip r:embed="rId4"/>
                <a:stretch>
                  <a:fillRect/>
                </a:stretch>
              </a:blipFill>
            </p:spPr>
            <p:txBody>
              <a:bodyPr/>
              <a:lstStyle/>
              <a:p>
                <a:r>
                  <a:rPr lang="zh-CN" altLang="en-US">
                    <a:noFill/>
                  </a:rPr>
                  <a:t> </a:t>
                </a:r>
              </a:p>
            </p:txBody>
          </p:sp>
        </mc:Fallback>
      </mc:AlternateContent>
      <p:grpSp>
        <p:nvGrpSpPr>
          <p:cNvPr id="50" name="组合 49">
            <a:extLst>
              <a:ext uri="{FF2B5EF4-FFF2-40B4-BE49-F238E27FC236}">
                <a16:creationId xmlns:a16="http://schemas.microsoft.com/office/drawing/2014/main" id="{C69B2F99-EF3E-425C-8440-A732E7F6F3C1}"/>
              </a:ext>
            </a:extLst>
          </p:cNvPr>
          <p:cNvGrpSpPr/>
          <p:nvPr/>
        </p:nvGrpSpPr>
        <p:grpSpPr>
          <a:xfrm>
            <a:off x="306570" y="2952727"/>
            <a:ext cx="2305692" cy="461665"/>
            <a:chOff x="-3" y="4326643"/>
            <a:chExt cx="2305692" cy="461665"/>
          </a:xfrm>
        </p:grpSpPr>
        <p:sp>
          <p:nvSpPr>
            <p:cNvPr id="51" name="矩形 50">
              <a:extLst>
                <a:ext uri="{FF2B5EF4-FFF2-40B4-BE49-F238E27FC236}">
                  <a16:creationId xmlns:a16="http://schemas.microsoft.com/office/drawing/2014/main" id="{E0573C68-7BCA-44E1-A274-42B8ADE24AE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2" name="文本框 51">
              <a:extLst>
                <a:ext uri="{FF2B5EF4-FFF2-40B4-BE49-F238E27FC236}">
                  <a16:creationId xmlns:a16="http://schemas.microsoft.com/office/drawing/2014/main" id="{4F834F5C-D933-47B9-ABB0-918CC59D87EB}"/>
                </a:ext>
              </a:extLst>
            </p:cNvPr>
            <p:cNvSpPr txBox="1"/>
            <p:nvPr/>
          </p:nvSpPr>
          <p:spPr>
            <a:xfrm>
              <a:off x="193379" y="4326643"/>
              <a:ext cx="2112310"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MGRW model</a:t>
              </a:r>
              <a:endParaRPr lang="en-US" altLang="zh-CN" sz="2400" dirty="0">
                <a:latin typeface="Helvetica" panose="020B0604020202020204" pitchFamily="34" charset="0"/>
                <a:ea typeface="+mj-ea"/>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0872299-0DCB-457A-9C5D-F694E46B8A74}"/>
                  </a:ext>
                </a:extLst>
              </p:cNvPr>
              <p:cNvSpPr/>
              <p:nvPr/>
            </p:nvSpPr>
            <p:spPr>
              <a:xfrm>
                <a:off x="1121051" y="1446345"/>
                <a:ext cx="1648335"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𝑦</m:t>
                          </m:r>
                        </m:e>
                        <m:sub>
                          <m:r>
                            <a:rPr lang="x-IV_mathan" altLang="zh-CN" sz="1600">
                              <a:solidFill>
                                <a:srgbClr val="000000"/>
                              </a:solidFill>
                              <a:latin typeface="Cambria Math" panose="02040503050406030204" pitchFamily="18" charset="0"/>
                              <a:ea typeface="Cambria Math" panose="02040503050406030204" pitchFamily="18" charset="0"/>
                            </a:rPr>
                            <m:t>𝑗</m:t>
                          </m:r>
                        </m:sub>
                      </m:sSub>
                      <m:r>
                        <a:rPr lang="x-IV_mathan" altLang="zh-CN" sz="1600">
                          <a:solidFill>
                            <a:srgbClr val="000000"/>
                          </a:solidFill>
                          <a:latin typeface="Cambria Math" panose="02040503050406030204" pitchFamily="18" charset="0"/>
                          <a:ea typeface="Cambria Math" panose="02040503050406030204" pitchFamily="18" charset="0"/>
                        </a:rPr>
                        <m:t>=</m:t>
                      </m:r>
                      <m:nary>
                        <m:naryPr>
                          <m:chr m:val="∑"/>
                          <m:ctrlPr>
                            <a:rPr lang="x-IV_mathan" altLang="zh-CN" sz="1600" i="1">
                              <a:solidFill>
                                <a:srgbClr val="000000"/>
                              </a:solidFill>
                              <a:latin typeface="Cambria Math" panose="02040503050406030204" pitchFamily="18" charset="0"/>
                              <a:ea typeface="Cambria Math" panose="02040503050406030204" pitchFamily="18" charset="0"/>
                            </a:rPr>
                          </m:ctrlPr>
                        </m:naryPr>
                        <m:sub>
                          <m:r>
                            <a:rPr lang="x-IV_mathan" altLang="zh-CN" sz="1600">
                              <a:solidFill>
                                <a:srgbClr val="000000"/>
                              </a:solidFill>
                              <a:latin typeface="Cambria Math" panose="02040503050406030204" pitchFamily="18" charset="0"/>
                              <a:ea typeface="Cambria Math" panose="02040503050406030204" pitchFamily="18" charset="0"/>
                            </a:rPr>
                            <m:t>𝑖</m:t>
                          </m:r>
                          <m:r>
                            <a:rPr lang="x-IV_mathan" altLang="zh-CN" sz="1600">
                              <a:solidFill>
                                <a:srgbClr val="000000"/>
                              </a:solidFill>
                              <a:latin typeface="Cambria Math" panose="02040503050406030204" pitchFamily="18" charset="0"/>
                              <a:ea typeface="Cambria Math" panose="02040503050406030204" pitchFamily="18" charset="0"/>
                            </a:rPr>
                            <m:t>=1</m:t>
                          </m:r>
                        </m:sub>
                        <m:sup>
                          <m:r>
                            <a:rPr lang="x-IV_mathan" altLang="zh-CN" sz="1600">
                              <a:solidFill>
                                <a:srgbClr val="000000"/>
                              </a:solidFill>
                              <a:latin typeface="Cambria Math" panose="02040503050406030204" pitchFamily="18" charset="0"/>
                              <a:ea typeface="Cambria Math" panose="02040503050406030204" pitchFamily="18" charset="0"/>
                            </a:rPr>
                            <m:t>𝑃</m:t>
                          </m:r>
                        </m:sup>
                        <m:e>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𝑋</m:t>
                              </m:r>
                            </m:e>
                            <m:sub>
                              <m:r>
                                <a:rPr lang="x-IV_mathan" altLang="zh-CN" sz="1600">
                                  <a:solidFill>
                                    <a:srgbClr val="000000"/>
                                  </a:solidFill>
                                  <a:latin typeface="Cambria Math" panose="02040503050406030204" pitchFamily="18" charset="0"/>
                                  <a:ea typeface="Cambria Math" panose="02040503050406030204" pitchFamily="18" charset="0"/>
                                </a:rPr>
                                <m:t>𝑖𝑗</m:t>
                              </m:r>
                            </m:sub>
                          </m:sSub>
                        </m:e>
                      </m:nary>
                      <m:r>
                        <a:rPr lang="x-IV_mathan" altLang="zh-CN" sz="1600">
                          <a:solidFill>
                            <a:srgbClr val="000000"/>
                          </a:solidFill>
                          <a:latin typeface="Cambria Math" panose="02040503050406030204" pitchFamily="18" charset="0"/>
                          <a:ea typeface="Cambria Math" panose="02040503050406030204" pitchFamily="18" charset="0"/>
                        </a:rPr>
                        <m:t>+</m:t>
                      </m:r>
                      <m:sSub>
                        <m:sSubPr>
                          <m:ctrlPr>
                            <a:rPr lang="x-IV_mathan" altLang="zh-CN" sz="1600" i="1">
                              <a:solidFill>
                                <a:srgbClr val="000000"/>
                              </a:solidFill>
                              <a:latin typeface="Cambria Math" panose="02040503050406030204" pitchFamily="18" charset="0"/>
                              <a:ea typeface="Cambria Math" panose="02040503050406030204" pitchFamily="18" charset="0"/>
                            </a:rPr>
                          </m:ctrlPr>
                        </m:sSubPr>
                        <m:e>
                          <m:r>
                            <a:rPr lang="x-IV_mathan" altLang="zh-CN" sz="1600">
                              <a:solidFill>
                                <a:srgbClr val="000000"/>
                              </a:solidFill>
                              <a:latin typeface="Cambria Math" panose="02040503050406030204" pitchFamily="18" charset="0"/>
                              <a:ea typeface="Cambria Math" panose="02040503050406030204" pitchFamily="18" charset="0"/>
                            </a:rPr>
                            <m:t>𝜀</m:t>
                          </m:r>
                        </m:e>
                        <m:sub>
                          <m:r>
                            <a:rPr lang="x-IV_mathan" altLang="zh-CN" sz="1600">
                              <a:solidFill>
                                <a:srgbClr val="000000"/>
                              </a:solidFill>
                              <a:latin typeface="Cambria Math" panose="02040503050406030204" pitchFamily="18" charset="0"/>
                              <a:ea typeface="Cambria Math" panose="02040503050406030204" pitchFamily="18" charset="0"/>
                            </a:rPr>
                            <m:t>𝑗</m:t>
                          </m:r>
                        </m:sub>
                      </m:sSub>
                    </m:oMath>
                  </m:oMathPara>
                </a14:m>
                <a:endParaRPr lang="zh-CN" altLang="en-US" sz="1600" dirty="0"/>
              </a:p>
            </p:txBody>
          </p:sp>
        </mc:Choice>
        <mc:Fallback xmlns="">
          <p:sp>
            <p:nvSpPr>
              <p:cNvPr id="53" name="矩形 52">
                <a:extLst>
                  <a:ext uri="{FF2B5EF4-FFF2-40B4-BE49-F238E27FC236}">
                    <a16:creationId xmlns:a16="http://schemas.microsoft.com/office/drawing/2014/main" id="{E0872299-0DCB-457A-9C5D-F694E46B8A74}"/>
                  </a:ext>
                </a:extLst>
              </p:cNvPr>
              <p:cNvSpPr>
                <a:spLocks noRot="1" noChangeAspect="1" noMove="1" noResize="1" noEditPoints="1" noAdjustHandles="1" noChangeArrowheads="1" noChangeShapeType="1" noTextEdit="1"/>
              </p:cNvSpPr>
              <p:nvPr/>
            </p:nvSpPr>
            <p:spPr>
              <a:xfrm>
                <a:off x="1121051" y="1446345"/>
                <a:ext cx="1648335" cy="78463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1F9C8B-9943-4CA9-8295-AA6AB2A85676}"/>
                  </a:ext>
                </a:extLst>
              </p:cNvPr>
              <p:cNvSpPr txBox="1"/>
              <p:nvPr/>
            </p:nvSpPr>
            <p:spPr>
              <a:xfrm>
                <a:off x="115205" y="5105196"/>
                <a:ext cx="4035494" cy="584775"/>
              </a:xfrm>
              <a:prstGeom prst="rect">
                <a:avLst/>
              </a:prstGeom>
              <a:noFill/>
            </p:spPr>
            <p:txBody>
              <a:bodyPr wrap="square" rtlCol="0">
                <a:spAutoFit/>
              </a:bodyPr>
              <a:lstStyle/>
              <a:p>
                <a:pPr algn="ctr"/>
                <a14:m>
                  <m:oMath xmlns:m="http://schemas.openxmlformats.org/officeDocument/2006/math">
                    <m:r>
                      <a:rPr lang="zh-CN" altLang="en-US" sz="1600" i="1" smtClean="0">
                        <a:latin typeface="Cambria Math" panose="02040503050406030204" pitchFamily="18" charset="0"/>
                      </a:rPr>
                      <m:t>𝛽</m:t>
                    </m:r>
                  </m:oMath>
                </a14:m>
                <a:r>
                  <a:rPr lang="en-US" altLang="zh-CN" sz="1600" dirty="0">
                    <a:latin typeface="Helvetica" panose="020B0604020202020204" pitchFamily="34" charset="0"/>
                    <a:cs typeface="Helvetica" panose="020B0604020202020204" pitchFamily="34" charset="0"/>
                  </a:rPr>
                  <a:t> means the weight at the coordinate of </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oMath>
                </a14:m>
                <a:r>
                  <a:rPr lang="zh-CN" altLang="en-US" sz="1600" dirty="0"/>
                  <a:t> </a:t>
                </a:r>
              </a:p>
            </p:txBody>
          </p:sp>
        </mc:Choice>
        <mc:Fallback xmlns="">
          <p:sp>
            <p:nvSpPr>
              <p:cNvPr id="6" name="文本框 5">
                <a:extLst>
                  <a:ext uri="{FF2B5EF4-FFF2-40B4-BE49-F238E27FC236}">
                    <a16:creationId xmlns:a16="http://schemas.microsoft.com/office/drawing/2014/main" id="{A31F9C8B-9943-4CA9-8295-AA6AB2A85676}"/>
                  </a:ext>
                </a:extLst>
              </p:cNvPr>
              <p:cNvSpPr txBox="1">
                <a:spLocks noRot="1" noChangeAspect="1" noMove="1" noResize="1" noEditPoints="1" noAdjustHandles="1" noChangeArrowheads="1" noChangeShapeType="1" noTextEdit="1"/>
              </p:cNvSpPr>
              <p:nvPr/>
            </p:nvSpPr>
            <p:spPr>
              <a:xfrm>
                <a:off x="115205" y="5105196"/>
                <a:ext cx="4035494" cy="584775"/>
              </a:xfrm>
              <a:prstGeom prst="rect">
                <a:avLst/>
              </a:prstGeom>
              <a:blipFill>
                <a:blip r:embed="rId6"/>
                <a:stretch>
                  <a:fillRect t="-3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53932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Residual Analysis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131</a:t>
            </a:fld>
            <a:endParaRPr lang="zh-CN" altLang="en-US">
              <a:solidFill>
                <a:schemeClr val="tx1"/>
              </a:solidFill>
            </a:endParaRPr>
          </a:p>
        </p:txBody>
      </p:sp>
      <p:pic>
        <p:nvPicPr>
          <p:cNvPr id="20" name="图片 19">
            <a:extLst>
              <a:ext uri="{FF2B5EF4-FFF2-40B4-BE49-F238E27FC236}">
                <a16:creationId xmlns:a16="http://schemas.microsoft.com/office/drawing/2014/main" id="{FD3E00A6-99E0-43DC-968D-9C03FBE442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91" r="10833" b="2731"/>
          <a:stretch/>
        </p:blipFill>
        <p:spPr>
          <a:xfrm>
            <a:off x="270129" y="986067"/>
            <a:ext cx="2807999" cy="2270569"/>
          </a:xfrm>
          <a:prstGeom prst="rect">
            <a:avLst/>
          </a:prstGeom>
        </p:spPr>
      </p:pic>
      <p:sp>
        <p:nvSpPr>
          <p:cNvPr id="21" name="文本框 20">
            <a:extLst>
              <a:ext uri="{FF2B5EF4-FFF2-40B4-BE49-F238E27FC236}">
                <a16:creationId xmlns:a16="http://schemas.microsoft.com/office/drawing/2014/main" id="{E62EC322-B2F8-4989-9768-C5EBF75F6C6F}"/>
              </a:ext>
            </a:extLst>
          </p:cNvPr>
          <p:cNvSpPr txBox="1"/>
          <p:nvPr/>
        </p:nvSpPr>
        <p:spPr>
          <a:xfrm>
            <a:off x="378203" y="3230003"/>
            <a:ext cx="267278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Transportation Facility Area</a:t>
            </a:r>
            <a:endParaRPr lang="zh-CN" altLang="en-US" sz="1600" dirty="0">
              <a:latin typeface="Helvetica" panose="020B0604020202020204" pitchFamily="34" charset="0"/>
              <a:cs typeface="Helvetica" panose="020B0604020202020204" pitchFamily="34" charset="0"/>
            </a:endParaRPr>
          </a:p>
        </p:txBody>
      </p:sp>
      <p:pic>
        <p:nvPicPr>
          <p:cNvPr id="22" name="图片 21">
            <a:extLst>
              <a:ext uri="{FF2B5EF4-FFF2-40B4-BE49-F238E27FC236}">
                <a16:creationId xmlns:a16="http://schemas.microsoft.com/office/drawing/2014/main" id="{B0E84080-D772-47C0-9721-DEB25CF374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92" r="10832" b="449"/>
          <a:stretch/>
        </p:blipFill>
        <p:spPr>
          <a:xfrm>
            <a:off x="5907226" y="906166"/>
            <a:ext cx="2808000" cy="2323837"/>
          </a:xfrm>
          <a:prstGeom prst="rect">
            <a:avLst/>
          </a:prstGeom>
        </p:spPr>
      </p:pic>
      <p:sp>
        <p:nvSpPr>
          <p:cNvPr id="23" name="文本框 22">
            <a:extLst>
              <a:ext uri="{FF2B5EF4-FFF2-40B4-BE49-F238E27FC236}">
                <a16:creationId xmlns:a16="http://schemas.microsoft.com/office/drawing/2014/main" id="{BE5AC883-BADC-4EEF-89FF-514CAE775588}"/>
              </a:ext>
            </a:extLst>
          </p:cNvPr>
          <p:cNvSpPr txBox="1"/>
          <p:nvPr/>
        </p:nvSpPr>
        <p:spPr>
          <a:xfrm>
            <a:off x="6649025" y="3230003"/>
            <a:ext cx="1391728"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Capacity</a:t>
            </a:r>
            <a:endParaRPr lang="zh-CN" altLang="en-US" sz="1600"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79AA3824-D74C-4101-82FF-CC265F49BD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91" t="1" r="10834" b="448"/>
          <a:stretch/>
        </p:blipFill>
        <p:spPr>
          <a:xfrm>
            <a:off x="3078129" y="959434"/>
            <a:ext cx="2808000" cy="2323837"/>
          </a:xfrm>
          <a:prstGeom prst="rect">
            <a:avLst/>
          </a:prstGeom>
        </p:spPr>
      </p:pic>
      <p:sp>
        <p:nvSpPr>
          <p:cNvPr id="25" name="文本框 24">
            <a:extLst>
              <a:ext uri="{FF2B5EF4-FFF2-40B4-BE49-F238E27FC236}">
                <a16:creationId xmlns:a16="http://schemas.microsoft.com/office/drawing/2014/main" id="{513F496D-C456-4F60-8B48-4A75AB3DA2AC}"/>
              </a:ext>
            </a:extLst>
          </p:cNvPr>
          <p:cNvSpPr txBox="1"/>
          <p:nvPr/>
        </p:nvSpPr>
        <p:spPr>
          <a:xfrm>
            <a:off x="3666905" y="3230003"/>
            <a:ext cx="1697773"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Bus Accessibility</a:t>
            </a:r>
            <a:endParaRPr lang="zh-CN" altLang="en-US" sz="1600" dirty="0">
              <a:latin typeface="Helvetica" panose="020B0604020202020204" pitchFamily="34" charset="0"/>
              <a:cs typeface="Helvetica" panose="020B0604020202020204" pitchFamily="34" charset="0"/>
            </a:endParaRPr>
          </a:p>
        </p:txBody>
      </p:sp>
      <p:pic>
        <p:nvPicPr>
          <p:cNvPr id="26" name="图片 25">
            <a:extLst>
              <a:ext uri="{FF2B5EF4-FFF2-40B4-BE49-F238E27FC236}">
                <a16:creationId xmlns:a16="http://schemas.microsoft.com/office/drawing/2014/main" id="{5E1E60EB-6C43-410A-93C3-A9728005D93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291" t="1" r="10834" b="448"/>
          <a:stretch/>
        </p:blipFill>
        <p:spPr>
          <a:xfrm>
            <a:off x="342900" y="3760908"/>
            <a:ext cx="2808000" cy="2323838"/>
          </a:xfrm>
          <a:prstGeom prst="rect">
            <a:avLst/>
          </a:prstGeom>
        </p:spPr>
      </p:pic>
      <p:sp>
        <p:nvSpPr>
          <p:cNvPr id="27" name="文本框 26">
            <a:extLst>
              <a:ext uri="{FF2B5EF4-FFF2-40B4-BE49-F238E27FC236}">
                <a16:creationId xmlns:a16="http://schemas.microsoft.com/office/drawing/2014/main" id="{5A8E207A-D46A-411B-84C5-B18BA8AB1DD1}"/>
              </a:ext>
            </a:extLst>
          </p:cNvPr>
          <p:cNvSpPr txBox="1"/>
          <p:nvPr/>
        </p:nvSpPr>
        <p:spPr>
          <a:xfrm>
            <a:off x="541422" y="6061653"/>
            <a:ext cx="2335896"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Population Job Balance</a:t>
            </a:r>
            <a:endParaRPr lang="zh-CN" altLang="en-US" sz="1600" dirty="0">
              <a:latin typeface="Helvetica" panose="020B0604020202020204" pitchFamily="34" charset="0"/>
              <a:cs typeface="Helvetica" panose="020B0604020202020204" pitchFamily="34" charset="0"/>
            </a:endParaRPr>
          </a:p>
        </p:txBody>
      </p:sp>
      <p:pic>
        <p:nvPicPr>
          <p:cNvPr id="28" name="图片 27">
            <a:extLst>
              <a:ext uri="{FF2B5EF4-FFF2-40B4-BE49-F238E27FC236}">
                <a16:creationId xmlns:a16="http://schemas.microsoft.com/office/drawing/2014/main" id="{FDF71CE8-A4A3-4216-B964-7FC1AB9BDB9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291" t="1" r="10834" b="448"/>
          <a:stretch/>
        </p:blipFill>
        <p:spPr>
          <a:xfrm>
            <a:off x="3168000" y="3760908"/>
            <a:ext cx="2808000" cy="2323838"/>
          </a:xfrm>
          <a:prstGeom prst="rect">
            <a:avLst/>
          </a:prstGeom>
        </p:spPr>
      </p:pic>
      <p:sp>
        <p:nvSpPr>
          <p:cNvPr id="29" name="文本框 28">
            <a:extLst>
              <a:ext uri="{FF2B5EF4-FFF2-40B4-BE49-F238E27FC236}">
                <a16:creationId xmlns:a16="http://schemas.microsoft.com/office/drawing/2014/main" id="{3637390A-C90C-4A1C-BAA9-0475E662FEAA}"/>
              </a:ext>
            </a:extLst>
          </p:cNvPr>
          <p:cNvSpPr txBox="1"/>
          <p:nvPr/>
        </p:nvSpPr>
        <p:spPr>
          <a:xfrm>
            <a:off x="3634491" y="6061653"/>
            <a:ext cx="1803379" cy="338554"/>
          </a:xfrm>
          <a:prstGeom prst="rect">
            <a:avLst/>
          </a:prstGeom>
          <a:noFill/>
        </p:spPr>
        <p:txBody>
          <a:bodyPr wrap="none" rtlCol="0">
            <a:spAutoFit/>
          </a:bodyPr>
          <a:lstStyle/>
          <a:p>
            <a:pPr algn="ctr"/>
            <a:r>
              <a:rPr lang="en-US" altLang="zh-CN" sz="1600" dirty="0">
                <a:latin typeface="Helvetica" panose="020B0604020202020204" pitchFamily="34" charset="0"/>
                <a:cs typeface="Helvetica" panose="020B0604020202020204" pitchFamily="34" charset="0"/>
              </a:rPr>
              <a:t>Tenant Proportion</a:t>
            </a:r>
            <a:endParaRPr lang="zh-CN" altLang="en-US" sz="1600"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7D63C07-DB59-4AC0-A930-8D3E6D30CF87}"/>
              </a:ext>
            </a:extLst>
          </p:cNvPr>
          <p:cNvSpPr/>
          <p:nvPr/>
        </p:nvSpPr>
        <p:spPr>
          <a:xfrm>
            <a:off x="6529346" y="4150098"/>
            <a:ext cx="1744388"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Significance Map</a:t>
            </a:r>
          </a:p>
        </p:txBody>
      </p:sp>
      <p:grpSp>
        <p:nvGrpSpPr>
          <p:cNvPr id="45" name="组合 44">
            <a:extLst>
              <a:ext uri="{FF2B5EF4-FFF2-40B4-BE49-F238E27FC236}">
                <a16:creationId xmlns:a16="http://schemas.microsoft.com/office/drawing/2014/main" id="{B9CC8AC8-AE1D-4F31-8E51-50C8EE98EDE1}"/>
              </a:ext>
            </a:extLst>
          </p:cNvPr>
          <p:cNvGrpSpPr/>
          <p:nvPr/>
        </p:nvGrpSpPr>
        <p:grpSpPr>
          <a:xfrm>
            <a:off x="306570" y="591906"/>
            <a:ext cx="2724844" cy="461665"/>
            <a:chOff x="-3" y="4326643"/>
            <a:chExt cx="2724844" cy="461665"/>
          </a:xfrm>
        </p:grpSpPr>
        <p:sp>
          <p:nvSpPr>
            <p:cNvPr id="46" name="矩形 45">
              <a:extLst>
                <a:ext uri="{FF2B5EF4-FFF2-40B4-BE49-F238E27FC236}">
                  <a16:creationId xmlns:a16="http://schemas.microsoft.com/office/drawing/2014/main" id="{67D70046-F790-40FC-A5A0-50B0A3577E0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7" name="文本框 46">
              <a:extLst>
                <a:ext uri="{FF2B5EF4-FFF2-40B4-BE49-F238E27FC236}">
                  <a16:creationId xmlns:a16="http://schemas.microsoft.com/office/drawing/2014/main" id="{B0EF4AB7-7B80-48ED-80BA-340E44E6337C}"/>
                </a:ext>
              </a:extLst>
            </p:cNvPr>
            <p:cNvSpPr txBox="1"/>
            <p:nvPr/>
          </p:nvSpPr>
          <p:spPr>
            <a:xfrm>
              <a:off x="193379" y="4326643"/>
              <a:ext cx="253146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Significance Map</a:t>
              </a:r>
            </a:p>
          </p:txBody>
        </p:sp>
      </p:grpSp>
      <p:sp>
        <p:nvSpPr>
          <p:cNvPr id="39" name="矩形 38">
            <a:extLst>
              <a:ext uri="{FF2B5EF4-FFF2-40B4-BE49-F238E27FC236}">
                <a16:creationId xmlns:a16="http://schemas.microsoft.com/office/drawing/2014/main" id="{F7D6D14C-07CF-4072-9BED-67171E66920C}"/>
              </a:ext>
            </a:extLst>
          </p:cNvPr>
          <p:cNvSpPr/>
          <p:nvPr/>
        </p:nvSpPr>
        <p:spPr>
          <a:xfrm>
            <a:off x="6649025" y="5874336"/>
            <a:ext cx="333374" cy="228599"/>
          </a:xfrm>
          <a:prstGeom prst="rect">
            <a:avLst/>
          </a:prstGeom>
          <a:solidFill>
            <a:srgbClr val="0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A72C4097-9463-4CE1-9EF8-CBD2EE798320}"/>
              </a:ext>
            </a:extLst>
          </p:cNvPr>
          <p:cNvSpPr/>
          <p:nvPr/>
        </p:nvSpPr>
        <p:spPr>
          <a:xfrm>
            <a:off x="6649025" y="4702761"/>
            <a:ext cx="333374" cy="228599"/>
          </a:xfrm>
          <a:prstGeom prst="rect">
            <a:avLst/>
          </a:prstGeom>
          <a:solidFill>
            <a:srgbClr val="E1E1E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1" name="矩形 40">
            <a:extLst>
              <a:ext uri="{FF2B5EF4-FFF2-40B4-BE49-F238E27FC236}">
                <a16:creationId xmlns:a16="http://schemas.microsoft.com/office/drawing/2014/main" id="{A498C5B4-8728-4408-BE50-9DADC07D9AD6}"/>
              </a:ext>
            </a:extLst>
          </p:cNvPr>
          <p:cNvSpPr/>
          <p:nvPr/>
        </p:nvSpPr>
        <p:spPr>
          <a:xfrm>
            <a:off x="6649025" y="5093286"/>
            <a:ext cx="333374" cy="228599"/>
          </a:xfrm>
          <a:prstGeom prst="rect">
            <a:avLst/>
          </a:prstGeom>
          <a:solidFill>
            <a:srgbClr val="9C9C9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63D5855D-A87F-4C4C-854E-7FDE732DF035}"/>
              </a:ext>
            </a:extLst>
          </p:cNvPr>
          <p:cNvSpPr/>
          <p:nvPr/>
        </p:nvSpPr>
        <p:spPr>
          <a:xfrm>
            <a:off x="6649025" y="5483811"/>
            <a:ext cx="333374" cy="228599"/>
          </a:xfrm>
          <a:prstGeom prst="rect">
            <a:avLst/>
          </a:prstGeom>
          <a:solidFill>
            <a:srgbClr val="4E4E4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0AD2A406-B01D-47C5-AE94-01D4ABB2623B}"/>
              </a:ext>
            </a:extLst>
          </p:cNvPr>
          <p:cNvSpPr txBox="1"/>
          <p:nvPr/>
        </p:nvSpPr>
        <p:spPr>
          <a:xfrm>
            <a:off x="7115749" y="5834746"/>
            <a:ext cx="1983604"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Not Significance</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661D6BFD-5102-406D-973D-CDFBF99F0408}"/>
              </a:ext>
            </a:extLst>
          </p:cNvPr>
          <p:cNvSpPr txBox="1"/>
          <p:nvPr/>
        </p:nvSpPr>
        <p:spPr>
          <a:xfrm>
            <a:off x="7115749" y="4663171"/>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AF8D6338-2007-4CF3-84B2-80F5A0EE7423}"/>
              </a:ext>
            </a:extLst>
          </p:cNvPr>
          <p:cNvSpPr txBox="1"/>
          <p:nvPr/>
        </p:nvSpPr>
        <p:spPr>
          <a:xfrm>
            <a:off x="7115749" y="5053696"/>
            <a:ext cx="1351105"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0.05</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3806CC9-648A-49D1-A4EF-DC3E0F276A38}"/>
              </a:ext>
            </a:extLst>
          </p:cNvPr>
          <p:cNvSpPr txBox="1"/>
          <p:nvPr/>
        </p:nvSpPr>
        <p:spPr>
          <a:xfrm>
            <a:off x="7110264" y="5444221"/>
            <a:ext cx="1356590" cy="338554"/>
          </a:xfrm>
          <a:prstGeom prst="rect">
            <a:avLst/>
          </a:prstGeom>
          <a:noFill/>
        </p:spPr>
        <p:txBody>
          <a:bodyPr wrap="square" rtlCol="0">
            <a:spAutoFit/>
          </a:bodyPr>
          <a:lstStyle/>
          <a:p>
            <a:r>
              <a:rPr lang="en-US" altLang="zh-CN" sz="1600" dirty="0">
                <a:solidFill>
                  <a:schemeClr val="tx1">
                    <a:lumMod val="75000"/>
                    <a:lumOff val="25000"/>
                  </a:schemeClr>
                </a:solidFill>
                <a:latin typeface="Helvetica" panose="020B0604020202020204" pitchFamily="34" charset="0"/>
                <a:cs typeface="Helvetica" panose="020B0604020202020204" pitchFamily="34" charset="0"/>
              </a:rPr>
              <a:t>P = 0.1</a:t>
            </a:r>
            <a:endParaRPr lang="zh-CN" altLang="en-US" sz="1600" dirty="0">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69491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132</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1C67E36D-B997-4D75-9C28-5A946C83CC9D}"/>
              </a:ext>
            </a:extLst>
          </p:cNvPr>
          <p:cNvGraphicFramePr>
            <a:graphicFrameLocks noGrp="1"/>
          </p:cNvGraphicFramePr>
          <p:nvPr>
            <p:extLst/>
          </p:nvPr>
        </p:nvGraphicFramePr>
        <p:xfrm>
          <a:off x="530733" y="1351921"/>
          <a:ext cx="8023677" cy="4892378"/>
        </p:xfrm>
        <a:graphic>
          <a:graphicData uri="http://schemas.openxmlformats.org/drawingml/2006/table">
            <a:tbl>
              <a:tblPr firstRow="1" firstCol="1" bandRow="1">
                <a:tableStyleId>{5C22544A-7EE6-4342-B048-85BDC9FD1C3A}</a:tableStyleId>
              </a:tblPr>
              <a:tblGrid>
                <a:gridCol w="2136267">
                  <a:extLst>
                    <a:ext uri="{9D8B030D-6E8A-4147-A177-3AD203B41FA5}">
                      <a16:colId xmlns:a16="http://schemas.microsoft.com/office/drawing/2014/main" val="3830779464"/>
                    </a:ext>
                  </a:extLst>
                </a:gridCol>
                <a:gridCol w="846667">
                  <a:extLst>
                    <a:ext uri="{9D8B030D-6E8A-4147-A177-3AD203B41FA5}">
                      <a16:colId xmlns:a16="http://schemas.microsoft.com/office/drawing/2014/main" val="2054209294"/>
                    </a:ext>
                  </a:extLst>
                </a:gridCol>
                <a:gridCol w="805324">
                  <a:extLst>
                    <a:ext uri="{9D8B030D-6E8A-4147-A177-3AD203B41FA5}">
                      <a16:colId xmlns:a16="http://schemas.microsoft.com/office/drawing/2014/main" val="685493199"/>
                    </a:ext>
                  </a:extLst>
                </a:gridCol>
                <a:gridCol w="876439">
                  <a:extLst>
                    <a:ext uri="{9D8B030D-6E8A-4147-A177-3AD203B41FA5}">
                      <a16:colId xmlns:a16="http://schemas.microsoft.com/office/drawing/2014/main" val="3031314889"/>
                    </a:ext>
                  </a:extLst>
                </a:gridCol>
                <a:gridCol w="574706">
                  <a:extLst>
                    <a:ext uri="{9D8B030D-6E8A-4147-A177-3AD203B41FA5}">
                      <a16:colId xmlns:a16="http://schemas.microsoft.com/office/drawing/2014/main" val="4271975294"/>
                    </a:ext>
                  </a:extLst>
                </a:gridCol>
                <a:gridCol w="140754">
                  <a:extLst>
                    <a:ext uri="{9D8B030D-6E8A-4147-A177-3AD203B41FA5}">
                      <a16:colId xmlns:a16="http://schemas.microsoft.com/office/drawing/2014/main" val="1587411756"/>
                    </a:ext>
                  </a:extLst>
                </a:gridCol>
                <a:gridCol w="1189455">
                  <a:extLst>
                    <a:ext uri="{9D8B030D-6E8A-4147-A177-3AD203B41FA5}">
                      <a16:colId xmlns:a16="http://schemas.microsoft.com/office/drawing/2014/main" val="311826864"/>
                    </a:ext>
                  </a:extLst>
                </a:gridCol>
                <a:gridCol w="894326">
                  <a:extLst>
                    <a:ext uri="{9D8B030D-6E8A-4147-A177-3AD203B41FA5}">
                      <a16:colId xmlns:a16="http://schemas.microsoft.com/office/drawing/2014/main" val="2798299687"/>
                    </a:ext>
                  </a:extLst>
                </a:gridCol>
                <a:gridCol w="559739">
                  <a:extLst>
                    <a:ext uri="{9D8B030D-6E8A-4147-A177-3AD203B41FA5}">
                      <a16:colId xmlns:a16="http://schemas.microsoft.com/office/drawing/2014/main" val="2327856067"/>
                    </a:ext>
                  </a:extLst>
                </a:gridCol>
              </a:tblGrid>
              <a:tr h="330189">
                <a:tc rowSpan="2">
                  <a:txBody>
                    <a:bodyPr/>
                    <a:lstStyle/>
                    <a:p>
                      <a:pPr algn="ctr">
                        <a:spcAft>
                          <a:spcPts val="0"/>
                        </a:spcAft>
                      </a:pPr>
                      <a:r>
                        <a:rPr lang="ja-JP" sz="1400" b="0" kern="100" dirty="0">
                          <a:solidFill>
                            <a:schemeClr val="tx1"/>
                          </a:solidFill>
                          <a:effectLst/>
                          <a:latin typeface="Helvetica" panose="020B0604020202020204" pitchFamily="34" charset="0"/>
                          <a:cs typeface="Helvetica" panose="020B0604020202020204" pitchFamily="34" charset="0"/>
                        </a:rPr>
                        <a:t>　</a:t>
                      </a:r>
                      <a:r>
                        <a:rPr lang="en-US" sz="1400" b="0" kern="100" dirty="0">
                          <a:solidFill>
                            <a:schemeClr val="tx1"/>
                          </a:solidFill>
                          <a:effectLst/>
                          <a:latin typeface="Helvetica" panose="020B0604020202020204" pitchFamily="34" charset="0"/>
                          <a:cs typeface="Helvetica" panose="020B0604020202020204" pitchFamily="34" charset="0"/>
                        </a:rPr>
                        <a:t>Variable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Type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OLS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MGWR model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37191538"/>
                  </a:ext>
                </a:extLst>
              </a:tr>
              <a:tr h="330189">
                <a:tc vMerge="1">
                  <a:txBody>
                    <a:bodyPr/>
                    <a:lstStyle/>
                    <a:p>
                      <a:endParaRPr lang="zh-CN" altLang="en-US"/>
                    </a:p>
                  </a:txBody>
                  <a:tcPr/>
                </a:tc>
                <a:tc vMerge="1">
                  <a:txBody>
                    <a:bodyPr/>
                    <a:lstStyle/>
                    <a:p>
                      <a:endParaRPr lang="zh-CN" altLang="en-US"/>
                    </a:p>
                  </a:txBody>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381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altLang="zh-CN" sz="1400" b="0" kern="100" dirty="0">
                          <a:solidFill>
                            <a:schemeClr val="tx1"/>
                          </a:solidFill>
                          <a:effectLst/>
                          <a:latin typeface="Helvetica" panose="020B0604020202020204" pitchFamily="34" charset="0"/>
                          <a:cs typeface="Helvetica" panose="020B0604020202020204" pitchFamily="34" charset="0"/>
                        </a:rPr>
                        <a:t>B</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SE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803173"/>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Government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0.02</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80941007"/>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Land Use Aggregation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11,832.53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5323.15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13,384.34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5,408.81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8562121"/>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Transfer Dummy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Global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6,578.09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1216.82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5.41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5,968.65</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1,198.72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4.98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55426065"/>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Bicycle Parking</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Global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7.72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0.90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8.59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09203578"/>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Transport Area</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3.58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0.10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0.02</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2961394"/>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Capacity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-59.21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-2.86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-55.14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5.94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371090"/>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Bus Accessibility</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50.71</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14.64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3.46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48.61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2.43</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709170"/>
                  </a:ext>
                </a:extLst>
              </a:tr>
              <a:tr h="45397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Population/Job Balance</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Local</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-2,762.24</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1,079.33</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a:solidFill>
                            <a:schemeClr val="tx1"/>
                          </a:solidFill>
                          <a:effectLst/>
                          <a:latin typeface="Helvetica" panose="020B0604020202020204" pitchFamily="34" charset="0"/>
                          <a:cs typeface="Helvetica" panose="020B0604020202020204" pitchFamily="34" charset="0"/>
                        </a:rPr>
                        <a:t>-2.56</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-2,411.17</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364.44</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6779426"/>
                  </a:ext>
                </a:extLst>
              </a:tr>
              <a:tr h="330189">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Tenant Proportion</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Local</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-9,987.81</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4,380.30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-2.28</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-10,304.66</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756.09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540314"/>
                  </a:ext>
                </a:extLst>
              </a:tr>
              <a:tr h="330189">
                <a:tc>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Best bandwidth</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zh-CN" altLang="en-US" sz="1400" dirty="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 </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5.7km</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7446133"/>
                  </a:ext>
                </a:extLst>
              </a:tr>
              <a:tr h="330189">
                <a:tc>
                  <a:txBody>
                    <a:bodyPr/>
                    <a:lstStyle/>
                    <a:p>
                      <a:pPr algn="ctr">
                        <a:spcAft>
                          <a:spcPts val="0"/>
                        </a:spcAft>
                      </a:pPr>
                      <a:r>
                        <a:rPr lang="en-US" sz="1400" b="0" kern="100" dirty="0" err="1">
                          <a:solidFill>
                            <a:schemeClr val="tx1"/>
                          </a:solidFill>
                          <a:effectLst/>
                          <a:latin typeface="Helvetica" panose="020B0604020202020204" pitchFamily="34" charset="0"/>
                          <a:cs typeface="Helvetica" panose="020B0604020202020204" pitchFamily="34" charset="0"/>
                        </a:rPr>
                        <a:t>AICc</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a:solidFill>
                            <a:schemeClr val="tx1"/>
                          </a:solidFill>
                          <a:effectLst/>
                          <a:latin typeface="Helvetica" panose="020B0604020202020204" pitchFamily="34" charset="0"/>
                          <a:cs typeface="Helvetica" panose="020B0604020202020204" pitchFamily="34" charset="0"/>
                        </a:rPr>
                        <a:t>694.39</a:t>
                      </a: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690.60</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19747441"/>
                  </a:ext>
                </a:extLst>
              </a:tr>
              <a:tr h="476135">
                <a:tc>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Residual sum of squares</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solidFill>
                          <a:schemeClr val="tx1"/>
                        </a:solidFill>
                        <a:latin typeface="Helvetica" panose="020B0604020202020204" pitchFamily="34" charset="0"/>
                        <a:cs typeface="Helvetica" panose="020B0604020202020204" pitchFamily="34" charset="0"/>
                      </a:endParaRPr>
                    </a:p>
                  </a:txBody>
                  <a:tcPr marL="39567" marR="39567" marT="5495"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337,744,989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spcAft>
                          <a:spcPts val="0"/>
                        </a:spcAft>
                      </a:pPr>
                      <a:r>
                        <a:rPr lang="en-US" sz="1400" b="0" kern="100" dirty="0">
                          <a:solidFill>
                            <a:schemeClr val="tx1"/>
                          </a:solidFill>
                          <a:effectLst/>
                          <a:latin typeface="Helvetica" panose="020B0604020202020204" pitchFamily="34" charset="0"/>
                          <a:cs typeface="Helvetica" panose="020B0604020202020204" pitchFamily="34" charset="0"/>
                        </a:rPr>
                        <a:t>296,311,499</a:t>
                      </a:r>
                      <a:endParaRPr lang="zh-CN" sz="14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934" marR="87934" marT="43967" marB="43967" anchor="ctr">
                    <a:lnL w="12700" cmpd="sng">
                      <a:noFill/>
                    </a:lnL>
                    <a:lnR w="12700" cmpd="sng">
                      <a:noFill/>
                    </a:lnR>
                    <a:lnT w="12700" cmpd="sng">
                      <a:noFill/>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4836036"/>
                  </a:ext>
                </a:extLst>
              </a:tr>
            </a:tbl>
          </a:graphicData>
        </a:graphic>
      </p:graphicFrame>
      <p:sp>
        <p:nvSpPr>
          <p:cNvPr id="21" name="矩形: 圆角 20">
            <a:extLst>
              <a:ext uri="{FF2B5EF4-FFF2-40B4-BE49-F238E27FC236}">
                <a16:creationId xmlns:a16="http://schemas.microsoft.com/office/drawing/2014/main" id="{14FB8F4D-CC6B-4D30-9A81-A50213ACB82F}"/>
              </a:ext>
            </a:extLst>
          </p:cNvPr>
          <p:cNvSpPr/>
          <p:nvPr/>
        </p:nvSpPr>
        <p:spPr>
          <a:xfrm>
            <a:off x="3744190" y="5428139"/>
            <a:ext cx="4181019" cy="755522"/>
          </a:xfrm>
          <a:prstGeom prst="round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2A2D53B6-AC4A-4B4E-B67C-2ACF506C7F6C}"/>
              </a:ext>
            </a:extLst>
          </p:cNvPr>
          <p:cNvGrpSpPr/>
          <p:nvPr/>
        </p:nvGrpSpPr>
        <p:grpSpPr>
          <a:xfrm>
            <a:off x="306570" y="591906"/>
            <a:ext cx="7888950" cy="461665"/>
            <a:chOff x="-3" y="4326643"/>
            <a:chExt cx="7888950" cy="461665"/>
          </a:xfrm>
        </p:grpSpPr>
        <p:sp>
          <p:nvSpPr>
            <p:cNvPr id="23" name="矩形 22">
              <a:extLst>
                <a:ext uri="{FF2B5EF4-FFF2-40B4-BE49-F238E27FC236}">
                  <a16:creationId xmlns:a16="http://schemas.microsoft.com/office/drawing/2014/main" id="{9BCE1DAF-B66C-49A0-B5A8-3EDCBB96C11E}"/>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D15CB27C-C79F-49F0-AABF-DFF97C48085E}"/>
                </a:ext>
              </a:extLst>
            </p:cNvPr>
            <p:cNvSpPr txBox="1"/>
            <p:nvPr/>
          </p:nvSpPr>
          <p:spPr>
            <a:xfrm>
              <a:off x="193379" y="4326643"/>
              <a:ext cx="7695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Estimation of Mix Geographically Weighted Regression</a:t>
              </a:r>
            </a:p>
          </p:txBody>
        </p:sp>
      </p:grpSp>
    </p:spTree>
    <p:extLst>
      <p:ext uri="{BB962C8B-B14F-4D97-AF65-F5344CB8AC3E}">
        <p14:creationId xmlns:p14="http://schemas.microsoft.com/office/powerpoint/2010/main" val="10070026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9A46EEF8-53D2-44D2-8241-3F50FD8C0F69}"/>
              </a:ext>
            </a:extLst>
          </p:cNvPr>
          <p:cNvSpPr/>
          <p:nvPr/>
        </p:nvSpPr>
        <p:spPr>
          <a:xfrm>
            <a:off x="0" y="537684"/>
            <a:ext cx="9144000" cy="433342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57E55C-CA90-4140-B1D5-F68B53DBA00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3D94158-2CEB-40D9-AEE5-2214F1A5089C}"/>
              </a:ext>
            </a:extLst>
          </p:cNvPr>
          <p:cNvSpPr>
            <a:spLocks noGrp="1"/>
          </p:cNvSpPr>
          <p:nvPr>
            <p:ph type="sldNum" sz="quarter" idx="12"/>
          </p:nvPr>
        </p:nvSpPr>
        <p:spPr/>
        <p:txBody>
          <a:bodyPr/>
          <a:lstStyle/>
          <a:p>
            <a:fld id="{A17BB91D-344C-44E0-9148-DFE0CFF5CFC9}" type="slidenum">
              <a:rPr lang="zh-CN" altLang="en-US" smtClean="0">
                <a:solidFill>
                  <a:schemeClr val="tx1"/>
                </a:solidFill>
              </a:rPr>
              <a:t>133</a:t>
            </a:fld>
            <a:endParaRPr lang="zh-CN" altLang="en-US">
              <a:solidFill>
                <a:schemeClr val="tx1"/>
              </a:solidFill>
            </a:endParaRPr>
          </a:p>
        </p:txBody>
      </p:sp>
      <p:sp>
        <p:nvSpPr>
          <p:cNvPr id="9" name="文本框 8">
            <a:extLst>
              <a:ext uri="{FF2B5EF4-FFF2-40B4-BE49-F238E27FC236}">
                <a16:creationId xmlns:a16="http://schemas.microsoft.com/office/drawing/2014/main" id="{AA69C04D-DD7C-4D0F-A948-82BB2D86D968}"/>
              </a:ext>
            </a:extLst>
          </p:cNvPr>
          <p:cNvSpPr txBox="1"/>
          <p:nvPr/>
        </p:nvSpPr>
        <p:spPr>
          <a:xfrm>
            <a:off x="499952" y="5796543"/>
            <a:ext cx="788696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Z-score</a:t>
            </a:r>
            <a:r>
              <a:rPr lang="en-US" altLang="zh-CN" dirty="0">
                <a:latin typeface="Helvetica" panose="020B0604020202020204" pitchFamily="34" charset="0"/>
                <a:cs typeface="Helvetica" panose="020B0604020202020204" pitchFamily="34" charset="0"/>
              </a:rPr>
              <a:t> in </a:t>
            </a:r>
            <a:r>
              <a:rPr lang="en-US" altLang="zh-CN" dirty="0">
                <a:solidFill>
                  <a:srgbClr val="FF3300"/>
                </a:solidFill>
                <a:latin typeface="Helvetica" panose="020B0604020202020204" pitchFamily="34" charset="0"/>
                <a:cs typeface="Helvetica" panose="020B0604020202020204" pitchFamily="34" charset="0"/>
              </a:rPr>
              <a:t>MGWR is lower</a:t>
            </a:r>
            <a:r>
              <a:rPr lang="en-US" altLang="zh-CN" dirty="0">
                <a:latin typeface="Helvetica" panose="020B0604020202020204" pitchFamily="34" charset="0"/>
                <a:cs typeface="Helvetica" panose="020B0604020202020204" pitchFamily="34" charset="0"/>
              </a:rPr>
              <a:t> than that in OLS</a:t>
            </a:r>
            <a:endParaRPr lang="zh-CN" altLang="en-US"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F22FED4A-4F11-45B9-9303-F90850CE611F}"/>
              </a:ext>
            </a:extLst>
          </p:cNvPr>
          <p:cNvSpPr txBox="1"/>
          <p:nvPr/>
        </p:nvSpPr>
        <p:spPr>
          <a:xfrm>
            <a:off x="499952" y="5240443"/>
            <a:ext cx="779847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Moran’s index</a:t>
            </a:r>
            <a:r>
              <a:rPr lang="en-US" altLang="zh-CN" dirty="0">
                <a:latin typeface="Helvetica" panose="020B0604020202020204" pitchFamily="34" charset="0"/>
                <a:cs typeface="Helvetica" panose="020B0604020202020204" pitchFamily="34" charset="0"/>
              </a:rPr>
              <a:t> in MGWR is </a:t>
            </a:r>
            <a:r>
              <a:rPr lang="en-US" altLang="zh-CN" dirty="0">
                <a:solidFill>
                  <a:srgbClr val="FF3300"/>
                </a:solidFill>
                <a:latin typeface="Helvetica" panose="020B0604020202020204" pitchFamily="34" charset="0"/>
                <a:cs typeface="Helvetica" panose="020B0604020202020204" pitchFamily="34" charset="0"/>
              </a:rPr>
              <a:t>closer to the expected</a:t>
            </a:r>
            <a:r>
              <a:rPr lang="en-US" altLang="zh-CN" dirty="0">
                <a:latin typeface="Helvetica" panose="020B0604020202020204" pitchFamily="34" charset="0"/>
                <a:cs typeface="Helvetica" panose="020B0604020202020204" pitchFamily="34" charset="0"/>
              </a:rPr>
              <a:t> index than that in OLS</a:t>
            </a:r>
            <a:endParaRPr lang="zh-CN" altLang="en-US" dirty="0">
              <a:latin typeface="Helvetica" panose="020B0604020202020204" pitchFamily="34" charset="0"/>
              <a:cs typeface="Helvetica" panose="020B0604020202020204" pitchFamily="34" charset="0"/>
            </a:endParaRPr>
          </a:p>
        </p:txBody>
      </p:sp>
      <p:graphicFrame>
        <p:nvGraphicFramePr>
          <p:cNvPr id="11" name="表格 10">
            <a:extLst>
              <a:ext uri="{FF2B5EF4-FFF2-40B4-BE49-F238E27FC236}">
                <a16:creationId xmlns:a16="http://schemas.microsoft.com/office/drawing/2014/main" id="{C775A97A-A534-444B-BE07-564856210FCB}"/>
              </a:ext>
            </a:extLst>
          </p:cNvPr>
          <p:cNvGraphicFramePr>
            <a:graphicFrameLocks noGrp="1"/>
          </p:cNvGraphicFramePr>
          <p:nvPr>
            <p:extLst/>
          </p:nvPr>
        </p:nvGraphicFramePr>
        <p:xfrm>
          <a:off x="703531" y="1582742"/>
          <a:ext cx="3894048" cy="2472414"/>
        </p:xfrm>
        <a:graphic>
          <a:graphicData uri="http://schemas.openxmlformats.org/drawingml/2006/table">
            <a:tbl>
              <a:tblPr firstRow="1" firstCol="1" bandRow="1"/>
              <a:tblGrid>
                <a:gridCol w="1934046">
                  <a:extLst>
                    <a:ext uri="{9D8B030D-6E8A-4147-A177-3AD203B41FA5}">
                      <a16:colId xmlns:a16="http://schemas.microsoft.com/office/drawing/2014/main" val="2846323548"/>
                    </a:ext>
                  </a:extLst>
                </a:gridCol>
                <a:gridCol w="980001">
                  <a:extLst>
                    <a:ext uri="{9D8B030D-6E8A-4147-A177-3AD203B41FA5}">
                      <a16:colId xmlns:a16="http://schemas.microsoft.com/office/drawing/2014/main" val="811004081"/>
                    </a:ext>
                  </a:extLst>
                </a:gridCol>
                <a:gridCol w="980001">
                  <a:extLst>
                    <a:ext uri="{9D8B030D-6E8A-4147-A177-3AD203B41FA5}">
                      <a16:colId xmlns:a16="http://schemas.microsoft.com/office/drawing/2014/main" val="3751769766"/>
                    </a:ext>
                  </a:extLst>
                </a:gridCol>
              </a:tblGrid>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Indicator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OLS</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MGWR</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977282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Moran’s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0.08</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79308615"/>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Expected index</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2229520483"/>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Variance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3111460750"/>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z-score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1.09</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a:noFill/>
                    </a:lnB>
                  </a:tcPr>
                </a:tc>
                <a:extLst>
                  <a:ext uri="{0D108BD9-81ED-4DB2-BD59-A6C34878D82A}">
                    <a16:rowId xmlns:a16="http://schemas.microsoft.com/office/drawing/2014/main" val="1216614189"/>
                  </a:ext>
                </a:extLst>
              </a:tr>
              <a:tr h="412069">
                <a:tc>
                  <a:txBody>
                    <a:bodyPr/>
                    <a:lstStyle/>
                    <a:p>
                      <a:pPr algn="ctr">
                        <a:spcAft>
                          <a:spcPts val="0"/>
                        </a:spcAft>
                      </a:pPr>
                      <a:r>
                        <a:rPr lang="en-US" sz="16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p-value</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0.54</a:t>
                      </a:r>
                      <a:endParaRPr lang="zh-CN" sz="16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4373" marR="84373"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97394"/>
                  </a:ext>
                </a:extLst>
              </a:tr>
            </a:tbl>
          </a:graphicData>
        </a:graphic>
      </p:graphicFrame>
      <p:sp>
        <p:nvSpPr>
          <p:cNvPr id="45" name="矩形: 圆角 44">
            <a:extLst>
              <a:ext uri="{FF2B5EF4-FFF2-40B4-BE49-F238E27FC236}">
                <a16:creationId xmlns:a16="http://schemas.microsoft.com/office/drawing/2014/main" id="{3EA9D861-FD1E-42CC-A78B-4739474EBA60}"/>
              </a:ext>
            </a:extLst>
          </p:cNvPr>
          <p:cNvSpPr/>
          <p:nvPr/>
        </p:nvSpPr>
        <p:spPr>
          <a:xfrm>
            <a:off x="885620" y="2047463"/>
            <a:ext cx="3504468" cy="35421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6" name="矩形: 圆角 45">
            <a:extLst>
              <a:ext uri="{FF2B5EF4-FFF2-40B4-BE49-F238E27FC236}">
                <a16:creationId xmlns:a16="http://schemas.microsoft.com/office/drawing/2014/main" id="{BDFACB22-E537-4C89-B957-EE3100C373B6}"/>
              </a:ext>
            </a:extLst>
          </p:cNvPr>
          <p:cNvSpPr/>
          <p:nvPr/>
        </p:nvSpPr>
        <p:spPr>
          <a:xfrm>
            <a:off x="1209104" y="3272876"/>
            <a:ext cx="3180983" cy="354219"/>
          </a:xfrm>
          <a:prstGeom prst="round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34" name="组合 33">
            <a:extLst>
              <a:ext uri="{FF2B5EF4-FFF2-40B4-BE49-F238E27FC236}">
                <a16:creationId xmlns:a16="http://schemas.microsoft.com/office/drawing/2014/main" id="{51BA44DE-E1C6-469E-BACD-9EE4B9DCAC88}"/>
              </a:ext>
            </a:extLst>
          </p:cNvPr>
          <p:cNvGrpSpPr/>
          <p:nvPr/>
        </p:nvGrpSpPr>
        <p:grpSpPr>
          <a:xfrm>
            <a:off x="306570" y="591906"/>
            <a:ext cx="3580848" cy="461665"/>
            <a:chOff x="-3" y="4326643"/>
            <a:chExt cx="3580848" cy="461665"/>
          </a:xfrm>
        </p:grpSpPr>
        <p:sp>
          <p:nvSpPr>
            <p:cNvPr id="35" name="矩形 34">
              <a:extLst>
                <a:ext uri="{FF2B5EF4-FFF2-40B4-BE49-F238E27FC236}">
                  <a16:creationId xmlns:a16="http://schemas.microsoft.com/office/drawing/2014/main" id="{33E7D2D2-840B-45DF-9238-78F1E3D30C7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2479E73-CCB2-495A-ADFE-560FF8D9E30E}"/>
                </a:ext>
              </a:extLst>
            </p:cNvPr>
            <p:cNvSpPr txBox="1"/>
            <p:nvPr/>
          </p:nvSpPr>
          <p:spPr>
            <a:xfrm>
              <a:off x="193379" y="4326643"/>
              <a:ext cx="338746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of residuals</a:t>
              </a:r>
            </a:p>
          </p:txBody>
        </p:sp>
      </p:grpSp>
      <p:sp>
        <p:nvSpPr>
          <p:cNvPr id="3" name="文本框 2">
            <a:extLst>
              <a:ext uri="{FF2B5EF4-FFF2-40B4-BE49-F238E27FC236}">
                <a16:creationId xmlns:a16="http://schemas.microsoft.com/office/drawing/2014/main" id="{FFB12829-8625-46BD-90EA-0233819BB32C}"/>
              </a:ext>
            </a:extLst>
          </p:cNvPr>
          <p:cNvSpPr txBox="1"/>
          <p:nvPr/>
        </p:nvSpPr>
        <p:spPr>
          <a:xfrm>
            <a:off x="4940423" y="2047463"/>
            <a:ext cx="399340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Closer to the expected value is better</a:t>
            </a:r>
            <a:endParaRPr lang="zh-CN" altLang="en-US"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ECACD77F-FF9E-48EC-9AC1-498454A4B470}"/>
              </a:ext>
            </a:extLst>
          </p:cNvPr>
          <p:cNvSpPr txBox="1"/>
          <p:nvPr/>
        </p:nvSpPr>
        <p:spPr>
          <a:xfrm>
            <a:off x="4940423" y="3244334"/>
            <a:ext cx="15568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Less is better</a:t>
            </a:r>
            <a:endParaRPr lang="zh-CN" altLang="en-US" dirty="0">
              <a:latin typeface="Helvetica" panose="020B0604020202020204" pitchFamily="34" charset="0"/>
              <a:cs typeface="Helvetica" panose="020B0604020202020204" pitchFamily="34" charset="0"/>
            </a:endParaRPr>
          </a:p>
        </p:txBody>
      </p:sp>
      <p:sp>
        <p:nvSpPr>
          <p:cNvPr id="20" name="箭头: 右 19">
            <a:extLst>
              <a:ext uri="{FF2B5EF4-FFF2-40B4-BE49-F238E27FC236}">
                <a16:creationId xmlns:a16="http://schemas.microsoft.com/office/drawing/2014/main" id="{AD9BDDF6-8BC7-4D42-B799-2E2B44236AC0}"/>
              </a:ext>
            </a:extLst>
          </p:cNvPr>
          <p:cNvSpPr/>
          <p:nvPr/>
        </p:nvSpPr>
        <p:spPr>
          <a:xfrm rot="10800000">
            <a:off x="4633403" y="215103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17EC94C9-B460-468E-BFCB-7C67EC320D43}"/>
              </a:ext>
            </a:extLst>
          </p:cNvPr>
          <p:cNvSpPr/>
          <p:nvPr/>
        </p:nvSpPr>
        <p:spPr>
          <a:xfrm rot="10800000">
            <a:off x="4633403" y="334258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85398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EF831DA-BFFC-48E9-A800-03775B582B00}"/>
              </a:ext>
            </a:extLst>
          </p:cNvPr>
          <p:cNvSpPr/>
          <p:nvPr/>
        </p:nvSpPr>
        <p:spPr>
          <a:xfrm>
            <a:off x="0" y="533479"/>
            <a:ext cx="9144000" cy="30772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134</a:t>
            </a:fld>
            <a:endParaRPr lang="zh-CN" altLang="en-US">
              <a:solidFill>
                <a:schemeClr val="tx1"/>
              </a:solidFill>
            </a:endParaRPr>
          </a:p>
        </p:txBody>
      </p:sp>
      <p:sp>
        <p:nvSpPr>
          <p:cNvPr id="20" name="矩形 19">
            <a:extLst>
              <a:ext uri="{FF2B5EF4-FFF2-40B4-BE49-F238E27FC236}">
                <a16:creationId xmlns:a16="http://schemas.microsoft.com/office/drawing/2014/main" id="{6A48D527-A8E3-43C3-B0A4-6B7462738F64}"/>
              </a:ext>
            </a:extLst>
          </p:cNvPr>
          <p:cNvSpPr/>
          <p:nvPr/>
        </p:nvSpPr>
        <p:spPr>
          <a:xfrm>
            <a:off x="499952" y="1053571"/>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Reclassified and reorganized the indicator framework.</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Proposed the approach of selecting variables from candidates using the tool of exploratory regression in ArcGIS.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 Provided a method for judging whether a variable is global or local used in estimating the MGWR model.</a:t>
            </a: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936167" cy="461665"/>
            <a:chOff x="-3" y="4326643"/>
            <a:chExt cx="1936167"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43" name="组合 42">
            <a:extLst>
              <a:ext uri="{FF2B5EF4-FFF2-40B4-BE49-F238E27FC236}">
                <a16:creationId xmlns:a16="http://schemas.microsoft.com/office/drawing/2014/main" id="{97C62158-56BE-4082-B0B0-FD46D9C5C0B3}"/>
              </a:ext>
            </a:extLst>
          </p:cNvPr>
          <p:cNvGrpSpPr/>
          <p:nvPr/>
        </p:nvGrpSpPr>
        <p:grpSpPr>
          <a:xfrm>
            <a:off x="306570" y="3872980"/>
            <a:ext cx="2194251" cy="461665"/>
            <a:chOff x="-3" y="4326643"/>
            <a:chExt cx="2194251" cy="461665"/>
          </a:xfrm>
        </p:grpSpPr>
        <p:sp>
          <p:nvSpPr>
            <p:cNvPr id="44" name="矩形 43">
              <a:extLst>
                <a:ext uri="{FF2B5EF4-FFF2-40B4-BE49-F238E27FC236}">
                  <a16:creationId xmlns:a16="http://schemas.microsoft.com/office/drawing/2014/main" id="{F4432C61-6BBC-4E6C-9656-52D583CC3EB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5" name="文本框 44">
              <a:extLst>
                <a:ext uri="{FF2B5EF4-FFF2-40B4-BE49-F238E27FC236}">
                  <a16:creationId xmlns:a16="http://schemas.microsoft.com/office/drawing/2014/main" id="{0F3A2867-8264-4DD1-BF0F-DD632C1A0604}"/>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
        <p:nvSpPr>
          <p:cNvPr id="46" name="矩形 45">
            <a:extLst>
              <a:ext uri="{FF2B5EF4-FFF2-40B4-BE49-F238E27FC236}">
                <a16:creationId xmlns:a16="http://schemas.microsoft.com/office/drawing/2014/main" id="{A1DC3D41-4BBD-45F6-9012-23733D93D7F3}"/>
              </a:ext>
            </a:extLst>
          </p:cNvPr>
          <p:cNvSpPr/>
          <p:nvPr/>
        </p:nvSpPr>
        <p:spPr>
          <a:xfrm>
            <a:off x="499952" y="4370139"/>
            <a:ext cx="8144095"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higher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8176844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13400319-2272-4DA3-83BB-91F0054F0B68}"/>
              </a:ext>
            </a:extLst>
          </p:cNvPr>
          <p:cNvSpPr/>
          <p:nvPr/>
        </p:nvSpPr>
        <p:spPr>
          <a:xfrm>
            <a:off x="1" y="543737"/>
            <a:ext cx="4571001"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135</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37" name="组合 36">
            <a:extLst>
              <a:ext uri="{FF2B5EF4-FFF2-40B4-BE49-F238E27FC236}">
                <a16:creationId xmlns:a16="http://schemas.microsoft.com/office/drawing/2014/main" id="{31C8146B-276F-4449-951A-F1551E3B98FC}"/>
              </a:ext>
            </a:extLst>
          </p:cNvPr>
          <p:cNvGrpSpPr/>
          <p:nvPr/>
        </p:nvGrpSpPr>
        <p:grpSpPr>
          <a:xfrm>
            <a:off x="1380642" y="3346183"/>
            <a:ext cx="2139393" cy="1912251"/>
            <a:chOff x="2255904" y="3728648"/>
            <a:chExt cx="2376558" cy="2124236"/>
          </a:xfrm>
        </p:grpSpPr>
        <p:grpSp>
          <p:nvGrpSpPr>
            <p:cNvPr id="38" name="组合 37">
              <a:extLst>
                <a:ext uri="{FF2B5EF4-FFF2-40B4-BE49-F238E27FC236}">
                  <a16:creationId xmlns:a16="http://schemas.microsoft.com/office/drawing/2014/main" id="{6BF11A17-7BB6-4BCD-A341-40201469D2A4}"/>
                </a:ext>
              </a:extLst>
            </p:cNvPr>
            <p:cNvGrpSpPr/>
            <p:nvPr/>
          </p:nvGrpSpPr>
          <p:grpSpPr>
            <a:xfrm rot="2158665" flipH="1">
              <a:off x="2315422" y="3728648"/>
              <a:ext cx="2200996" cy="2124236"/>
              <a:chOff x="708360" y="2507620"/>
              <a:chExt cx="3397389" cy="3737458"/>
            </a:xfrm>
          </p:grpSpPr>
          <p:sp>
            <p:nvSpPr>
              <p:cNvPr id="50" name="任意形状 5">
                <a:extLst>
                  <a:ext uri="{FF2B5EF4-FFF2-40B4-BE49-F238E27FC236}">
                    <a16:creationId xmlns:a16="http://schemas.microsoft.com/office/drawing/2014/main" id="{D4749EA8-ED2A-422A-9E54-EA12D484A144}"/>
                  </a:ext>
                </a:extLst>
              </p:cNvPr>
              <p:cNvSpPr/>
              <p:nvPr/>
            </p:nvSpPr>
            <p:spPr>
              <a:xfrm rot="15085133">
                <a:off x="611406" y="2604574"/>
                <a:ext cx="3591297" cy="339738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2" name="任意形状 6">
                <a:extLst>
                  <a:ext uri="{FF2B5EF4-FFF2-40B4-BE49-F238E27FC236}">
                    <a16:creationId xmlns:a16="http://schemas.microsoft.com/office/drawing/2014/main" id="{81886AAD-4798-49E0-8EA9-4E958F28450D}"/>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7">
                <a:extLst>
                  <a:ext uri="{FF2B5EF4-FFF2-40B4-BE49-F238E27FC236}">
                    <a16:creationId xmlns:a16="http://schemas.microsoft.com/office/drawing/2014/main" id="{6E428939-E69D-4E12-8D3F-31855D455018}"/>
                  </a:ext>
                </a:extLst>
              </p:cNvPr>
              <p:cNvSpPr/>
              <p:nvPr/>
            </p:nvSpPr>
            <p:spPr>
              <a:xfrm>
                <a:off x="2213259" y="4556440"/>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8">
                <a:extLst>
                  <a:ext uri="{FF2B5EF4-FFF2-40B4-BE49-F238E27FC236}">
                    <a16:creationId xmlns:a16="http://schemas.microsoft.com/office/drawing/2014/main" id="{32190523-38C1-46EE-BA29-D9D633F8E9A8}"/>
                  </a:ext>
                </a:extLst>
              </p:cNvPr>
              <p:cNvSpPr/>
              <p:nvPr/>
            </p:nvSpPr>
            <p:spPr>
              <a:xfrm>
                <a:off x="2421852" y="4241143"/>
                <a:ext cx="613776"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9">
                <a:extLst>
                  <a:ext uri="{FF2B5EF4-FFF2-40B4-BE49-F238E27FC236}">
                    <a16:creationId xmlns:a16="http://schemas.microsoft.com/office/drawing/2014/main" id="{333DFE7A-0EDB-4513-B671-7ECDAFF599CC}"/>
                  </a:ext>
                </a:extLst>
              </p:cNvPr>
              <p:cNvSpPr/>
              <p:nvPr/>
            </p:nvSpPr>
            <p:spPr>
              <a:xfrm>
                <a:off x="1621955" y="46955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9" name="任意形状 11">
                <a:extLst>
                  <a:ext uri="{FF2B5EF4-FFF2-40B4-BE49-F238E27FC236}">
                    <a16:creationId xmlns:a16="http://schemas.microsoft.com/office/drawing/2014/main" id="{8975F3E1-2DB0-4327-B7A9-54A95FEC2876}"/>
                  </a:ext>
                </a:extLst>
              </p:cNvPr>
              <p:cNvSpPr/>
              <p:nvPr/>
            </p:nvSpPr>
            <p:spPr>
              <a:xfrm>
                <a:off x="2460960"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2" name="任意形状 12">
                <a:extLst>
                  <a:ext uri="{FF2B5EF4-FFF2-40B4-BE49-F238E27FC236}">
                    <a16:creationId xmlns:a16="http://schemas.microsoft.com/office/drawing/2014/main" id="{CDABDDC7-4AD5-4A50-929E-4BAA07F6CE31}"/>
                  </a:ext>
                </a:extLst>
              </p:cNvPr>
              <p:cNvSpPr/>
              <p:nvPr/>
            </p:nvSpPr>
            <p:spPr>
              <a:xfrm>
                <a:off x="2899371" y="4453126"/>
                <a:ext cx="526093"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3" name="任意形状 13">
                <a:extLst>
                  <a:ext uri="{FF2B5EF4-FFF2-40B4-BE49-F238E27FC236}">
                    <a16:creationId xmlns:a16="http://schemas.microsoft.com/office/drawing/2014/main" id="{9E700DBE-1C12-4213-A35F-EDFE22ECE0CA}"/>
                  </a:ext>
                </a:extLst>
              </p:cNvPr>
              <p:cNvSpPr/>
              <p:nvPr/>
            </p:nvSpPr>
            <p:spPr>
              <a:xfrm>
                <a:off x="1965869"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64" name="任意形状 14">
                <a:extLst>
                  <a:ext uri="{FF2B5EF4-FFF2-40B4-BE49-F238E27FC236}">
                    <a16:creationId xmlns:a16="http://schemas.microsoft.com/office/drawing/2014/main" id="{698309FF-F36D-4D57-A5F0-02B75D8EA594}"/>
                  </a:ext>
                </a:extLst>
              </p:cNvPr>
              <p:cNvSpPr/>
              <p:nvPr/>
            </p:nvSpPr>
            <p:spPr>
              <a:xfrm>
                <a:off x="1571297" y="4264843"/>
                <a:ext cx="858033" cy="475989"/>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65" name="任意形状 15">
                <a:extLst>
                  <a:ext uri="{FF2B5EF4-FFF2-40B4-BE49-F238E27FC236}">
                    <a16:creationId xmlns:a16="http://schemas.microsoft.com/office/drawing/2014/main" id="{43D72C22-A9ED-4103-A381-7D236527BBBD}"/>
                  </a:ext>
                </a:extLst>
              </p:cNvPr>
              <p:cNvSpPr/>
              <p:nvPr/>
            </p:nvSpPr>
            <p:spPr>
              <a:xfrm>
                <a:off x="2348364"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6" name="任意形状 16">
                <a:extLst>
                  <a:ext uri="{FF2B5EF4-FFF2-40B4-BE49-F238E27FC236}">
                    <a16:creationId xmlns:a16="http://schemas.microsoft.com/office/drawing/2014/main" id="{7CC86272-E675-4FDD-A4F3-27987E232D24}"/>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7" name="任意形状 17">
                <a:extLst>
                  <a:ext uri="{FF2B5EF4-FFF2-40B4-BE49-F238E27FC236}">
                    <a16:creationId xmlns:a16="http://schemas.microsoft.com/office/drawing/2014/main" id="{059F2341-052C-4704-A76A-96872ABEE714}"/>
                  </a:ext>
                </a:extLst>
              </p:cNvPr>
              <p:cNvSpPr/>
              <p:nvPr/>
            </p:nvSpPr>
            <p:spPr>
              <a:xfrm rot="722686">
                <a:off x="1916114" y="3417710"/>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39" name="Group 6">
              <a:extLst>
                <a:ext uri="{FF2B5EF4-FFF2-40B4-BE49-F238E27FC236}">
                  <a16:creationId xmlns:a16="http://schemas.microsoft.com/office/drawing/2014/main" id="{17B08359-9164-4151-9D1B-153C19F57F09}"/>
                </a:ext>
              </a:extLst>
            </p:cNvPr>
            <p:cNvGrpSpPr>
              <a:grpSpLocks/>
            </p:cNvGrpSpPr>
            <p:nvPr/>
          </p:nvGrpSpPr>
          <p:grpSpPr bwMode="auto">
            <a:xfrm rot="10800000">
              <a:off x="2255904" y="4618616"/>
              <a:ext cx="2376558" cy="615566"/>
              <a:chOff x="378" y="1787"/>
              <a:chExt cx="4861" cy="1374"/>
            </a:xfrm>
          </p:grpSpPr>
          <p:sp>
            <p:nvSpPr>
              <p:cNvPr id="40" name="Freeform 7">
                <a:extLst>
                  <a:ext uri="{FF2B5EF4-FFF2-40B4-BE49-F238E27FC236}">
                    <a16:creationId xmlns:a16="http://schemas.microsoft.com/office/drawing/2014/main" id="{D7327186-82FF-4FCB-B17B-897B81696FE9}"/>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1" name="Freeform 8">
                <a:extLst>
                  <a:ext uri="{FF2B5EF4-FFF2-40B4-BE49-F238E27FC236}">
                    <a16:creationId xmlns:a16="http://schemas.microsoft.com/office/drawing/2014/main" id="{61924709-8E3B-416C-B4C3-A1FB8852A613}"/>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45" name="Freeform 9">
                <a:extLst>
                  <a:ext uri="{FF2B5EF4-FFF2-40B4-BE49-F238E27FC236}">
                    <a16:creationId xmlns:a16="http://schemas.microsoft.com/office/drawing/2014/main" id="{75DB6718-403F-42FA-AD71-DB353C54D3F5}"/>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49" name="Rectangle 10">
                <a:extLst>
                  <a:ext uri="{FF2B5EF4-FFF2-40B4-BE49-F238E27FC236}">
                    <a16:creationId xmlns:a16="http://schemas.microsoft.com/office/drawing/2014/main" id="{A87819AC-9648-4BBA-A56F-038B720B7641}"/>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68" name="矩形 67">
            <a:extLst>
              <a:ext uri="{FF2B5EF4-FFF2-40B4-BE49-F238E27FC236}">
                <a16:creationId xmlns:a16="http://schemas.microsoft.com/office/drawing/2014/main" id="{19962825-5D9C-4454-A0E3-14D65D05CBC0}"/>
              </a:ext>
            </a:extLst>
          </p:cNvPr>
          <p:cNvSpPr/>
          <p:nvPr/>
        </p:nvSpPr>
        <p:spPr>
          <a:xfrm>
            <a:off x="1532222" y="1829927"/>
            <a:ext cx="1736413" cy="71604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Station level</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69" name="组合 68">
            <a:extLst>
              <a:ext uri="{FF2B5EF4-FFF2-40B4-BE49-F238E27FC236}">
                <a16:creationId xmlns:a16="http://schemas.microsoft.com/office/drawing/2014/main" id="{A7CA9D35-E4D2-4258-B5C8-E62637A10B0D}"/>
              </a:ext>
            </a:extLst>
          </p:cNvPr>
          <p:cNvGrpSpPr/>
          <p:nvPr/>
        </p:nvGrpSpPr>
        <p:grpSpPr>
          <a:xfrm>
            <a:off x="4918640" y="3346334"/>
            <a:ext cx="4004948" cy="2088588"/>
            <a:chOff x="483782" y="1944876"/>
            <a:chExt cx="8245802" cy="4300202"/>
          </a:xfrm>
        </p:grpSpPr>
        <p:grpSp>
          <p:nvGrpSpPr>
            <p:cNvPr id="70" name="组合 69">
              <a:extLst>
                <a:ext uri="{FF2B5EF4-FFF2-40B4-BE49-F238E27FC236}">
                  <a16:creationId xmlns:a16="http://schemas.microsoft.com/office/drawing/2014/main" id="{94660758-3F0F-453B-AD47-EBED23AAB4C5}"/>
                </a:ext>
              </a:extLst>
            </p:cNvPr>
            <p:cNvGrpSpPr/>
            <p:nvPr/>
          </p:nvGrpSpPr>
          <p:grpSpPr>
            <a:xfrm rot="2158665" flipH="1">
              <a:off x="587033" y="1944876"/>
              <a:ext cx="3818334" cy="3685171"/>
              <a:chOff x="708361" y="2507619"/>
              <a:chExt cx="3397389" cy="3737459"/>
            </a:xfrm>
          </p:grpSpPr>
          <p:sp>
            <p:nvSpPr>
              <p:cNvPr id="94" name="任意形状 5">
                <a:extLst>
                  <a:ext uri="{FF2B5EF4-FFF2-40B4-BE49-F238E27FC236}">
                    <a16:creationId xmlns:a16="http://schemas.microsoft.com/office/drawing/2014/main" id="{0B31EFA4-14B1-41B4-A3BD-43AED88F0A3E}"/>
                  </a:ext>
                </a:extLst>
              </p:cNvPr>
              <p:cNvSpPr/>
              <p:nvPr/>
            </p:nvSpPr>
            <p:spPr>
              <a:xfrm rot="15085133">
                <a:off x="611407" y="2604573"/>
                <a:ext cx="3591297" cy="339738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5" name="任意形状 6">
                <a:extLst>
                  <a:ext uri="{FF2B5EF4-FFF2-40B4-BE49-F238E27FC236}">
                    <a16:creationId xmlns:a16="http://schemas.microsoft.com/office/drawing/2014/main" id="{9F98FA89-D542-4866-8C6A-C20B09D0228B}"/>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6" name="任意形状 7">
                <a:extLst>
                  <a:ext uri="{FF2B5EF4-FFF2-40B4-BE49-F238E27FC236}">
                    <a16:creationId xmlns:a16="http://schemas.microsoft.com/office/drawing/2014/main" id="{54EF163D-B407-40DA-86E9-5BDCE006DF7D}"/>
                  </a:ext>
                </a:extLst>
              </p:cNvPr>
              <p:cNvSpPr/>
              <p:nvPr/>
            </p:nvSpPr>
            <p:spPr>
              <a:xfrm>
                <a:off x="2213259" y="4556440"/>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7" name="任意形状 8">
                <a:extLst>
                  <a:ext uri="{FF2B5EF4-FFF2-40B4-BE49-F238E27FC236}">
                    <a16:creationId xmlns:a16="http://schemas.microsoft.com/office/drawing/2014/main" id="{BB2027F7-B9B6-4FED-8EB2-82542EEF36DD}"/>
                  </a:ext>
                </a:extLst>
              </p:cNvPr>
              <p:cNvSpPr/>
              <p:nvPr/>
            </p:nvSpPr>
            <p:spPr>
              <a:xfrm>
                <a:off x="2421852" y="4241143"/>
                <a:ext cx="613776"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98" name="任意形状 9">
                <a:extLst>
                  <a:ext uri="{FF2B5EF4-FFF2-40B4-BE49-F238E27FC236}">
                    <a16:creationId xmlns:a16="http://schemas.microsoft.com/office/drawing/2014/main" id="{0A697DEE-5678-4AD9-B795-BCF04BD1D5C8}"/>
                  </a:ext>
                </a:extLst>
              </p:cNvPr>
              <p:cNvSpPr/>
              <p:nvPr/>
            </p:nvSpPr>
            <p:spPr>
              <a:xfrm>
                <a:off x="1621955" y="46955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9" name="任意形状 11">
                <a:extLst>
                  <a:ext uri="{FF2B5EF4-FFF2-40B4-BE49-F238E27FC236}">
                    <a16:creationId xmlns:a16="http://schemas.microsoft.com/office/drawing/2014/main" id="{93663E7D-8F78-43B4-A365-8B42C48DDF11}"/>
                  </a:ext>
                </a:extLst>
              </p:cNvPr>
              <p:cNvSpPr/>
              <p:nvPr/>
            </p:nvSpPr>
            <p:spPr>
              <a:xfrm>
                <a:off x="2460960"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0" name="任意形状 12">
                <a:extLst>
                  <a:ext uri="{FF2B5EF4-FFF2-40B4-BE49-F238E27FC236}">
                    <a16:creationId xmlns:a16="http://schemas.microsoft.com/office/drawing/2014/main" id="{AA8C2C2F-FE22-4DD6-940B-505F15610E2E}"/>
                  </a:ext>
                </a:extLst>
              </p:cNvPr>
              <p:cNvSpPr/>
              <p:nvPr/>
            </p:nvSpPr>
            <p:spPr>
              <a:xfrm>
                <a:off x="2899371" y="4453126"/>
                <a:ext cx="526093"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1" name="任意形状 13">
                <a:extLst>
                  <a:ext uri="{FF2B5EF4-FFF2-40B4-BE49-F238E27FC236}">
                    <a16:creationId xmlns:a16="http://schemas.microsoft.com/office/drawing/2014/main" id="{1590E16C-F0E4-4252-AD4B-AB95A34153BF}"/>
                  </a:ext>
                </a:extLst>
              </p:cNvPr>
              <p:cNvSpPr/>
              <p:nvPr/>
            </p:nvSpPr>
            <p:spPr>
              <a:xfrm>
                <a:off x="1965869"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102" name="任意形状 14">
                <a:extLst>
                  <a:ext uri="{FF2B5EF4-FFF2-40B4-BE49-F238E27FC236}">
                    <a16:creationId xmlns:a16="http://schemas.microsoft.com/office/drawing/2014/main" id="{A718A76A-56E9-44D0-A733-44A13BDB8247}"/>
                  </a:ext>
                </a:extLst>
              </p:cNvPr>
              <p:cNvSpPr/>
              <p:nvPr/>
            </p:nvSpPr>
            <p:spPr>
              <a:xfrm>
                <a:off x="1571297" y="4264843"/>
                <a:ext cx="858033" cy="475989"/>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103" name="任意形状 15">
                <a:extLst>
                  <a:ext uri="{FF2B5EF4-FFF2-40B4-BE49-F238E27FC236}">
                    <a16:creationId xmlns:a16="http://schemas.microsoft.com/office/drawing/2014/main" id="{262F9368-A7B2-40B5-9EC9-91335D9597F1}"/>
                  </a:ext>
                </a:extLst>
              </p:cNvPr>
              <p:cNvSpPr/>
              <p:nvPr/>
            </p:nvSpPr>
            <p:spPr>
              <a:xfrm>
                <a:off x="2348364"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4" name="任意形状 16">
                <a:extLst>
                  <a:ext uri="{FF2B5EF4-FFF2-40B4-BE49-F238E27FC236}">
                    <a16:creationId xmlns:a16="http://schemas.microsoft.com/office/drawing/2014/main" id="{DDF25276-EE93-4255-807C-01E72BF75C48}"/>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5" name="任意形状 17">
                <a:extLst>
                  <a:ext uri="{FF2B5EF4-FFF2-40B4-BE49-F238E27FC236}">
                    <a16:creationId xmlns:a16="http://schemas.microsoft.com/office/drawing/2014/main" id="{FA7DF2F0-9EA4-4DFF-8D88-411F10DF8FEE}"/>
                  </a:ext>
                </a:extLst>
              </p:cNvPr>
              <p:cNvSpPr/>
              <p:nvPr/>
            </p:nvSpPr>
            <p:spPr>
              <a:xfrm rot="722686">
                <a:off x="1916114" y="3417710"/>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71" name="组合 70">
              <a:extLst>
                <a:ext uri="{FF2B5EF4-FFF2-40B4-BE49-F238E27FC236}">
                  <a16:creationId xmlns:a16="http://schemas.microsoft.com/office/drawing/2014/main" id="{9A1549CA-B0DF-4C14-963E-61AC32D06C95}"/>
                </a:ext>
              </a:extLst>
            </p:cNvPr>
            <p:cNvGrpSpPr/>
            <p:nvPr/>
          </p:nvGrpSpPr>
          <p:grpSpPr>
            <a:xfrm>
              <a:off x="4606683" y="2367011"/>
              <a:ext cx="4122901" cy="3878067"/>
              <a:chOff x="6618402" y="2991110"/>
              <a:chExt cx="4122901" cy="3878067"/>
            </a:xfrm>
          </p:grpSpPr>
          <p:sp>
            <p:nvSpPr>
              <p:cNvPr id="77" name="任意形状 5">
                <a:extLst>
                  <a:ext uri="{FF2B5EF4-FFF2-40B4-BE49-F238E27FC236}">
                    <a16:creationId xmlns:a16="http://schemas.microsoft.com/office/drawing/2014/main" id="{F0F6648A-B81F-4C6B-A7CD-E6D0BE0DC27D}"/>
                  </a:ext>
                </a:extLst>
              </p:cNvPr>
              <p:cNvSpPr/>
              <p:nvPr/>
            </p:nvSpPr>
            <p:spPr>
              <a:xfrm>
                <a:off x="6870634" y="2991110"/>
                <a:ext cx="3150678" cy="3872511"/>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78" name="任意形状 6">
                <a:extLst>
                  <a:ext uri="{FF2B5EF4-FFF2-40B4-BE49-F238E27FC236}">
                    <a16:creationId xmlns:a16="http://schemas.microsoft.com/office/drawing/2014/main" id="{B333BE04-74F8-4C04-8D17-A8C6838A2145}"/>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79" name="任意形状 7">
                <a:extLst>
                  <a:ext uri="{FF2B5EF4-FFF2-40B4-BE49-F238E27FC236}">
                    <a16:creationId xmlns:a16="http://schemas.microsoft.com/office/drawing/2014/main" id="{90EF6C97-4199-4BF6-97C8-F506A475AB11}"/>
                  </a:ext>
                </a:extLst>
              </p:cNvPr>
              <p:cNvSpPr/>
              <p:nvPr/>
            </p:nvSpPr>
            <p:spPr>
              <a:xfrm>
                <a:off x="8252178" y="5180539"/>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0" name="任意形状 8">
                <a:extLst>
                  <a:ext uri="{FF2B5EF4-FFF2-40B4-BE49-F238E27FC236}">
                    <a16:creationId xmlns:a16="http://schemas.microsoft.com/office/drawing/2014/main" id="{497F526B-611E-40B0-B591-A6BE446B6DF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1" name="任意形状 9">
                <a:extLst>
                  <a:ext uri="{FF2B5EF4-FFF2-40B4-BE49-F238E27FC236}">
                    <a16:creationId xmlns:a16="http://schemas.microsoft.com/office/drawing/2014/main" id="{F794CA21-F31E-4283-BDA8-B6C7CAB27E9B}"/>
                  </a:ext>
                </a:extLst>
              </p:cNvPr>
              <p:cNvSpPr/>
              <p:nvPr/>
            </p:nvSpPr>
            <p:spPr>
              <a:xfrm>
                <a:off x="7660873" y="5319664"/>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2" name="任意形状 14">
                <a:extLst>
                  <a:ext uri="{FF2B5EF4-FFF2-40B4-BE49-F238E27FC236}">
                    <a16:creationId xmlns:a16="http://schemas.microsoft.com/office/drawing/2014/main" id="{EE9FFF01-C962-4570-8C6E-2D0D21146142}"/>
                  </a:ext>
                </a:extLst>
              </p:cNvPr>
              <p:cNvSpPr/>
              <p:nvPr/>
            </p:nvSpPr>
            <p:spPr>
              <a:xfrm>
                <a:off x="7610216" y="4888943"/>
                <a:ext cx="858033"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3" name="任意形状 12">
                <a:extLst>
                  <a:ext uri="{FF2B5EF4-FFF2-40B4-BE49-F238E27FC236}">
                    <a16:creationId xmlns:a16="http://schemas.microsoft.com/office/drawing/2014/main" id="{304F6E1D-0BFB-4B09-A4C0-64F97D316BF6}"/>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84" name="Group 6">
                <a:extLst>
                  <a:ext uri="{FF2B5EF4-FFF2-40B4-BE49-F238E27FC236}">
                    <a16:creationId xmlns:a16="http://schemas.microsoft.com/office/drawing/2014/main" id="{CC8C4B45-06CA-46DF-BD2F-9E8ED05EE7AA}"/>
                  </a:ext>
                </a:extLst>
              </p:cNvPr>
              <p:cNvGrpSpPr>
                <a:grpSpLocks/>
              </p:cNvGrpSpPr>
              <p:nvPr/>
            </p:nvGrpSpPr>
            <p:grpSpPr bwMode="auto">
              <a:xfrm>
                <a:off x="6618402" y="4361283"/>
                <a:ext cx="4122901" cy="1067897"/>
                <a:chOff x="378" y="1787"/>
                <a:chExt cx="4861" cy="1374"/>
              </a:xfrm>
            </p:grpSpPr>
            <p:sp>
              <p:nvSpPr>
                <p:cNvPr id="90" name="Freeform 7">
                  <a:extLst>
                    <a:ext uri="{FF2B5EF4-FFF2-40B4-BE49-F238E27FC236}">
                      <a16:creationId xmlns:a16="http://schemas.microsoft.com/office/drawing/2014/main" id="{EAA01E8F-5D20-4EBF-9159-525E9FC260A1}"/>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91" name="Freeform 9">
                  <a:extLst>
                    <a:ext uri="{FF2B5EF4-FFF2-40B4-BE49-F238E27FC236}">
                      <a16:creationId xmlns:a16="http://schemas.microsoft.com/office/drawing/2014/main" id="{54D25B41-541B-4DB7-871D-0777593B89A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92" name="Rectangle 10">
                  <a:extLst>
                    <a:ext uri="{FF2B5EF4-FFF2-40B4-BE49-F238E27FC236}">
                      <a16:creationId xmlns:a16="http://schemas.microsoft.com/office/drawing/2014/main" id="{591904ED-7FDC-4FC4-A79A-B1791E0F1BF2}"/>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93" name="Freeform 8">
                  <a:extLst>
                    <a:ext uri="{FF2B5EF4-FFF2-40B4-BE49-F238E27FC236}">
                      <a16:creationId xmlns:a16="http://schemas.microsoft.com/office/drawing/2014/main" id="{5BF930A2-6A52-4A59-933E-6B94715E197A}"/>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grpSp>
          <p:sp>
            <p:nvSpPr>
              <p:cNvPr id="85" name="任意形状 11">
                <a:extLst>
                  <a:ext uri="{FF2B5EF4-FFF2-40B4-BE49-F238E27FC236}">
                    <a16:creationId xmlns:a16="http://schemas.microsoft.com/office/drawing/2014/main" id="{7EC010F2-D827-4508-941D-302B8457FC54}"/>
                  </a:ext>
                </a:extLst>
              </p:cNvPr>
              <p:cNvSpPr/>
              <p:nvPr/>
            </p:nvSpPr>
            <p:spPr>
              <a:xfrm>
                <a:off x="8499879"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6" name="任意形状 13">
                <a:extLst>
                  <a:ext uri="{FF2B5EF4-FFF2-40B4-BE49-F238E27FC236}">
                    <a16:creationId xmlns:a16="http://schemas.microsoft.com/office/drawing/2014/main" id="{AA333798-9F5B-41A1-BEFB-735F9ABFB7CC}"/>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7" name="任意形状 15">
                <a:extLst>
                  <a:ext uri="{FF2B5EF4-FFF2-40B4-BE49-F238E27FC236}">
                    <a16:creationId xmlns:a16="http://schemas.microsoft.com/office/drawing/2014/main" id="{7D2C1723-9F33-4D61-9F58-170334DB8F15}"/>
                  </a:ext>
                </a:extLst>
              </p:cNvPr>
              <p:cNvSpPr/>
              <p:nvPr/>
            </p:nvSpPr>
            <p:spPr>
              <a:xfrm>
                <a:off x="8387282" y="3866122"/>
                <a:ext cx="488515"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8" name="任意形状 16">
                <a:extLst>
                  <a:ext uri="{FF2B5EF4-FFF2-40B4-BE49-F238E27FC236}">
                    <a16:creationId xmlns:a16="http://schemas.microsoft.com/office/drawing/2014/main" id="{0FF7C1F4-4059-4857-B96F-C4A9F6411AA4}"/>
                  </a:ext>
                </a:extLst>
              </p:cNvPr>
              <p:cNvSpPr/>
              <p:nvPr/>
            </p:nvSpPr>
            <p:spPr>
              <a:xfrm>
                <a:off x="8764774" y="4438844"/>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9" name="任意形状 17">
                <a:extLst>
                  <a:ext uri="{FF2B5EF4-FFF2-40B4-BE49-F238E27FC236}">
                    <a16:creationId xmlns:a16="http://schemas.microsoft.com/office/drawing/2014/main" id="{920599DA-0D10-4DC2-AA8A-A792BE284C2E}"/>
                  </a:ext>
                </a:extLst>
              </p:cNvPr>
              <p:cNvSpPr/>
              <p:nvPr/>
            </p:nvSpPr>
            <p:spPr>
              <a:xfrm rot="722686">
                <a:off x="7955031" y="4041807"/>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72" name="Group 6">
              <a:extLst>
                <a:ext uri="{FF2B5EF4-FFF2-40B4-BE49-F238E27FC236}">
                  <a16:creationId xmlns:a16="http://schemas.microsoft.com/office/drawing/2014/main" id="{85A49096-5BE5-40FF-904B-905DB296AEE8}"/>
                </a:ext>
              </a:extLst>
            </p:cNvPr>
            <p:cNvGrpSpPr>
              <a:grpSpLocks/>
            </p:cNvGrpSpPr>
            <p:nvPr/>
          </p:nvGrpSpPr>
          <p:grpSpPr bwMode="auto">
            <a:xfrm rot="10800000">
              <a:off x="483782" y="3488812"/>
              <a:ext cx="4122901" cy="1067897"/>
              <a:chOff x="378" y="1787"/>
              <a:chExt cx="4861" cy="1374"/>
            </a:xfrm>
          </p:grpSpPr>
          <p:sp>
            <p:nvSpPr>
              <p:cNvPr id="73" name="Freeform 7">
                <a:extLst>
                  <a:ext uri="{FF2B5EF4-FFF2-40B4-BE49-F238E27FC236}">
                    <a16:creationId xmlns:a16="http://schemas.microsoft.com/office/drawing/2014/main" id="{4DE4DDF8-09CD-4D3A-97AC-60491E120A5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74" name="Freeform 8">
                <a:extLst>
                  <a:ext uri="{FF2B5EF4-FFF2-40B4-BE49-F238E27FC236}">
                    <a16:creationId xmlns:a16="http://schemas.microsoft.com/office/drawing/2014/main" id="{3DB315E9-BEAB-4C16-A108-55461BE83AA2}"/>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75" name="Freeform 9">
                <a:extLst>
                  <a:ext uri="{FF2B5EF4-FFF2-40B4-BE49-F238E27FC236}">
                    <a16:creationId xmlns:a16="http://schemas.microsoft.com/office/drawing/2014/main" id="{3ACBC9F3-FAEB-43E6-99D1-7779D32E7D54}"/>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76" name="Rectangle 10">
                <a:extLst>
                  <a:ext uri="{FF2B5EF4-FFF2-40B4-BE49-F238E27FC236}">
                    <a16:creationId xmlns:a16="http://schemas.microsoft.com/office/drawing/2014/main" id="{22909493-038D-42AA-9A8C-C9DB48DF989A}"/>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107" name="矩形 106">
            <a:extLst>
              <a:ext uri="{FF2B5EF4-FFF2-40B4-BE49-F238E27FC236}">
                <a16:creationId xmlns:a16="http://schemas.microsoft.com/office/drawing/2014/main" id="{9A42AB9D-538A-4AB4-8B21-199BEEEA4B79}"/>
              </a:ext>
            </a:extLst>
          </p:cNvPr>
          <p:cNvSpPr/>
          <p:nvPr/>
        </p:nvSpPr>
        <p:spPr>
          <a:xfrm>
            <a:off x="5783679" y="1830002"/>
            <a:ext cx="2289823" cy="71604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Station-to-station level</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108" name="图形 107" descr="箭头: 直">
            <a:extLst>
              <a:ext uri="{FF2B5EF4-FFF2-40B4-BE49-F238E27FC236}">
                <a16:creationId xmlns:a16="http://schemas.microsoft.com/office/drawing/2014/main" id="{8915A23D-3C5E-4FC2-A4D3-9DF4DB529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59786" y="2905984"/>
            <a:ext cx="701749" cy="701749"/>
          </a:xfrm>
          <a:prstGeom prst="rect">
            <a:avLst/>
          </a:prstGeom>
        </p:spPr>
      </p:pic>
    </p:spTree>
    <p:extLst>
      <p:ext uri="{BB962C8B-B14F-4D97-AF65-F5344CB8AC3E}">
        <p14:creationId xmlns:p14="http://schemas.microsoft.com/office/powerpoint/2010/main" val="31813769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D5DD5EA-4289-4771-A641-1631A08CEAB9}"/>
              </a:ext>
            </a:extLst>
          </p:cNvPr>
          <p:cNvSpPr/>
          <p:nvPr/>
        </p:nvSpPr>
        <p:spPr>
          <a:xfrm>
            <a:off x="0" y="533479"/>
            <a:ext cx="9144000" cy="342567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136</a:t>
            </a:fld>
            <a:endParaRPr lang="zh-CN" altLang="en-US"/>
          </a:p>
        </p:txBody>
      </p:sp>
      <p:graphicFrame>
        <p:nvGraphicFramePr>
          <p:cNvPr id="10" name="表格 9">
            <a:extLst>
              <a:ext uri="{FF2B5EF4-FFF2-40B4-BE49-F238E27FC236}">
                <a16:creationId xmlns:a16="http://schemas.microsoft.com/office/drawing/2014/main" id="{7621AA2C-EFA8-411E-BF4D-40F25BCE6174}"/>
              </a:ext>
            </a:extLst>
          </p:cNvPr>
          <p:cNvGraphicFramePr>
            <a:graphicFrameLocks noGrp="1"/>
          </p:cNvGraphicFramePr>
          <p:nvPr>
            <p:extLst>
              <p:ext uri="{D42A27DB-BD31-4B8C-83A1-F6EECF244321}">
                <p14:modId xmlns:p14="http://schemas.microsoft.com/office/powerpoint/2010/main" val="2462418392"/>
              </p:ext>
            </p:extLst>
          </p:nvPr>
        </p:nvGraphicFramePr>
        <p:xfrm>
          <a:off x="1128698" y="2048832"/>
          <a:ext cx="6886601" cy="1462240"/>
        </p:xfrm>
        <a:graphic>
          <a:graphicData uri="http://schemas.openxmlformats.org/drawingml/2006/table">
            <a:tbl>
              <a:tblPr firstRow="1" bandRow="1">
                <a:tableStyleId>{2D5ABB26-0587-4C30-8999-92F81FD0307C}</a:tableStyleId>
              </a:tblPr>
              <a:tblGrid>
                <a:gridCol w="2518328">
                  <a:extLst>
                    <a:ext uri="{9D8B030D-6E8A-4147-A177-3AD203B41FA5}">
                      <a16:colId xmlns:a16="http://schemas.microsoft.com/office/drawing/2014/main" val="993849137"/>
                    </a:ext>
                  </a:extLst>
                </a:gridCol>
                <a:gridCol w="1578179">
                  <a:extLst>
                    <a:ext uri="{9D8B030D-6E8A-4147-A177-3AD203B41FA5}">
                      <a16:colId xmlns:a16="http://schemas.microsoft.com/office/drawing/2014/main" val="657418974"/>
                    </a:ext>
                  </a:extLst>
                </a:gridCol>
                <a:gridCol w="2790094">
                  <a:extLst>
                    <a:ext uri="{9D8B030D-6E8A-4147-A177-3AD203B41FA5}">
                      <a16:colId xmlns:a16="http://schemas.microsoft.com/office/drawing/2014/main" val="2133621396"/>
                    </a:ext>
                  </a:extLst>
                </a:gridCol>
              </a:tblGrid>
              <a:tr h="284225">
                <a:tc>
                  <a:txBody>
                    <a:bodyPr/>
                    <a:lstStyle/>
                    <a:p>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Scale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Objective</a:t>
                      </a:r>
                      <a:endParaRPr lang="zh-CN" altLang="en-US" sz="1600" b="0" dirty="0">
                        <a:solidFill>
                          <a:srgbClr val="FF6600"/>
                        </a:solidFill>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947959759"/>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single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OD pair of stations</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922039267"/>
                  </a:ext>
                </a:extLst>
              </a:tr>
              <a:tr h="5704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Station-to-Station-Level</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 network</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OD transit ridership</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442006178"/>
                  </a:ext>
                </a:extLst>
              </a:tr>
            </a:tbl>
          </a:graphicData>
        </a:graphic>
      </p:graphicFrame>
      <p:sp>
        <p:nvSpPr>
          <p:cNvPr id="17" name="矩形 16">
            <a:extLst>
              <a:ext uri="{FF2B5EF4-FFF2-40B4-BE49-F238E27FC236}">
                <a16:creationId xmlns:a16="http://schemas.microsoft.com/office/drawing/2014/main" id="{A3ADB51C-9E53-40BF-A6C9-83BDF3BB50AB}"/>
              </a:ext>
            </a:extLst>
          </p:cNvPr>
          <p:cNvSpPr/>
          <p:nvPr/>
        </p:nvSpPr>
        <p:spPr>
          <a:xfrm>
            <a:off x="499952" y="4939175"/>
            <a:ext cx="8214014" cy="872034"/>
          </a:xfrm>
          <a:prstGeom prst="rect">
            <a:avLst/>
          </a:prstGeom>
          <a:ln>
            <a:noFill/>
          </a:ln>
        </p:spPr>
        <p:txBody>
          <a:bodyPr wrap="square">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describe the connectivity between different stations using OD ridership.</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explain how the connectivity is determined by land-use factors.</a:t>
            </a:r>
            <a:endParaRPr lang="zh-CN" altLang="en-US" dirty="0">
              <a:latin typeface="Helvetica" panose="020B0604020202020204" pitchFamily="34" charset="0"/>
              <a:cs typeface="Helvetica" panose="020B0604020202020204" pitchFamily="34" charset="0"/>
            </a:endParaRPr>
          </a:p>
        </p:txBody>
      </p:sp>
      <p:grpSp>
        <p:nvGrpSpPr>
          <p:cNvPr id="16" name="组合 15">
            <a:extLst>
              <a:ext uri="{FF2B5EF4-FFF2-40B4-BE49-F238E27FC236}">
                <a16:creationId xmlns:a16="http://schemas.microsoft.com/office/drawing/2014/main" id="{0C4EAE3E-587A-46DA-BB6B-C0F444BEE01C}"/>
              </a:ext>
            </a:extLst>
          </p:cNvPr>
          <p:cNvGrpSpPr/>
          <p:nvPr/>
        </p:nvGrpSpPr>
        <p:grpSpPr>
          <a:xfrm>
            <a:off x="306570" y="591906"/>
            <a:ext cx="4161135" cy="461665"/>
            <a:chOff x="-3" y="4326643"/>
            <a:chExt cx="4161135" cy="461665"/>
          </a:xfrm>
        </p:grpSpPr>
        <p:sp>
          <p:nvSpPr>
            <p:cNvPr id="20" name="矩形 19">
              <a:extLst>
                <a:ext uri="{FF2B5EF4-FFF2-40B4-BE49-F238E27FC236}">
                  <a16:creationId xmlns:a16="http://schemas.microsoft.com/office/drawing/2014/main" id="{2D867E0A-43E1-450F-8791-A8200119729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B415EC82-D08F-49E9-80DE-116626D18802}"/>
                </a:ext>
              </a:extLst>
            </p:cNvPr>
            <p:cNvSpPr txBox="1"/>
            <p:nvPr/>
          </p:nvSpPr>
          <p:spPr>
            <a:xfrm>
              <a:off x="193379" y="4326643"/>
              <a:ext cx="3967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a:t>
              </a:r>
            </a:p>
          </p:txBody>
        </p:sp>
      </p:grpSp>
      <p:sp>
        <p:nvSpPr>
          <p:cNvPr id="22" name="矩形 21">
            <a:extLst>
              <a:ext uri="{FF2B5EF4-FFF2-40B4-BE49-F238E27FC236}">
                <a16:creationId xmlns:a16="http://schemas.microsoft.com/office/drawing/2014/main" id="{6F92440F-FAFA-4556-AED3-092D2CF38792}"/>
              </a:ext>
            </a:extLst>
          </p:cNvPr>
          <p:cNvSpPr/>
          <p:nvPr/>
        </p:nvSpPr>
        <p:spPr>
          <a:xfrm>
            <a:off x="499952" y="1252854"/>
            <a:ext cx="37323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Differences with station-level</a:t>
            </a:r>
            <a:endParaRPr lang="zh-CN" altLang="en-US" sz="2000" dirty="0"/>
          </a:p>
        </p:txBody>
      </p:sp>
      <p:sp>
        <p:nvSpPr>
          <p:cNvPr id="27" name="矩形 26">
            <a:extLst>
              <a:ext uri="{FF2B5EF4-FFF2-40B4-BE49-F238E27FC236}">
                <a16:creationId xmlns:a16="http://schemas.microsoft.com/office/drawing/2014/main" id="{8A055479-5901-4557-98A3-1C60F1F4B09B}"/>
              </a:ext>
            </a:extLst>
          </p:cNvPr>
          <p:cNvSpPr/>
          <p:nvPr/>
        </p:nvSpPr>
        <p:spPr>
          <a:xfrm>
            <a:off x="499952" y="4423427"/>
            <a:ext cx="261001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Research contents</a:t>
            </a:r>
            <a:endParaRPr lang="zh-CN" altLang="en-US" sz="2000" dirty="0"/>
          </a:p>
        </p:txBody>
      </p:sp>
    </p:spTree>
    <p:extLst>
      <p:ext uri="{BB962C8B-B14F-4D97-AF65-F5344CB8AC3E}">
        <p14:creationId xmlns:p14="http://schemas.microsoft.com/office/powerpoint/2010/main" val="126859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57199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866009"/>
            <a:ext cx="4265430"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The transit ridership is generated at the origin station, and then transferred to the destination station. But few studies focused on </a:t>
            </a:r>
            <a:r>
              <a:rPr lang="en-US" altLang="zh-CN" dirty="0">
                <a:solidFill>
                  <a:srgbClr val="FF3300"/>
                </a:solidFill>
                <a:latin typeface="Helvetica" panose="020B0604020202020204" pitchFamily="34" charset="0"/>
                <a:cs typeface="Helvetica" panose="020B0604020202020204" pitchFamily="34" charset="0"/>
              </a:rPr>
              <a:t>the procedure of passenger transfer between the departure and destination stations.</a:t>
            </a: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137</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946059" cy="461665"/>
            <a:chOff x="-3" y="4326643"/>
            <a:chExt cx="2946059"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484108"/>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724417" y="2484108"/>
            <a:ext cx="4217180" cy="2761660"/>
            <a:chOff x="4724417" y="1488318"/>
            <a:chExt cx="4217180" cy="2761660"/>
          </a:xfrm>
        </p:grpSpPr>
        <p:sp>
          <p:nvSpPr>
            <p:cNvPr id="65" name="矩形: 圆角 64">
              <a:extLst>
                <a:ext uri="{FF2B5EF4-FFF2-40B4-BE49-F238E27FC236}">
                  <a16:creationId xmlns:a16="http://schemas.microsoft.com/office/drawing/2014/main" id="{3536CDA7-36BE-40FF-8281-0BA7880A4F8D}"/>
                </a:ext>
              </a:extLst>
            </p:cNvPr>
            <p:cNvSpPr/>
            <p:nvPr/>
          </p:nvSpPr>
          <p:spPr>
            <a:xfrm>
              <a:off x="4878569" y="2345644"/>
              <a:ext cx="4063028" cy="190433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Using the probability of choosing a specific destination station to describe the transit ridership between station and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64" name="组合 63">
              <a:extLst>
                <a:ext uri="{FF2B5EF4-FFF2-40B4-BE49-F238E27FC236}">
                  <a16:creationId xmlns:a16="http://schemas.microsoft.com/office/drawing/2014/main" id="{7EC27472-B015-4181-AC18-B19427D635D6}"/>
                </a:ext>
              </a:extLst>
            </p:cNvPr>
            <p:cNvGrpSpPr/>
            <p:nvPr/>
          </p:nvGrpSpPr>
          <p:grpSpPr>
            <a:xfrm>
              <a:off x="4724417" y="1488318"/>
              <a:ext cx="4217180" cy="646331"/>
              <a:chOff x="327487" y="2884915"/>
              <a:chExt cx="4217180" cy="646331"/>
            </a:xfrm>
          </p:grpSpPr>
          <p:sp>
            <p:nvSpPr>
              <p:cNvPr id="66" name="矩形: 圆角 65">
                <a:extLst>
                  <a:ext uri="{FF2B5EF4-FFF2-40B4-BE49-F238E27FC236}">
                    <a16:creationId xmlns:a16="http://schemas.microsoft.com/office/drawing/2014/main" id="{DFD585F4-927E-4C5E-861B-7F3FD18CFF01}"/>
                  </a:ext>
                </a:extLst>
              </p:cNvPr>
              <p:cNvSpPr/>
              <p:nvPr/>
            </p:nvSpPr>
            <p:spPr>
              <a:xfrm>
                <a:off x="327487" y="291303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609234" y="2884915"/>
                <a:ext cx="3935433"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Describe the transit ridership transfer between station and station</a:t>
                </a:r>
                <a:endParaRPr lang="en-US" altLang="zh-CN" dirty="0">
                  <a:solidFill>
                    <a:srgbClr val="FF3300"/>
                  </a:solidFill>
                  <a:latin typeface="Helvetica" panose="020B0604020202020204" pitchFamily="34" charset="0"/>
                  <a:cs typeface="Helvetica" panose="020B0604020202020204" pitchFamily="34" charset="0"/>
                </a:endParaRPr>
              </a:p>
            </p:txBody>
          </p:sp>
        </p:grpSp>
      </p:grpSp>
      <p:sp>
        <p:nvSpPr>
          <p:cNvPr id="82" name="箭头: 右 81">
            <a:extLst>
              <a:ext uri="{FF2B5EF4-FFF2-40B4-BE49-F238E27FC236}">
                <a16:creationId xmlns:a16="http://schemas.microsoft.com/office/drawing/2014/main" id="{FEBC3362-7578-4FAF-96E4-1C334C3F13A1}"/>
              </a:ext>
            </a:extLst>
          </p:cNvPr>
          <p:cNvSpPr/>
          <p:nvPr/>
        </p:nvSpPr>
        <p:spPr>
          <a:xfrm>
            <a:off x="4260276" y="260580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866009"/>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4FD9A909-B599-4586-BEE8-88E20249573C}"/>
              </a:ext>
            </a:extLst>
          </p:cNvPr>
          <p:cNvSpPr txBox="1"/>
          <p:nvPr/>
        </p:nvSpPr>
        <p:spPr>
          <a:xfrm>
            <a:off x="6134873" y="1328935"/>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90" name="文本框 89">
            <a:extLst>
              <a:ext uri="{FF2B5EF4-FFF2-40B4-BE49-F238E27FC236}">
                <a16:creationId xmlns:a16="http://schemas.microsoft.com/office/drawing/2014/main" id="{97E93437-10BE-41C4-9B4E-3BB205E1DB44}"/>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32006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285DF8CB-3E4B-4402-9209-496ED3F47B5A}"/>
              </a:ext>
            </a:extLst>
          </p:cNvPr>
          <p:cNvSpPr/>
          <p:nvPr/>
        </p:nvSpPr>
        <p:spPr>
          <a:xfrm>
            <a:off x="1" y="537683"/>
            <a:ext cx="457199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231C923D-6D28-4FC0-AB4C-7A9C1C1F42FF}"/>
              </a:ext>
            </a:extLst>
          </p:cNvPr>
          <p:cNvSpPr txBox="1"/>
          <p:nvPr/>
        </p:nvSpPr>
        <p:spPr>
          <a:xfrm>
            <a:off x="306570" y="2966579"/>
            <a:ext cx="4265430" cy="1703030"/>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In terms of the methods, the linear regression is not proper to describe and estimate the passenger transfer between stations and stations</a:t>
            </a:r>
          </a:p>
        </p:txBody>
      </p:sp>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138</a:t>
            </a:fld>
            <a:endParaRPr lang="zh-CN" altLang="en-US"/>
          </a:p>
        </p:txBody>
      </p:sp>
      <p:grpSp>
        <p:nvGrpSpPr>
          <p:cNvPr id="13" name="组合 12">
            <a:extLst>
              <a:ext uri="{FF2B5EF4-FFF2-40B4-BE49-F238E27FC236}">
                <a16:creationId xmlns:a16="http://schemas.microsoft.com/office/drawing/2014/main" id="{DCB43F53-548D-4512-808D-21A81B43FBA2}"/>
              </a:ext>
            </a:extLst>
          </p:cNvPr>
          <p:cNvGrpSpPr/>
          <p:nvPr/>
        </p:nvGrpSpPr>
        <p:grpSpPr>
          <a:xfrm>
            <a:off x="306570" y="591906"/>
            <a:ext cx="2946059" cy="461665"/>
            <a:chOff x="-3" y="4326643"/>
            <a:chExt cx="2946059" cy="461665"/>
          </a:xfrm>
        </p:grpSpPr>
        <p:sp>
          <p:nvSpPr>
            <p:cNvPr id="14" name="矩形 13">
              <a:extLst>
                <a:ext uri="{FF2B5EF4-FFF2-40B4-BE49-F238E27FC236}">
                  <a16:creationId xmlns:a16="http://schemas.microsoft.com/office/drawing/2014/main" id="{5552B174-FE09-4468-8E02-42C8D4FA4CBA}"/>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ECE0D925-660B-4040-89DC-934EAD91D875}"/>
                </a:ext>
              </a:extLst>
            </p:cNvPr>
            <p:cNvSpPr txBox="1"/>
            <p:nvPr/>
          </p:nvSpPr>
          <p:spPr>
            <a:xfrm>
              <a:off x="193379" y="4326643"/>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57" name="文本框 56">
            <a:extLst>
              <a:ext uri="{FF2B5EF4-FFF2-40B4-BE49-F238E27FC236}">
                <a16:creationId xmlns:a16="http://schemas.microsoft.com/office/drawing/2014/main" id="{418D1159-AD1D-44C9-B1AA-05E2F4F314C4}"/>
              </a:ext>
            </a:extLst>
          </p:cNvPr>
          <p:cNvSpPr txBox="1"/>
          <p:nvPr/>
        </p:nvSpPr>
        <p:spPr>
          <a:xfrm>
            <a:off x="115803" y="2584678"/>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39ACA205-D69F-4541-8DAD-14350A883230}"/>
              </a:ext>
            </a:extLst>
          </p:cNvPr>
          <p:cNvGrpSpPr/>
          <p:nvPr/>
        </p:nvGrpSpPr>
        <p:grpSpPr>
          <a:xfrm>
            <a:off x="4878569" y="1999958"/>
            <a:ext cx="4063028" cy="3704227"/>
            <a:chOff x="4878569" y="1488318"/>
            <a:chExt cx="4063028" cy="3704227"/>
          </a:xfrm>
        </p:grpSpPr>
        <p:grpSp>
          <p:nvGrpSpPr>
            <p:cNvPr id="64" name="组合 63">
              <a:extLst>
                <a:ext uri="{FF2B5EF4-FFF2-40B4-BE49-F238E27FC236}">
                  <a16:creationId xmlns:a16="http://schemas.microsoft.com/office/drawing/2014/main" id="{7EC27472-B015-4181-AC18-B19427D635D6}"/>
                </a:ext>
              </a:extLst>
            </p:cNvPr>
            <p:cNvGrpSpPr/>
            <p:nvPr/>
          </p:nvGrpSpPr>
          <p:grpSpPr>
            <a:xfrm>
              <a:off x="4878569" y="1488318"/>
              <a:ext cx="4063028" cy="1703030"/>
              <a:chOff x="481639" y="2884915"/>
              <a:chExt cx="4063028" cy="1703030"/>
            </a:xfrm>
          </p:grpSpPr>
          <p:sp>
            <p:nvSpPr>
              <p:cNvPr id="66" name="矩形: 圆角 65">
                <a:extLst>
                  <a:ext uri="{FF2B5EF4-FFF2-40B4-BE49-F238E27FC236}">
                    <a16:creationId xmlns:a16="http://schemas.microsoft.com/office/drawing/2014/main" id="{DFD585F4-927E-4C5E-861B-7F3FD18CFF01}"/>
                  </a:ext>
                </a:extLst>
              </p:cNvPr>
              <p:cNvSpPr/>
              <p:nvPr/>
            </p:nvSpPr>
            <p:spPr>
              <a:xfrm>
                <a:off x="481639" y="3006616"/>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67" name="矩形 66">
                <a:extLst>
                  <a:ext uri="{FF2B5EF4-FFF2-40B4-BE49-F238E27FC236}">
                    <a16:creationId xmlns:a16="http://schemas.microsoft.com/office/drawing/2014/main" id="{F4148A1C-D4AD-4369-AD66-C08521794638}"/>
                  </a:ext>
                </a:extLst>
              </p:cNvPr>
              <p:cNvSpPr/>
              <p:nvPr/>
            </p:nvSpPr>
            <p:spPr>
              <a:xfrm>
                <a:off x="770396" y="2884915"/>
                <a:ext cx="3774271" cy="1703030"/>
              </a:xfrm>
              <a:prstGeom prst="rect">
                <a:avLst/>
              </a:prstGeom>
              <a:ln>
                <a:noFill/>
              </a:ln>
            </p:spPr>
            <p:txBody>
              <a:bodyPr wrap="square">
                <a:spAutoFit/>
              </a:bodyPr>
              <a:lstStyle/>
              <a:p>
                <a:pPr marL="0" lvl="1">
                  <a:lnSpc>
                    <a:spcPct val="150000"/>
                  </a:lnSpc>
                </a:pPr>
                <a:r>
                  <a:rPr lang="en-US" altLang="zh-CN" dirty="0">
                    <a:latin typeface="Helvetica" panose="020B0604020202020204" pitchFamily="34" charset="0"/>
                    <a:cs typeface="Helvetica" panose="020B0604020202020204" pitchFamily="34" charset="0"/>
                  </a:rPr>
                  <a:t>Find a proper function to estimate the influencing factors of the passenger transfer of ridership between stations and stations</a:t>
                </a:r>
              </a:p>
            </p:txBody>
          </p:sp>
        </p:grpSp>
        <p:sp>
          <p:nvSpPr>
            <p:cNvPr id="65" name="矩形: 圆角 64">
              <a:extLst>
                <a:ext uri="{FF2B5EF4-FFF2-40B4-BE49-F238E27FC236}">
                  <a16:creationId xmlns:a16="http://schemas.microsoft.com/office/drawing/2014/main" id="{3536CDA7-36BE-40FF-8281-0BA7880A4F8D}"/>
                </a:ext>
              </a:extLst>
            </p:cNvPr>
            <p:cNvSpPr/>
            <p:nvPr/>
          </p:nvSpPr>
          <p:spPr>
            <a:xfrm>
              <a:off x="4878569" y="3306454"/>
              <a:ext cx="3958861" cy="1886091"/>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Convert this issue into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mathematical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problem</a:t>
              </a:r>
              <a:r>
                <a:rPr lang="en-US" altLang="zh-CN" dirty="0">
                  <a:solidFill>
                    <a:schemeClr val="tx1"/>
                  </a:solidFill>
                  <a:latin typeface="Helvetica" panose="020B0604020202020204" pitchFamily="34" charset="0"/>
                  <a:cs typeface="Helvetica" panose="020B0604020202020204" pitchFamily="34" charset="0"/>
                </a:rPr>
                <a:t>, then </a:t>
              </a:r>
              <a:r>
                <a:rPr lang="en-US" altLang="zh-CN" dirty="0">
                  <a:solidFill>
                    <a:srgbClr val="FF3300"/>
                  </a:solidFill>
                  <a:latin typeface="Helvetica" panose="020B0604020202020204" pitchFamily="34" charset="0"/>
                  <a:cs typeface="Helvetica" panose="020B0604020202020204" pitchFamily="34" charset="0"/>
                </a:rPr>
                <a:t>estimate </a:t>
              </a:r>
              <a:r>
                <a:rPr lang="en-US" altLang="zh-CN" dirty="0">
                  <a:solidFill>
                    <a:schemeClr val="tx1"/>
                  </a:solidFill>
                  <a:latin typeface="Helvetica" panose="020B0604020202020204" pitchFamily="34" charset="0"/>
                  <a:cs typeface="Helvetica" panose="020B0604020202020204" pitchFamily="34" charset="0"/>
                </a:rPr>
                <a:t>the effect of influencing factors.</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82" name="箭头: 右 81">
            <a:extLst>
              <a:ext uri="{FF2B5EF4-FFF2-40B4-BE49-F238E27FC236}">
                <a16:creationId xmlns:a16="http://schemas.microsoft.com/office/drawing/2014/main" id="{FEBC3362-7578-4FAF-96E4-1C334C3F13A1}"/>
              </a:ext>
            </a:extLst>
          </p:cNvPr>
          <p:cNvSpPr/>
          <p:nvPr/>
        </p:nvSpPr>
        <p:spPr>
          <a:xfrm>
            <a:off x="4172141" y="2684705"/>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BB48D628-F0D0-4334-BEAE-C6AEC8AB8D3A}"/>
              </a:ext>
            </a:extLst>
          </p:cNvPr>
          <p:cNvSpPr txBox="1"/>
          <p:nvPr/>
        </p:nvSpPr>
        <p:spPr>
          <a:xfrm>
            <a:off x="6134873" y="1328935"/>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85" name="文本框 84">
            <a:extLst>
              <a:ext uri="{FF2B5EF4-FFF2-40B4-BE49-F238E27FC236}">
                <a16:creationId xmlns:a16="http://schemas.microsoft.com/office/drawing/2014/main" id="{1F1D562C-CB2B-4854-9703-E96BDF2AC1D3}"/>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8BC77AC0-F17E-4FD2-AEAC-21910CD20EFA}"/>
              </a:ext>
            </a:extLst>
          </p:cNvPr>
          <p:cNvCxnSpPr>
            <a:cxnSpLocks/>
          </p:cNvCxnSpPr>
          <p:nvPr/>
        </p:nvCxnSpPr>
        <p:spPr>
          <a:xfrm>
            <a:off x="183180" y="2966579"/>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6035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AC205109-1F9B-42AB-8E9E-3FD0FA0006C6}"/>
              </a:ext>
            </a:extLst>
          </p:cNvPr>
          <p:cNvGraphicFramePr>
            <a:graphicFrameLocks noGrp="1"/>
          </p:cNvGraphicFramePr>
          <p:nvPr>
            <p:extLst/>
          </p:nvPr>
        </p:nvGraphicFramePr>
        <p:xfrm>
          <a:off x="184212" y="1560491"/>
          <a:ext cx="8775574" cy="4176000"/>
        </p:xfrm>
        <a:graphic>
          <a:graphicData uri="http://schemas.openxmlformats.org/drawingml/2006/table">
            <a:tbl>
              <a:tblPr>
                <a:tableStyleId>{616DA210-FB5B-4158-B5E0-FEB733F419BA}</a:tableStyleId>
              </a:tblPr>
              <a:tblGrid>
                <a:gridCol w="1272855">
                  <a:extLst>
                    <a:ext uri="{9D8B030D-6E8A-4147-A177-3AD203B41FA5}">
                      <a16:colId xmlns:a16="http://schemas.microsoft.com/office/drawing/2014/main" val="2134985928"/>
                    </a:ext>
                  </a:extLst>
                </a:gridCol>
                <a:gridCol w="1953155">
                  <a:extLst>
                    <a:ext uri="{9D8B030D-6E8A-4147-A177-3AD203B41FA5}">
                      <a16:colId xmlns:a16="http://schemas.microsoft.com/office/drawing/2014/main" val="2011086435"/>
                    </a:ext>
                  </a:extLst>
                </a:gridCol>
                <a:gridCol w="1387391">
                  <a:extLst>
                    <a:ext uri="{9D8B030D-6E8A-4147-A177-3AD203B41FA5}">
                      <a16:colId xmlns:a16="http://schemas.microsoft.com/office/drawing/2014/main" val="3011600885"/>
                    </a:ext>
                  </a:extLst>
                </a:gridCol>
                <a:gridCol w="1387391">
                  <a:extLst>
                    <a:ext uri="{9D8B030D-6E8A-4147-A177-3AD203B41FA5}">
                      <a16:colId xmlns:a16="http://schemas.microsoft.com/office/drawing/2014/main" val="2532248437"/>
                    </a:ext>
                  </a:extLst>
                </a:gridCol>
                <a:gridCol w="1387391">
                  <a:extLst>
                    <a:ext uri="{9D8B030D-6E8A-4147-A177-3AD203B41FA5}">
                      <a16:colId xmlns:a16="http://schemas.microsoft.com/office/drawing/2014/main" val="776712007"/>
                    </a:ext>
                  </a:extLst>
                </a:gridCol>
                <a:gridCol w="1387391">
                  <a:extLst>
                    <a:ext uri="{9D8B030D-6E8A-4147-A177-3AD203B41FA5}">
                      <a16:colId xmlns:a16="http://schemas.microsoft.com/office/drawing/2014/main" val="3257418507"/>
                    </a:ext>
                  </a:extLst>
                </a:gridCol>
              </a:tblGrid>
              <a:tr h="432000">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Previous study</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1137141777"/>
                  </a:ext>
                </a:extLst>
              </a:tr>
              <a:tr h="43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Perspective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Station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4093589377"/>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 Station-to-station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618797778"/>
                  </a:ext>
                </a:extLst>
              </a:tr>
              <a:tr h="792000">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Research object</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Dependent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 ridership</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Transportation Impedance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Destination selection probability</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827819625"/>
                  </a:ext>
                </a:extLst>
              </a:tr>
              <a:tr h="792000">
                <a:tc vMerge="1">
                  <a:txBody>
                    <a:bodyPr/>
                    <a:lstStyle/>
                    <a:p>
                      <a:pPr algn="ctr" fontAlgn="b"/>
                      <a:endParaRPr 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u="none" strike="noStrike" kern="1200" dirty="0">
                          <a:solidFill>
                            <a:schemeClr val="tx1"/>
                          </a:solidFill>
                          <a:effectLst/>
                          <a:latin typeface="Helvetica" panose="020B0604020202020204" pitchFamily="34" charset="0"/>
                          <a:ea typeface="+mn-ea"/>
                          <a:cs typeface="Helvetica" panose="020B0604020202020204" pitchFamily="34" charset="0"/>
                        </a:rPr>
                        <a:t>Explanatory variable</a:t>
                      </a:r>
                      <a:endParaRPr lang="zh-CN" altLang="en-US" sz="1600" u="none" strike="noStrike" kern="1200" dirty="0">
                        <a:solidFill>
                          <a:schemeClr val="tx1"/>
                        </a:solidFill>
                        <a:effectLst/>
                        <a:latin typeface="Helvetica" panose="020B0604020202020204" pitchFamily="34" charset="0"/>
                        <a:ea typeface="+mn-ea"/>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Single station</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a:t>
                      </a:r>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rigin</a:t>
                      </a:r>
                      <a:r>
                        <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 and destination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Origin and destination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effectLst/>
                          <a:latin typeface="Helvetica" panose="020B0604020202020204" pitchFamily="34" charset="0"/>
                          <a:ea typeface="+mn-ea"/>
                          <a:cs typeface="Helvetica" panose="020B0604020202020204" pitchFamily="34" charset="0"/>
                        </a:rPr>
                        <a:t>Origin and destination stations</a:t>
                      </a:r>
                    </a:p>
                  </a:txBody>
                  <a:tcPr marL="9525" marR="9525" marT="9525"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748419333"/>
                  </a:ext>
                </a:extLst>
              </a:tr>
              <a:tr h="432000">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53915022"/>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Gravity model</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6699">
                        <a:alpha val="50196"/>
                      </a:srgbClr>
                    </a:solidFill>
                  </a:tcPr>
                </a:tc>
                <a:extLst>
                  <a:ext uri="{0D108BD9-81ED-4DB2-BD59-A6C34878D82A}">
                    <a16:rowId xmlns:a16="http://schemas.microsoft.com/office/drawing/2014/main" val="2546118601"/>
                  </a:ext>
                </a:extLst>
              </a:tr>
              <a:tr h="432000">
                <a:tc vMerge="1">
                  <a:txBody>
                    <a:bodyPr/>
                    <a:lstStyle/>
                    <a:p>
                      <a:pPr algn="ctr" fontAlgn="b"/>
                      <a:endParaRPr lang="zh-CN" altLang="en-US" sz="14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tc>
                <a:tc>
                  <a:txBody>
                    <a:bodyPr/>
                    <a:lstStyle/>
                    <a:p>
                      <a:pPr algn="ctr"/>
                      <a:r>
                        <a:rPr lang="en-US" sz="1600" u="none" strike="noStrike" dirty="0">
                          <a:effectLst/>
                          <a:latin typeface="Helvetica" panose="020B0604020202020204" pitchFamily="34" charset="0"/>
                          <a:cs typeface="Helvetica" panose="020B0604020202020204" pitchFamily="34" charset="0"/>
                        </a:rPr>
                        <a:t>Logistic regression</a:t>
                      </a:r>
                      <a:endParaRPr lang="zh-CN" altLang="en-US" sz="2000" dirty="0"/>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525" marR="9525" marT="9525" marB="0" anchor="ctr">
                    <a:lnT w="12700" cap="flat" cmpd="sng" algn="ctr">
                      <a:solidFill>
                        <a:schemeClr val="tx1"/>
                      </a:solidFill>
                      <a:prstDash val="sysDash"/>
                      <a:round/>
                      <a:headEnd type="none" w="med" len="med"/>
                      <a:tailEnd type="none" w="med" len="med"/>
                    </a:lnT>
                    <a:solidFill>
                      <a:srgbClr val="FF6699">
                        <a:alpha val="50196"/>
                      </a:srgbClr>
                    </a:solidFill>
                  </a:tcPr>
                </a:tc>
                <a:extLst>
                  <a:ext uri="{0D108BD9-81ED-4DB2-BD59-A6C34878D82A}">
                    <a16:rowId xmlns:a16="http://schemas.microsoft.com/office/drawing/2014/main" val="1700249108"/>
                  </a:ext>
                </a:extLst>
              </a:tr>
            </a:tbl>
          </a:graphicData>
        </a:graphic>
      </p:graphicFrame>
      <p:sp>
        <p:nvSpPr>
          <p:cNvPr id="7" name="文本框 6">
            <a:extLst>
              <a:ext uri="{FF2B5EF4-FFF2-40B4-BE49-F238E27FC236}">
                <a16:creationId xmlns:a16="http://schemas.microsoft.com/office/drawing/2014/main" id="{233EF16A-5ECC-4F65-85A5-0D4A49CB909D}"/>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69E596F4-B8EE-4C50-9F1D-982B3FE7B2C4}"/>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2DD234D9-B430-4D78-B227-9668E8587349}"/>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A94FE0-1F61-46DE-BE04-963FD4D8A6B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FCDE47A5-0720-4C31-B963-0E1785A5204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C42448F7-CFD8-4B7F-AA04-D6E0DEC94C3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139</a:t>
            </a:fld>
            <a:endParaRPr lang="zh-CN" altLang="en-US"/>
          </a:p>
        </p:txBody>
      </p:sp>
      <p:grpSp>
        <p:nvGrpSpPr>
          <p:cNvPr id="13" name="组合 12">
            <a:extLst>
              <a:ext uri="{FF2B5EF4-FFF2-40B4-BE49-F238E27FC236}">
                <a16:creationId xmlns:a16="http://schemas.microsoft.com/office/drawing/2014/main" id="{FD59668E-7627-4F4A-937F-BDA18F5C9532}"/>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6708A2B5-3A50-4F72-A4E5-A7370598085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96D13133-B489-4F51-A988-5FFE3A41760C}"/>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333578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14</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Most studies use qualitative methods. </a:t>
            </a:r>
            <a:r>
              <a:rPr lang="en-US" altLang="zh-CN" dirty="0">
                <a:solidFill>
                  <a:srgbClr val="FF3300"/>
                </a:solidFill>
                <a:latin typeface="Helvetica" panose="020B0604020202020204" pitchFamily="34" charset="0"/>
                <a:cs typeface="Helvetica" panose="020B0604020202020204" pitchFamily="34" charset="0"/>
              </a:rPr>
              <a:t>Few quantitative analysis </a:t>
            </a:r>
            <a:r>
              <a:rPr lang="en-US" altLang="zh-CN" dirty="0">
                <a:latin typeface="Helvetica" panose="020B0604020202020204" pitchFamily="34" charset="0"/>
                <a:cs typeface="Helvetica" panose="020B0604020202020204" pitchFamily="34" charset="0"/>
              </a:rPr>
              <a:t>obtained the significant result on estimating walking duration. The reason of that may be in the data processing, the model constructing, also model estimating.</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946059" cy="461665"/>
            <a:chOff x="-3" y="4323990"/>
            <a:chExt cx="2946059"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grpSp>
        <p:nvGrpSpPr>
          <p:cNvPr id="58" name="组合 57">
            <a:extLst>
              <a:ext uri="{FF2B5EF4-FFF2-40B4-BE49-F238E27FC236}">
                <a16:creationId xmlns:a16="http://schemas.microsoft.com/office/drawing/2014/main" id="{B9FD75F2-915F-4412-8E10-3AAEB11F2849}"/>
              </a:ext>
            </a:extLst>
          </p:cNvPr>
          <p:cNvGrpSpPr/>
          <p:nvPr/>
        </p:nvGrpSpPr>
        <p:grpSpPr>
          <a:xfrm>
            <a:off x="4836247" y="2362699"/>
            <a:ext cx="4217310" cy="2314454"/>
            <a:chOff x="5073411" y="1488318"/>
            <a:chExt cx="4217310" cy="231445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42266"/>
              <a:ext cx="4105622" cy="1860506"/>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dirty="0">
                  <a:solidFill>
                    <a:schemeClr val="tx1"/>
                  </a:solidFill>
                  <a:latin typeface="Helvetica" panose="020B0604020202020204" pitchFamily="34" charset="0"/>
                  <a:cs typeface="Helvetica" panose="020B0604020202020204" pitchFamily="34" charset="0"/>
                </a:rPr>
                <a:t>Using</a:t>
              </a:r>
              <a:r>
                <a:rPr lang="en-US" altLang="zh-CN" dirty="0">
                  <a:solidFill>
                    <a:srgbClr val="FF3300"/>
                  </a:solidFill>
                  <a:latin typeface="Helvetica" panose="020B0604020202020204" pitchFamily="34" charset="0"/>
                  <a:cs typeface="Helvetica" panose="020B0604020202020204" pitchFamily="34" charset="0"/>
                </a:rPr>
                <a:t> probability</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but not the linear relationship to describe the walking duration preference of passengers with different attributes.</a:t>
              </a:r>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133777" y="1488318"/>
              <a:ext cx="4156944" cy="369332"/>
              <a:chOff x="736847" y="2884915"/>
              <a:chExt cx="4156944" cy="369332"/>
            </a:xfrm>
          </p:grpSpPr>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Function of </a:t>
                </a:r>
                <a:r>
                  <a:rPr lang="en-US" altLang="zh-CN" dirty="0">
                    <a:solidFill>
                      <a:srgbClr val="FF3300"/>
                    </a:solidFill>
                    <a:latin typeface="Helvetica" panose="020B0604020202020204" pitchFamily="34" charset="0"/>
                    <a:cs typeface="Helvetica" panose="020B0604020202020204" pitchFamily="34" charset="0"/>
                  </a:rPr>
                  <a:t>walking duration</a:t>
                </a: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29" name="箭头: 右 28">
            <a:extLst>
              <a:ext uri="{FF2B5EF4-FFF2-40B4-BE49-F238E27FC236}">
                <a16:creationId xmlns:a16="http://schemas.microsoft.com/office/drawing/2014/main" id="{7876E973-CA02-4ACF-8234-A138FB486931}"/>
              </a:ext>
            </a:extLst>
          </p:cNvPr>
          <p:cNvSpPr/>
          <p:nvPr/>
        </p:nvSpPr>
        <p:spPr>
          <a:xfrm>
            <a:off x="4170022" y="24505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3172F0DC-0573-471E-9506-C7DF5BA7453F}"/>
              </a:ext>
            </a:extLst>
          </p:cNvPr>
          <p:cNvSpPr txBox="1"/>
          <p:nvPr/>
        </p:nvSpPr>
        <p:spPr>
          <a:xfrm>
            <a:off x="6113847" y="1349027"/>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28" name="文本框 27">
            <a:extLst>
              <a:ext uri="{FF2B5EF4-FFF2-40B4-BE49-F238E27FC236}">
                <a16:creationId xmlns:a16="http://schemas.microsoft.com/office/drawing/2014/main" id="{9BF2EBD5-29A3-432A-994E-7ED6BA80363E}"/>
              </a:ext>
            </a:extLst>
          </p:cNvPr>
          <p:cNvSpPr txBox="1"/>
          <p:nvPr/>
        </p:nvSpPr>
        <p:spPr>
          <a:xfrm>
            <a:off x="534803" y="1349027"/>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38390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140</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grpSp>
        <p:nvGrpSpPr>
          <p:cNvPr id="7" name="组合 6">
            <a:extLst>
              <a:ext uri="{FF2B5EF4-FFF2-40B4-BE49-F238E27FC236}">
                <a16:creationId xmlns:a16="http://schemas.microsoft.com/office/drawing/2014/main" id="{B1F3AA26-F477-4CCF-9FE5-AF4A13575497}"/>
              </a:ext>
            </a:extLst>
          </p:cNvPr>
          <p:cNvGrpSpPr/>
          <p:nvPr/>
        </p:nvGrpSpPr>
        <p:grpSpPr>
          <a:xfrm>
            <a:off x="1172228" y="1509284"/>
            <a:ext cx="6799542" cy="4523670"/>
            <a:chOff x="977774" y="1309230"/>
            <a:chExt cx="6799542" cy="4523670"/>
          </a:xfrm>
        </p:grpSpPr>
        <p:sp>
          <p:nvSpPr>
            <p:cNvPr id="10" name="文本框 9">
              <a:extLst>
                <a:ext uri="{FF2B5EF4-FFF2-40B4-BE49-F238E27FC236}">
                  <a16:creationId xmlns:a16="http://schemas.microsoft.com/office/drawing/2014/main" id="{370CA808-DA85-44C0-9666-4FF4FB50C310}"/>
                </a:ext>
              </a:extLst>
            </p:cNvPr>
            <p:cNvSpPr txBox="1"/>
            <p:nvPr/>
          </p:nvSpPr>
          <p:spPr>
            <a:xfrm>
              <a:off x="1561268" y="1412410"/>
              <a:ext cx="1890261"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Index framework</a:t>
              </a:r>
            </a:p>
          </p:txBody>
        </p:sp>
        <p:sp>
          <p:nvSpPr>
            <p:cNvPr id="15" name="文本框 14">
              <a:extLst>
                <a:ext uri="{FF2B5EF4-FFF2-40B4-BE49-F238E27FC236}">
                  <a16:creationId xmlns:a16="http://schemas.microsoft.com/office/drawing/2014/main" id="{550EE8C9-64EB-4F2C-B9BC-9610FDEBDDAB}"/>
                </a:ext>
              </a:extLst>
            </p:cNvPr>
            <p:cNvSpPr txBox="1"/>
            <p:nvPr/>
          </p:nvSpPr>
          <p:spPr>
            <a:xfrm>
              <a:off x="4940423" y="1309230"/>
              <a:ext cx="2098651" cy="584775"/>
            </a:xfrm>
            <a:prstGeom prst="rect">
              <a:avLst/>
            </a:prstGeom>
            <a:noFill/>
            <a:ln w="19050">
              <a:solidFill>
                <a:srgbClr val="FF6699"/>
              </a:solidFill>
              <a:prstDash val="dash"/>
            </a:ln>
          </p:spPr>
          <p:txBody>
            <a:bodyPr wrap="none" rtlCol="0" anchor="ctr">
              <a:spAutoFit/>
            </a:bodyPr>
            <a:lstStyle/>
            <a:p>
              <a:pPr algn="ctr"/>
              <a:r>
                <a:rPr lang="en-US" altLang="zh-CN" sz="1600" dirty="0">
                  <a:latin typeface="Helvetica" panose="020B0604020202020204" pitchFamily="34" charset="0"/>
                  <a:cs typeface="Helvetica" panose="020B0604020202020204" pitchFamily="34" charset="0"/>
                </a:rPr>
                <a:t>Dependent variable</a:t>
              </a:r>
            </a:p>
            <a:p>
              <a:pPr algn="ctr"/>
              <a:r>
                <a:rPr lang="en-US" altLang="zh-CN" sz="1600" dirty="0">
                  <a:latin typeface="Helvetica" panose="020B0604020202020204" pitchFamily="34" charset="0"/>
                  <a:cs typeface="Helvetica" panose="020B0604020202020204" pitchFamily="34" charset="0"/>
                </a:rPr>
                <a:t>Independent variable</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977774" y="2425199"/>
              <a:ext cx="3057247"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Conversion of realistic issue</a:t>
              </a:r>
            </a:p>
          </p:txBody>
        </p:sp>
        <p:sp>
          <p:nvSpPr>
            <p:cNvPr id="17" name="文本框 16">
              <a:extLst>
                <a:ext uri="{FF2B5EF4-FFF2-40B4-BE49-F238E27FC236}">
                  <a16:creationId xmlns:a16="http://schemas.microsoft.com/office/drawing/2014/main" id="{46F317C9-E96B-4846-AB06-0C0B6B6C26BC}"/>
                </a:ext>
              </a:extLst>
            </p:cNvPr>
            <p:cNvSpPr txBox="1"/>
            <p:nvPr/>
          </p:nvSpPr>
          <p:spPr>
            <a:xfrm>
              <a:off x="1338157" y="3437989"/>
              <a:ext cx="2364750" cy="369332"/>
            </a:xfrm>
            <a:prstGeom prst="rect">
              <a:avLst/>
            </a:prstGeom>
            <a:solidFill>
              <a:srgbClr val="FF6699">
                <a:alpha val="50196"/>
              </a:srgbClr>
            </a:solidFill>
            <a:ln>
              <a:noFill/>
            </a:ln>
          </p:spPr>
          <p:txBody>
            <a:bodyPr wrap="non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Discrete choice issue</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4940423" y="3418962"/>
              <a:ext cx="1893467" cy="338554"/>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r>
                <a:rPr lang="en-US" altLang="zh-CN" dirty="0"/>
                <a:t>Logistic regression</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1542028" y="4450779"/>
              <a:ext cx="1928733"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1272723" y="5463568"/>
              <a:ext cx="2467342" cy="369332"/>
            </a:xfrm>
            <a:prstGeom prst="rect">
              <a:avLst/>
            </a:prstGeom>
            <a:solidFill>
              <a:srgbClr val="FF6699">
                <a:alpha val="50196"/>
              </a:srgbClr>
            </a:solidFill>
            <a:ln>
              <a:noFill/>
            </a:ln>
          </p:spPr>
          <p:txBody>
            <a:bodyPr wrap="none" rtlCol="0" anchor="ctr">
              <a:spAutoFit/>
            </a:bodyPr>
            <a:lstStyle/>
            <a:p>
              <a:pPr algn="ctr"/>
              <a:r>
                <a:rPr lang="en-US" altLang="zh-CN" dirty="0">
                  <a:latin typeface="Helvetica" panose="020B0604020202020204" pitchFamily="34" charset="0"/>
                  <a:cs typeface="Helvetica" panose="020B0604020202020204" pitchFamily="34" charset="0"/>
                </a:rPr>
                <a:t>Result and Discussion</a:t>
              </a:r>
            </a:p>
          </p:txBody>
        </p:sp>
        <p:sp>
          <p:nvSpPr>
            <p:cNvPr id="21" name="文本框 20">
              <a:extLst>
                <a:ext uri="{FF2B5EF4-FFF2-40B4-BE49-F238E27FC236}">
                  <a16:creationId xmlns:a16="http://schemas.microsoft.com/office/drawing/2014/main" id="{1C2B70AB-8CA1-4FC7-8753-F60AD3987C3A}"/>
                </a:ext>
              </a:extLst>
            </p:cNvPr>
            <p:cNvSpPr txBox="1"/>
            <p:nvPr/>
          </p:nvSpPr>
          <p:spPr>
            <a:xfrm>
              <a:off x="4940423" y="2335858"/>
              <a:ext cx="2836893" cy="584775"/>
            </a:xfrm>
            <a:prstGeom prst="rect">
              <a:avLst/>
            </a:prstGeom>
            <a:noFill/>
            <a:ln w="19050">
              <a:solidFill>
                <a:srgbClr val="FF6699"/>
              </a:solidFill>
              <a:prstDash val="dash"/>
            </a:ln>
          </p:spPr>
          <p:txBody>
            <a:bodyPr wrap="square" rtlCol="0" anchor="ctr">
              <a:spAutoFit/>
            </a:bodyPr>
            <a:lstStyle>
              <a:defPPr>
                <a:defRPr lang="en-US"/>
              </a:defPPr>
              <a:lvl1pPr algn="ctr">
                <a:defRPr sz="1600">
                  <a:latin typeface="Helvetica" panose="020B0604020202020204" pitchFamily="34" charset="0"/>
                  <a:cs typeface="Helvetica" panose="020B0604020202020204" pitchFamily="34" charset="0"/>
                </a:defRPr>
              </a:lvl1pPr>
            </a:lstStyle>
            <a:p>
              <a:pPr algn="l"/>
              <a:r>
                <a:rPr lang="en-US" altLang="zh-CN" dirty="0"/>
                <a:t>Probability of getting off at a specific destination station</a:t>
              </a:r>
            </a:p>
          </p:txBody>
        </p:sp>
        <p:sp>
          <p:nvSpPr>
            <p:cNvPr id="37" name="箭头: 右 36">
              <a:extLst>
                <a:ext uri="{FF2B5EF4-FFF2-40B4-BE49-F238E27FC236}">
                  <a16:creationId xmlns:a16="http://schemas.microsoft.com/office/drawing/2014/main" id="{097D661C-3644-48B9-A172-6B97AA8BBB9B}"/>
                </a:ext>
              </a:extLst>
            </p:cNvPr>
            <p:cNvSpPr/>
            <p:nvPr/>
          </p:nvSpPr>
          <p:spPr>
            <a:xfrm rot="5400000">
              <a:off x="2423687" y="1994756"/>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右 37">
              <a:extLst>
                <a:ext uri="{FF2B5EF4-FFF2-40B4-BE49-F238E27FC236}">
                  <a16:creationId xmlns:a16="http://schemas.microsoft.com/office/drawing/2014/main" id="{C3CD1D77-9C36-4D42-9269-2934F49ED27D}"/>
                </a:ext>
              </a:extLst>
            </p:cNvPr>
            <p:cNvSpPr/>
            <p:nvPr/>
          </p:nvSpPr>
          <p:spPr>
            <a:xfrm rot="5400000">
              <a:off x="2423687" y="402388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箭头: 右 38">
              <a:extLst>
                <a:ext uri="{FF2B5EF4-FFF2-40B4-BE49-F238E27FC236}">
                  <a16:creationId xmlns:a16="http://schemas.microsoft.com/office/drawing/2014/main" id="{99A7B5BE-ADF8-463C-900F-B3CE807F390E}"/>
                </a:ext>
              </a:extLst>
            </p:cNvPr>
            <p:cNvSpPr/>
            <p:nvPr/>
          </p:nvSpPr>
          <p:spPr>
            <a:xfrm rot="5400000">
              <a:off x="2423687" y="5038454"/>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右 39">
              <a:extLst>
                <a:ext uri="{FF2B5EF4-FFF2-40B4-BE49-F238E27FC236}">
                  <a16:creationId xmlns:a16="http://schemas.microsoft.com/office/drawing/2014/main" id="{7E025AAC-A68D-4F64-A023-D5EFA7F20AF7}"/>
                </a:ext>
              </a:extLst>
            </p:cNvPr>
            <p:cNvSpPr/>
            <p:nvPr/>
          </p:nvSpPr>
          <p:spPr>
            <a:xfrm>
              <a:off x="4390878" y="254360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箭头: 右 40">
              <a:extLst>
                <a:ext uri="{FF2B5EF4-FFF2-40B4-BE49-F238E27FC236}">
                  <a16:creationId xmlns:a16="http://schemas.microsoft.com/office/drawing/2014/main" id="{5147D366-89F8-490E-B890-639EE4021A5A}"/>
                </a:ext>
              </a:extLst>
            </p:cNvPr>
            <p:cNvSpPr/>
            <p:nvPr/>
          </p:nvSpPr>
          <p:spPr>
            <a:xfrm>
              <a:off x="4378311" y="151243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右 42">
              <a:extLst>
                <a:ext uri="{FF2B5EF4-FFF2-40B4-BE49-F238E27FC236}">
                  <a16:creationId xmlns:a16="http://schemas.microsoft.com/office/drawing/2014/main" id="{26D24AF8-7B5D-40CB-9091-3ED535475A01}"/>
                </a:ext>
              </a:extLst>
            </p:cNvPr>
            <p:cNvSpPr/>
            <p:nvPr/>
          </p:nvSpPr>
          <p:spPr>
            <a:xfrm>
              <a:off x="4390878" y="350360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右 43">
              <a:extLst>
                <a:ext uri="{FF2B5EF4-FFF2-40B4-BE49-F238E27FC236}">
                  <a16:creationId xmlns:a16="http://schemas.microsoft.com/office/drawing/2014/main" id="{C453FBC8-1899-4880-B88C-358E2909BD64}"/>
                </a:ext>
              </a:extLst>
            </p:cNvPr>
            <p:cNvSpPr/>
            <p:nvPr/>
          </p:nvSpPr>
          <p:spPr>
            <a:xfrm rot="5400000">
              <a:off x="2423687" y="3009322"/>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5304741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47F29581-39BF-49E7-A3C5-F298C3F1D57D}"/>
              </a:ext>
            </a:extLst>
          </p:cNvPr>
          <p:cNvSpPr/>
          <p:nvPr/>
        </p:nvSpPr>
        <p:spPr>
          <a:xfrm>
            <a:off x="0" y="533480"/>
            <a:ext cx="9144000" cy="37641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141</a:t>
            </a:fld>
            <a:endParaRPr lang="zh-CN" altLang="en-US"/>
          </a:p>
        </p:txBody>
      </p:sp>
      <p:sp>
        <p:nvSpPr>
          <p:cNvPr id="10" name="文本框 9">
            <a:extLst>
              <a:ext uri="{FF2B5EF4-FFF2-40B4-BE49-F238E27FC236}">
                <a16:creationId xmlns:a16="http://schemas.microsoft.com/office/drawing/2014/main" id="{2DE3D398-5D23-42FB-B5AE-5359680FACAC}"/>
              </a:ext>
            </a:extLst>
          </p:cNvPr>
          <p:cNvSpPr txBox="1"/>
          <p:nvPr/>
        </p:nvSpPr>
        <p:spPr>
          <a:xfrm>
            <a:off x="2466722" y="1314390"/>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Boarding</a:t>
            </a: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FAC1C4CA-7B16-4D96-97F8-F52E1829F95B}"/>
              </a:ext>
            </a:extLst>
          </p:cNvPr>
          <p:cNvSpPr txBox="1"/>
          <p:nvPr/>
        </p:nvSpPr>
        <p:spPr>
          <a:xfrm>
            <a:off x="6057633" y="1311392"/>
            <a:ext cx="106952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Alighting</a:t>
            </a:r>
          </a:p>
        </p:txBody>
      </p:sp>
      <p:grpSp>
        <p:nvGrpSpPr>
          <p:cNvPr id="15" name="组合 14">
            <a:extLst>
              <a:ext uri="{FF2B5EF4-FFF2-40B4-BE49-F238E27FC236}">
                <a16:creationId xmlns:a16="http://schemas.microsoft.com/office/drawing/2014/main" id="{F0CC9302-92E5-49A3-B56E-B0E53EAAB2D4}"/>
              </a:ext>
            </a:extLst>
          </p:cNvPr>
          <p:cNvGrpSpPr/>
          <p:nvPr/>
        </p:nvGrpSpPr>
        <p:grpSpPr>
          <a:xfrm>
            <a:off x="5450544" y="1688937"/>
            <a:ext cx="2283702" cy="1179412"/>
            <a:chOff x="5873700" y="2248431"/>
            <a:chExt cx="2283702" cy="1179412"/>
          </a:xfrm>
        </p:grpSpPr>
        <p:grpSp>
          <p:nvGrpSpPr>
            <p:cNvPr id="16" name="组合 15">
              <a:extLst>
                <a:ext uri="{FF2B5EF4-FFF2-40B4-BE49-F238E27FC236}">
                  <a16:creationId xmlns:a16="http://schemas.microsoft.com/office/drawing/2014/main" id="{9442506D-945B-46E7-BC3A-6E3129247207}"/>
                </a:ext>
              </a:extLst>
            </p:cNvPr>
            <p:cNvGrpSpPr/>
            <p:nvPr/>
          </p:nvGrpSpPr>
          <p:grpSpPr>
            <a:xfrm>
              <a:off x="6648919" y="2337410"/>
              <a:ext cx="1318050" cy="1077209"/>
              <a:chOff x="4666842" y="1204698"/>
              <a:chExt cx="1058228" cy="864863"/>
            </a:xfrm>
          </p:grpSpPr>
          <p:sp>
            <p:nvSpPr>
              <p:cNvPr id="20" name="椭圆 19">
                <a:extLst>
                  <a:ext uri="{FF2B5EF4-FFF2-40B4-BE49-F238E27FC236}">
                    <a16:creationId xmlns:a16="http://schemas.microsoft.com/office/drawing/2014/main" id="{1F955384-D46A-4F12-9E5C-DD2FA8BA7217}"/>
                  </a:ext>
                </a:extLst>
              </p:cNvPr>
              <p:cNvSpPr/>
              <p:nvPr/>
            </p:nvSpPr>
            <p:spPr>
              <a:xfrm>
                <a:off x="5112037" y="12047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BAF2229-7CC5-41D2-A46B-A87B1711E863}"/>
                  </a:ext>
                </a:extLst>
              </p:cNvPr>
              <p:cNvSpPr/>
              <p:nvPr/>
            </p:nvSpPr>
            <p:spPr>
              <a:xfrm>
                <a:off x="5493037" y="1204698"/>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椭圆 21">
                <a:extLst>
                  <a:ext uri="{FF2B5EF4-FFF2-40B4-BE49-F238E27FC236}">
                    <a16:creationId xmlns:a16="http://schemas.microsoft.com/office/drawing/2014/main" id="{4DFB0818-8063-4720-98F6-C4EE3663EE98}"/>
                  </a:ext>
                </a:extLst>
              </p:cNvPr>
              <p:cNvSpPr/>
              <p:nvPr/>
            </p:nvSpPr>
            <p:spPr>
              <a:xfrm>
                <a:off x="5112037" y="1560300"/>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3" name="椭圆 22">
                <a:extLst>
                  <a:ext uri="{FF2B5EF4-FFF2-40B4-BE49-F238E27FC236}">
                    <a16:creationId xmlns:a16="http://schemas.microsoft.com/office/drawing/2014/main" id="{1C757E80-79A7-4B7E-B955-82A713403D48}"/>
                  </a:ext>
                </a:extLst>
              </p:cNvPr>
              <p:cNvSpPr/>
              <p:nvPr/>
            </p:nvSpPr>
            <p:spPr>
              <a:xfrm>
                <a:off x="5493037" y="1560299"/>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3B0FA491-1423-4D40-86FA-F65465721D63}"/>
                  </a:ext>
                </a:extLst>
              </p:cNvPr>
              <p:cNvSpPr txBox="1"/>
              <p:nvPr/>
            </p:nvSpPr>
            <p:spPr>
              <a:xfrm>
                <a:off x="4666842" y="1698902"/>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67DD4784-7E63-4E23-AF4A-FB56B79D2B30}"/>
                </a:ext>
              </a:extLst>
            </p:cNvPr>
            <p:cNvGrpSpPr/>
            <p:nvPr/>
          </p:nvGrpSpPr>
          <p:grpSpPr>
            <a:xfrm>
              <a:off x="5873700" y="2248431"/>
              <a:ext cx="2283702" cy="1179412"/>
              <a:chOff x="5873700" y="2248431"/>
              <a:chExt cx="2283702" cy="1179412"/>
            </a:xfrm>
          </p:grpSpPr>
          <p:sp>
            <p:nvSpPr>
              <p:cNvPr id="18" name="文本框 17">
                <a:extLst>
                  <a:ext uri="{FF2B5EF4-FFF2-40B4-BE49-F238E27FC236}">
                    <a16:creationId xmlns:a16="http://schemas.microsoft.com/office/drawing/2014/main" id="{2A58CFC5-0770-4699-8BFF-04EBEF2D2385}"/>
                  </a:ext>
                </a:extLst>
              </p:cNvPr>
              <p:cNvSpPr txBox="1"/>
              <p:nvPr/>
            </p:nvSpPr>
            <p:spPr>
              <a:xfrm>
                <a:off x="5937823" y="2413161"/>
                <a:ext cx="1111203" cy="707886"/>
              </a:xfrm>
              <a:prstGeom prst="rect">
                <a:avLst/>
              </a:prstGeom>
              <a:noFill/>
            </p:spPr>
            <p:txBody>
              <a:bodyPr wrap="none" rtlCol="0">
                <a:spAutoFit/>
              </a:bodyPr>
              <a:lstStyle/>
              <a:p>
                <a:pPr algn="ctr"/>
                <a:r>
                  <a:rPr lang="en-US" altLang="zh-CN" sz="2000" dirty="0">
                    <a:latin typeface="Helvetica" panose="020B0604020202020204" pitchFamily="34" charset="0"/>
                    <a:cs typeface="Helvetica" panose="020B0604020202020204" pitchFamily="34" charset="0"/>
                  </a:rPr>
                  <a:t>Other</a:t>
                </a:r>
              </a:p>
              <a:p>
                <a:pPr algn="ctr"/>
                <a:r>
                  <a:rPr lang="en-US" altLang="zh-CN" sz="2000" dirty="0">
                    <a:latin typeface="Helvetica" panose="020B0604020202020204" pitchFamily="34" charset="0"/>
                    <a:cs typeface="Helvetica" panose="020B0604020202020204" pitchFamily="34" charset="0"/>
                  </a:rPr>
                  <a:t>Stations</a:t>
                </a:r>
                <a:endParaRPr lang="zh-CN" altLang="en-US" sz="2000"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E7185C7C-1A49-489D-B239-463025FA26E3}"/>
                  </a:ext>
                </a:extLst>
              </p:cNvPr>
              <p:cNvSpPr/>
              <p:nvPr/>
            </p:nvSpPr>
            <p:spPr>
              <a:xfrm>
                <a:off x="5873700" y="2248431"/>
                <a:ext cx="2283702" cy="1179412"/>
              </a:xfrm>
              <a:prstGeom prst="rect">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cxnSp>
        <p:nvCxnSpPr>
          <p:cNvPr id="25" name="直接连接符 24">
            <a:extLst>
              <a:ext uri="{FF2B5EF4-FFF2-40B4-BE49-F238E27FC236}">
                <a16:creationId xmlns:a16="http://schemas.microsoft.com/office/drawing/2014/main" id="{8B87347E-9409-4B86-9298-7122CCE4FA29}"/>
              </a:ext>
            </a:extLst>
          </p:cNvPr>
          <p:cNvCxnSpPr>
            <a:cxnSpLocks/>
          </p:cNvCxnSpPr>
          <p:nvPr/>
        </p:nvCxnSpPr>
        <p:spPr>
          <a:xfrm>
            <a:off x="4727690" y="1311392"/>
            <a:ext cx="0" cy="496986"/>
          </a:xfrm>
          <a:prstGeom prst="line">
            <a:avLst/>
          </a:prstGeom>
          <a:ln w="190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B35FC223-AA79-4268-A11D-ABC8C62C73FD}"/>
              </a:ext>
            </a:extLst>
          </p:cNvPr>
          <p:cNvGrpSpPr/>
          <p:nvPr/>
        </p:nvGrpSpPr>
        <p:grpSpPr>
          <a:xfrm>
            <a:off x="823119" y="1917205"/>
            <a:ext cx="4333373" cy="2122138"/>
            <a:chOff x="1559302" y="2448783"/>
            <a:chExt cx="4333373" cy="2122138"/>
          </a:xfrm>
        </p:grpSpPr>
        <p:sp>
          <p:nvSpPr>
            <p:cNvPr id="27" name="椭圆 26">
              <a:extLst>
                <a:ext uri="{FF2B5EF4-FFF2-40B4-BE49-F238E27FC236}">
                  <a16:creationId xmlns:a16="http://schemas.microsoft.com/office/drawing/2014/main" id="{155A7C72-A490-437C-AFA0-273AD17ADF89}"/>
                </a:ext>
              </a:extLst>
            </p:cNvPr>
            <p:cNvSpPr/>
            <p:nvPr/>
          </p:nvSpPr>
          <p:spPr>
            <a:xfrm>
              <a:off x="2901393" y="2448783"/>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8" name="直接箭头连接符 27">
              <a:extLst>
                <a:ext uri="{FF2B5EF4-FFF2-40B4-BE49-F238E27FC236}">
                  <a16:creationId xmlns:a16="http://schemas.microsoft.com/office/drawing/2014/main" id="{AC205CB3-BB4C-434D-B105-CFA8220068D4}"/>
                </a:ext>
              </a:extLst>
            </p:cNvPr>
            <p:cNvCxnSpPr>
              <a:cxnSpLocks/>
              <a:stCxn id="27" idx="5"/>
            </p:cNvCxnSpPr>
            <p:nvPr/>
          </p:nvCxnSpPr>
          <p:spPr>
            <a:xfrm>
              <a:off x="3306442" y="2853832"/>
              <a:ext cx="2586233" cy="1044778"/>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EE38BF-2F7A-4058-A530-32AAF8BB0E61}"/>
                </a:ext>
              </a:extLst>
            </p:cNvPr>
            <p:cNvCxnSpPr>
              <a:cxnSpLocks/>
              <a:stCxn id="27" idx="7"/>
            </p:cNvCxnSpPr>
            <p:nvPr/>
          </p:nvCxnSpPr>
          <p:spPr>
            <a:xfrm>
              <a:off x="3306442" y="2518279"/>
              <a:ext cx="2473675" cy="11510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82C82-C36D-47EE-A857-8EC79C9016A1}"/>
                </a:ext>
              </a:extLst>
            </p:cNvPr>
            <p:cNvSpPr txBox="1"/>
            <p:nvPr/>
          </p:nvSpPr>
          <p:spPr>
            <a:xfrm>
              <a:off x="1560598" y="2470611"/>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1</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64F7C80F-A0E9-4AA3-8034-CD78501D9FDF}"/>
                </a:ext>
              </a:extLst>
            </p:cNvPr>
            <p:cNvSpPr txBox="1"/>
            <p:nvPr/>
          </p:nvSpPr>
          <p:spPr>
            <a:xfrm>
              <a:off x="2954440" y="3760443"/>
              <a:ext cx="615553" cy="810478"/>
            </a:xfrm>
            <a:prstGeom prst="rect">
              <a:avLst/>
            </a:prstGeom>
            <a:noFill/>
          </p:spPr>
          <p:txBody>
            <a:bodyPr vert="eaVert" wrap="none" rtlCol="0">
              <a:spAutoFit/>
            </a:bodyPr>
            <a:lstStyle/>
            <a:p>
              <a:r>
                <a:rPr lang="en-US" altLang="zh-CN" sz="2800" dirty="0">
                  <a:latin typeface="Helvetica" panose="020B0604020202020204" pitchFamily="34" charset="0"/>
                  <a:cs typeface="Helvetica" panose="020B0604020202020204" pitchFamily="34" charset="0"/>
                </a:rPr>
                <a:t>……</a:t>
              </a:r>
              <a:endParaRPr lang="zh-CN" altLang="en-US" sz="2800"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9FE082F0-9BDE-41B6-AB91-0BDA2988C11F}"/>
                </a:ext>
              </a:extLst>
            </p:cNvPr>
            <p:cNvSpPr/>
            <p:nvPr/>
          </p:nvSpPr>
          <p:spPr>
            <a:xfrm>
              <a:off x="2906577" y="3244091"/>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0ACDDACB-B9F7-46C5-82A2-36F483A8FEC2}"/>
                </a:ext>
              </a:extLst>
            </p:cNvPr>
            <p:cNvSpPr txBox="1"/>
            <p:nvPr/>
          </p:nvSpPr>
          <p:spPr>
            <a:xfrm>
              <a:off x="1559302" y="3265919"/>
              <a:ext cx="1095172"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2</a:t>
              </a:r>
              <a:endParaRPr lang="zh-CN" altLang="en-US" dirty="0">
                <a:latin typeface="Helvetica" panose="020B0604020202020204" pitchFamily="34" charset="0"/>
                <a:cs typeface="Helvetica" panose="020B0604020202020204" pitchFamily="34" charset="0"/>
              </a:endParaRPr>
            </a:p>
          </p:txBody>
        </p:sp>
        <p:cxnSp>
          <p:nvCxnSpPr>
            <p:cNvPr id="34" name="直接箭头连接符 33">
              <a:extLst>
                <a:ext uri="{FF2B5EF4-FFF2-40B4-BE49-F238E27FC236}">
                  <a16:creationId xmlns:a16="http://schemas.microsoft.com/office/drawing/2014/main" id="{7D6F96B1-0496-4AF2-9491-4F531A815F0C}"/>
                </a:ext>
              </a:extLst>
            </p:cNvPr>
            <p:cNvCxnSpPr>
              <a:cxnSpLocks/>
              <a:stCxn id="32" idx="5"/>
            </p:cNvCxnSpPr>
            <p:nvPr/>
          </p:nvCxnSpPr>
          <p:spPr>
            <a:xfrm>
              <a:off x="3311626" y="3649140"/>
              <a:ext cx="2581049" cy="426393"/>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295560A-934C-4264-A3F0-C395EE856318}"/>
                </a:ext>
              </a:extLst>
            </p:cNvPr>
            <p:cNvCxnSpPr>
              <a:cxnSpLocks/>
              <a:stCxn id="32" idx="7"/>
            </p:cNvCxnSpPr>
            <p:nvPr/>
          </p:nvCxnSpPr>
          <p:spPr>
            <a:xfrm flipV="1">
              <a:off x="3311626" y="2794673"/>
              <a:ext cx="2468491" cy="51891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859A437-464E-4358-9A55-3600F758CB5F}"/>
              </a:ext>
            </a:extLst>
          </p:cNvPr>
          <p:cNvGrpSpPr/>
          <p:nvPr/>
        </p:nvGrpSpPr>
        <p:grpSpPr>
          <a:xfrm>
            <a:off x="5544102" y="3026631"/>
            <a:ext cx="1236163" cy="1036138"/>
            <a:chOff x="5866355" y="4313899"/>
            <a:chExt cx="1236163" cy="1036138"/>
          </a:xfrm>
        </p:grpSpPr>
        <p:sp>
          <p:nvSpPr>
            <p:cNvPr id="37" name="椭圆 36">
              <a:extLst>
                <a:ext uri="{FF2B5EF4-FFF2-40B4-BE49-F238E27FC236}">
                  <a16:creationId xmlns:a16="http://schemas.microsoft.com/office/drawing/2014/main" id="{88B0E6A1-7B14-43B3-A5AE-64224221456E}"/>
                </a:ext>
              </a:extLst>
            </p:cNvPr>
            <p:cNvSpPr/>
            <p:nvPr/>
          </p:nvSpPr>
          <p:spPr>
            <a:xfrm>
              <a:off x="6233503" y="4765450"/>
              <a:ext cx="474545" cy="474545"/>
            </a:xfrm>
            <a:prstGeom prst="ellipse">
              <a:avLst/>
            </a:prstGeom>
            <a:noFill/>
            <a:ln>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95F02E49-C5DF-43E2-B830-AB25368F37A4}"/>
                </a:ext>
              </a:extLst>
            </p:cNvPr>
            <p:cNvSpPr txBox="1"/>
            <p:nvPr/>
          </p:nvSpPr>
          <p:spPr>
            <a:xfrm>
              <a:off x="5929600" y="4334563"/>
              <a:ext cx="1082348" cy="369332"/>
            </a:xfrm>
            <a:prstGeom prst="rect">
              <a:avLst/>
            </a:prstGeom>
            <a:noFill/>
            <a:ln>
              <a:noFill/>
              <a:prstDash val="lg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39" name="矩形: 圆角 38">
              <a:extLst>
                <a:ext uri="{FF2B5EF4-FFF2-40B4-BE49-F238E27FC236}">
                  <a16:creationId xmlns:a16="http://schemas.microsoft.com/office/drawing/2014/main" id="{455A0A21-280D-4CF5-971A-7080D15D4185}"/>
                </a:ext>
              </a:extLst>
            </p:cNvPr>
            <p:cNvSpPr/>
            <p:nvPr/>
          </p:nvSpPr>
          <p:spPr>
            <a:xfrm>
              <a:off x="5866355" y="4313899"/>
              <a:ext cx="1236163" cy="1036138"/>
            </a:xfrm>
            <a:prstGeom prst="roundRect">
              <a:avLst/>
            </a:prstGeom>
            <a:noFill/>
            <a:ln w="19050">
              <a:solidFill>
                <a:srgbClr val="FF66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41" name="组合 40">
            <a:extLst>
              <a:ext uri="{FF2B5EF4-FFF2-40B4-BE49-F238E27FC236}">
                <a16:creationId xmlns:a16="http://schemas.microsoft.com/office/drawing/2014/main" id="{F50A2244-1072-4FFD-A995-F1567FB3D27C}"/>
              </a:ext>
            </a:extLst>
          </p:cNvPr>
          <p:cNvGrpSpPr/>
          <p:nvPr/>
        </p:nvGrpSpPr>
        <p:grpSpPr>
          <a:xfrm>
            <a:off x="4626415" y="5041779"/>
            <a:ext cx="3879811" cy="839009"/>
            <a:chOff x="3569983" y="5210950"/>
            <a:chExt cx="3879811" cy="839009"/>
          </a:xfrm>
        </p:grpSpPr>
        <p:sp>
          <p:nvSpPr>
            <p:cNvPr id="43" name="矩形 42">
              <a:extLst>
                <a:ext uri="{FF2B5EF4-FFF2-40B4-BE49-F238E27FC236}">
                  <a16:creationId xmlns:a16="http://schemas.microsoft.com/office/drawing/2014/main" id="{A648330E-22BB-4F15-9B50-0A8ADEB2C16E}"/>
                </a:ext>
              </a:extLst>
            </p:cNvPr>
            <p:cNvSpPr/>
            <p:nvPr/>
          </p:nvSpPr>
          <p:spPr>
            <a:xfrm>
              <a:off x="4972330" y="5403628"/>
              <a:ext cx="2477464" cy="646331"/>
            </a:xfrm>
            <a:prstGeom prst="rect">
              <a:avLst/>
            </a:prstGeom>
          </p:spPr>
          <p:txBody>
            <a:bodyPr wrap="square">
              <a:spAutoFit/>
            </a:bodyPr>
            <a:lstStyle/>
            <a:p>
              <a:r>
                <a:rPr lang="en-US" altLang="zh-CN" dirty="0">
                  <a:solidFill>
                    <a:srgbClr val="FF0000"/>
                  </a:solidFill>
                  <a:latin typeface="Helvetica" panose="020B0604020202020204" pitchFamily="34" charset="0"/>
                  <a:cs typeface="Helvetica" panose="020B0604020202020204" pitchFamily="34" charset="0"/>
                </a:rPr>
                <a:t>Choice</a:t>
              </a:r>
              <a:r>
                <a:rPr lang="en-US" altLang="zh-CN" dirty="0">
                  <a:latin typeface="Helvetica" panose="020B0604020202020204" pitchFamily="34" charset="0"/>
                  <a:cs typeface="Helvetica" panose="020B0604020202020204" pitchFamily="34" charset="0"/>
                </a:rPr>
                <a:t> of whether to get off at 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44" name="矩形 43">
              <a:extLst>
                <a:ext uri="{FF2B5EF4-FFF2-40B4-BE49-F238E27FC236}">
                  <a16:creationId xmlns:a16="http://schemas.microsoft.com/office/drawing/2014/main" id="{4D67DC8A-C800-42F6-86E6-839A0DA3C99A}"/>
                </a:ext>
              </a:extLst>
            </p:cNvPr>
            <p:cNvSpPr/>
            <p:nvPr/>
          </p:nvSpPr>
          <p:spPr>
            <a:xfrm>
              <a:off x="3569983" y="5210950"/>
              <a:ext cx="770404"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Affect</a:t>
              </a:r>
              <a:endParaRPr lang="zh-CN" altLang="en-US" dirty="0">
                <a:latin typeface="Helvetica" panose="020B0604020202020204" pitchFamily="34" charset="0"/>
                <a:cs typeface="Helvetica" panose="020B0604020202020204" pitchFamily="34" charset="0"/>
              </a:endParaRPr>
            </a:p>
          </p:txBody>
        </p:sp>
      </p:grpSp>
      <p:sp>
        <p:nvSpPr>
          <p:cNvPr id="46" name="椭圆 45">
            <a:extLst>
              <a:ext uri="{FF2B5EF4-FFF2-40B4-BE49-F238E27FC236}">
                <a16:creationId xmlns:a16="http://schemas.microsoft.com/office/drawing/2014/main" id="{A088F8BA-FB8C-485F-8CF1-E4B956480A9D}"/>
              </a:ext>
            </a:extLst>
          </p:cNvPr>
          <p:cNvSpPr/>
          <p:nvPr/>
        </p:nvSpPr>
        <p:spPr>
          <a:xfrm>
            <a:off x="5863498" y="4994727"/>
            <a:ext cx="2704097" cy="1114001"/>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48" name="箭头: 右 47">
            <a:extLst>
              <a:ext uri="{FF2B5EF4-FFF2-40B4-BE49-F238E27FC236}">
                <a16:creationId xmlns:a16="http://schemas.microsoft.com/office/drawing/2014/main" id="{DAF9440E-9E3E-45CB-A014-985967EE5A98}"/>
              </a:ext>
            </a:extLst>
          </p:cNvPr>
          <p:cNvSpPr/>
          <p:nvPr/>
        </p:nvSpPr>
        <p:spPr>
          <a:xfrm>
            <a:off x="4346587" y="5451366"/>
            <a:ext cx="1384877" cy="259772"/>
          </a:xfrm>
          <a:prstGeom prst="rightArrow">
            <a:avLst>
              <a:gd name="adj1" fmla="val 50000"/>
              <a:gd name="adj2" fmla="val 126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7A5AD999-1670-4F55-8691-389D429A1727}"/>
              </a:ext>
            </a:extLst>
          </p:cNvPr>
          <p:cNvSpPr txBox="1"/>
          <p:nvPr/>
        </p:nvSpPr>
        <p:spPr>
          <a:xfrm>
            <a:off x="5901725" y="4555497"/>
            <a:ext cx="2627642" cy="369332"/>
          </a:xfrm>
          <a:prstGeom prst="rect">
            <a:avLst/>
          </a:prstGeom>
          <a:noFill/>
          <a:ln>
            <a:noFill/>
          </a:ln>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Independent variable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8520EFEA-794C-41C6-9F87-7C3E1B658EF7}"/>
              </a:ext>
            </a:extLst>
          </p:cNvPr>
          <p:cNvSpPr txBox="1"/>
          <p:nvPr/>
        </p:nvSpPr>
        <p:spPr>
          <a:xfrm>
            <a:off x="1083520" y="4555497"/>
            <a:ext cx="2489854" cy="369332"/>
          </a:xfrm>
          <a:prstGeom prst="rect">
            <a:avLst/>
          </a:prstGeom>
          <a:solidFill>
            <a:schemeClr val="bg1">
              <a:alpha val="50196"/>
            </a:schemeClr>
          </a:solidFill>
          <a:ln>
            <a:noFill/>
          </a:ln>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grpSp>
        <p:nvGrpSpPr>
          <p:cNvPr id="55" name="组合 54">
            <a:extLst>
              <a:ext uri="{FF2B5EF4-FFF2-40B4-BE49-F238E27FC236}">
                <a16:creationId xmlns:a16="http://schemas.microsoft.com/office/drawing/2014/main" id="{9C3708CA-DE55-4445-8463-E5087470D4CB}"/>
              </a:ext>
            </a:extLst>
          </p:cNvPr>
          <p:cNvGrpSpPr/>
          <p:nvPr/>
        </p:nvGrpSpPr>
        <p:grpSpPr>
          <a:xfrm>
            <a:off x="306570" y="591906"/>
            <a:ext cx="5411477" cy="461665"/>
            <a:chOff x="-3" y="4326643"/>
            <a:chExt cx="5411477" cy="461665"/>
          </a:xfrm>
        </p:grpSpPr>
        <p:sp>
          <p:nvSpPr>
            <p:cNvPr id="56" name="矩形 55">
              <a:extLst>
                <a:ext uri="{FF2B5EF4-FFF2-40B4-BE49-F238E27FC236}">
                  <a16:creationId xmlns:a16="http://schemas.microsoft.com/office/drawing/2014/main" id="{27EF9497-67CA-4E02-BD24-3D9DBFBBCFB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7" name="文本框 56">
              <a:extLst>
                <a:ext uri="{FF2B5EF4-FFF2-40B4-BE49-F238E27FC236}">
                  <a16:creationId xmlns:a16="http://schemas.microsoft.com/office/drawing/2014/main" id="{DDD5B1A2-FD01-4AFF-90BC-EA320430F2A8}"/>
                </a:ext>
              </a:extLst>
            </p:cNvPr>
            <p:cNvSpPr txBox="1"/>
            <p:nvPr/>
          </p:nvSpPr>
          <p:spPr>
            <a:xfrm>
              <a:off x="193379" y="4326643"/>
              <a:ext cx="521809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Description for the research question</a:t>
              </a:r>
            </a:p>
          </p:txBody>
        </p:sp>
      </p:grpSp>
      <p:sp>
        <p:nvSpPr>
          <p:cNvPr id="4" name="矩形: 圆角 3">
            <a:extLst>
              <a:ext uri="{FF2B5EF4-FFF2-40B4-BE49-F238E27FC236}">
                <a16:creationId xmlns:a16="http://schemas.microsoft.com/office/drawing/2014/main" id="{5E00D278-67EE-483E-9D90-77100C4B2C9E}"/>
              </a:ext>
            </a:extLst>
          </p:cNvPr>
          <p:cNvSpPr/>
          <p:nvPr/>
        </p:nvSpPr>
        <p:spPr>
          <a:xfrm>
            <a:off x="527991" y="4931081"/>
            <a:ext cx="3612093" cy="132136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rgbClr val="FF0000"/>
                </a:solidFill>
                <a:latin typeface="Helvetica" panose="020B0604020202020204" pitchFamily="34" charset="0"/>
                <a:cs typeface="Helvetica" panose="020B0604020202020204" pitchFamily="34" charset="0"/>
              </a:rPr>
              <a:t>land-use</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feature of boarding station</a:t>
            </a: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Impedance</a:t>
            </a:r>
            <a:r>
              <a:rPr lang="en-US" altLang="zh-CN" dirty="0">
                <a:solidFill>
                  <a:schemeClr val="tx1"/>
                </a:solidFill>
                <a:latin typeface="Helvetica" panose="020B0604020202020204" pitchFamily="34" charset="0"/>
                <a:cs typeface="Helvetica" panose="020B0604020202020204" pitchFamily="34" charset="0"/>
              </a:rPr>
              <a:t> between boarding and alighting station</a:t>
            </a:r>
          </a:p>
        </p:txBody>
      </p:sp>
    </p:spTree>
    <p:extLst>
      <p:ext uri="{BB962C8B-B14F-4D97-AF65-F5344CB8AC3E}">
        <p14:creationId xmlns:p14="http://schemas.microsoft.com/office/powerpoint/2010/main" val="87433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142</a:t>
            </a:fld>
            <a:endParaRPr lang="zh-CN" altLang="en-US"/>
          </a:p>
        </p:txBody>
      </p:sp>
      <p:graphicFrame>
        <p:nvGraphicFramePr>
          <p:cNvPr id="11" name="表格 10">
            <a:extLst>
              <a:ext uri="{FF2B5EF4-FFF2-40B4-BE49-F238E27FC236}">
                <a16:creationId xmlns:a16="http://schemas.microsoft.com/office/drawing/2014/main" id="{04EEBD51-4303-41BB-9A7E-ABE32DC12F4F}"/>
              </a:ext>
            </a:extLst>
          </p:cNvPr>
          <p:cNvGraphicFramePr>
            <a:graphicFrameLocks noGrp="1"/>
          </p:cNvGraphicFramePr>
          <p:nvPr>
            <p:extLst/>
          </p:nvPr>
        </p:nvGraphicFramePr>
        <p:xfrm>
          <a:off x="144690" y="1448190"/>
          <a:ext cx="8863450" cy="3016884"/>
        </p:xfrm>
        <a:graphic>
          <a:graphicData uri="http://schemas.openxmlformats.org/drawingml/2006/table">
            <a:tbl>
              <a:tblPr firstRow="1" firstCol="1" bandRow="1"/>
              <a:tblGrid>
                <a:gridCol w="1615284">
                  <a:extLst>
                    <a:ext uri="{9D8B030D-6E8A-4147-A177-3AD203B41FA5}">
                      <a16:colId xmlns:a16="http://schemas.microsoft.com/office/drawing/2014/main" val="4066634459"/>
                    </a:ext>
                  </a:extLst>
                </a:gridCol>
                <a:gridCol w="1149481">
                  <a:extLst>
                    <a:ext uri="{9D8B030D-6E8A-4147-A177-3AD203B41FA5}">
                      <a16:colId xmlns:a16="http://schemas.microsoft.com/office/drawing/2014/main" val="249248479"/>
                    </a:ext>
                  </a:extLst>
                </a:gridCol>
                <a:gridCol w="1219737">
                  <a:extLst>
                    <a:ext uri="{9D8B030D-6E8A-4147-A177-3AD203B41FA5}">
                      <a16:colId xmlns:a16="http://schemas.microsoft.com/office/drawing/2014/main" val="3549743861"/>
                    </a:ext>
                  </a:extLst>
                </a:gridCol>
                <a:gridCol w="1219737">
                  <a:extLst>
                    <a:ext uri="{9D8B030D-6E8A-4147-A177-3AD203B41FA5}">
                      <a16:colId xmlns:a16="http://schemas.microsoft.com/office/drawing/2014/main" val="1162361907"/>
                    </a:ext>
                  </a:extLst>
                </a:gridCol>
                <a:gridCol w="1219737">
                  <a:extLst>
                    <a:ext uri="{9D8B030D-6E8A-4147-A177-3AD203B41FA5}">
                      <a16:colId xmlns:a16="http://schemas.microsoft.com/office/drawing/2014/main" val="3921377542"/>
                    </a:ext>
                  </a:extLst>
                </a:gridCol>
                <a:gridCol w="1219737">
                  <a:extLst>
                    <a:ext uri="{9D8B030D-6E8A-4147-A177-3AD203B41FA5}">
                      <a16:colId xmlns:a16="http://schemas.microsoft.com/office/drawing/2014/main" val="2077194607"/>
                    </a:ext>
                  </a:extLst>
                </a:gridCol>
                <a:gridCol w="1219737">
                  <a:extLst>
                    <a:ext uri="{9D8B030D-6E8A-4147-A177-3AD203B41FA5}">
                      <a16:colId xmlns:a16="http://schemas.microsoft.com/office/drawing/2014/main" val="1985202721"/>
                    </a:ext>
                  </a:extLst>
                </a:gridCol>
              </a:tblGrid>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 type</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Station</a:t>
                      </a:r>
                      <a:r>
                        <a:rPr lang="en-US" sz="1400" baseline="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 name</a:t>
                      </a:r>
                      <a:endPar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Population density</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Residence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 proportion</a:t>
                      </a:r>
                    </a:p>
                  </a:txBody>
                  <a:tcPr marL="68580" marR="6858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83866739"/>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98</a:t>
                      </a:r>
                    </a:p>
                    <a:p>
                      <a:pPr indent="0" algn="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Person/Ha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49824593"/>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173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76%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62694403"/>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83</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51%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3561378521"/>
                  </a:ext>
                </a:extLst>
              </a:tr>
              <a:tr h="502814">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135</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8%</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49%</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9221881"/>
                  </a:ext>
                </a:extLst>
              </a:tr>
              <a:tr h="502814">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69</a:t>
                      </a:r>
                    </a:p>
                    <a:p>
                      <a:pPr marL="0" marR="0" lvl="0" indent="0" algn="r" defTabSz="685800" rtl="0" eaLnBrk="1" fontAlgn="auto" latinLnBrk="0" hangingPunct="0">
                        <a:lnSpc>
                          <a:spcPct val="100000"/>
                        </a:lnSpc>
                        <a:spcBef>
                          <a:spcPts val="0"/>
                        </a:spcBef>
                        <a:spcAft>
                          <a:spcPts val="0"/>
                        </a:spcAft>
                        <a:buClrTx/>
                        <a:buSzTx/>
                        <a:buFontTx/>
                        <a:buNone/>
                        <a:tabLst/>
                        <a:defRPr/>
                      </a:pPr>
                      <a:r>
                        <a:rPr lang="en-US" altLang="zh-CN" sz="1400" dirty="0">
                          <a:solidFill>
                            <a:srgbClr val="000000"/>
                          </a:solidFill>
                          <a:effectLst/>
                          <a:latin typeface="Helvetica" panose="020B0604020202020204" pitchFamily="34" charset="0"/>
                          <a:ea typeface="+mn-ea"/>
                          <a:cs typeface="Helvetica" panose="020B0604020202020204" pitchFamily="34" charset="0"/>
                        </a:rPr>
                        <a:t>Person/Ha</a:t>
                      </a:r>
                      <a:endParaRPr lang="zh-CN" alt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32%</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99">
                        <a:alpha val="50196"/>
                      </a:srgbClr>
                    </a:solidFill>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24%</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indent="0" algn="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02744784"/>
                  </a:ext>
                </a:extLst>
              </a:tr>
            </a:tbl>
          </a:graphicData>
        </a:graphic>
      </p:graphicFrame>
      <p:sp>
        <p:nvSpPr>
          <p:cNvPr id="15" name="矩形 14">
            <a:extLst>
              <a:ext uri="{FF2B5EF4-FFF2-40B4-BE49-F238E27FC236}">
                <a16:creationId xmlns:a16="http://schemas.microsoft.com/office/drawing/2014/main" id="{382F2139-9DDC-4B65-9D6F-C15793EFFFFB}"/>
              </a:ext>
            </a:extLst>
          </p:cNvPr>
          <p:cNvSpPr/>
          <p:nvPr/>
        </p:nvSpPr>
        <p:spPr>
          <a:xfrm>
            <a:off x="904671" y="4941322"/>
            <a:ext cx="7334656" cy="1154675"/>
          </a:xfrm>
          <a:prstGeom prst="rect">
            <a:avLst/>
          </a:prstGeom>
          <a:ln w="19050">
            <a:solidFill>
              <a:srgbClr val="FF6699"/>
            </a:solidFill>
            <a:prstDash val="dash"/>
          </a:ln>
        </p:spPr>
        <p:txBody>
          <a:bodyPr wrap="square">
            <a:spAutoFit/>
          </a:bodyPr>
          <a:lstStyle/>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Note:</a:t>
            </a:r>
          </a:p>
          <a:p>
            <a:pPr hangingPunct="0">
              <a:lnSpc>
                <a:spcPct val="150000"/>
              </a:lnSpc>
            </a:pPr>
            <a:r>
              <a:rPr lang="en-US" altLang="zh-CN" sz="1600" dirty="0">
                <a:latin typeface="Helvetica" panose="020B0604020202020204" pitchFamily="34" charset="0"/>
                <a:ea typeface="宋体" panose="02010600030101010101" pitchFamily="2" charset="-122"/>
                <a:cs typeface="Helvetica" panose="020B0604020202020204" pitchFamily="34" charset="0"/>
              </a:rPr>
              <a:t>The highlighted cells refer to the representative values that having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much higher proportion </a:t>
            </a:r>
            <a:r>
              <a:rPr lang="en-US" altLang="zh-CN" sz="1600" dirty="0">
                <a:latin typeface="Helvetica" panose="020B0604020202020204" pitchFamily="34" charset="0"/>
                <a:ea typeface="宋体" panose="02010600030101010101" pitchFamily="2" charset="-122"/>
                <a:cs typeface="Helvetica" panose="020B0604020202020204" pitchFamily="34" charset="0"/>
              </a:rPr>
              <a:t>than other land-use types.</a:t>
            </a:r>
            <a:endParaRPr lang="zh-CN" altLang="zh-CN" sz="1600" dirty="0">
              <a:latin typeface="Helvetica" panose="020B0604020202020204" pitchFamily="34" charset="0"/>
              <a:ea typeface="宋体" panose="02010600030101010101" pitchFamily="2" charset="-122"/>
              <a:cs typeface="Helvetica" panose="020B0604020202020204" pitchFamily="34" charset="0"/>
            </a:endParaRPr>
          </a:p>
        </p:txBody>
      </p:sp>
      <p:grpSp>
        <p:nvGrpSpPr>
          <p:cNvPr id="20" name="组合 19">
            <a:extLst>
              <a:ext uri="{FF2B5EF4-FFF2-40B4-BE49-F238E27FC236}">
                <a16:creationId xmlns:a16="http://schemas.microsoft.com/office/drawing/2014/main" id="{CE865999-089D-4644-985D-D650CF76715C}"/>
              </a:ext>
            </a:extLst>
          </p:cNvPr>
          <p:cNvGrpSpPr/>
          <p:nvPr/>
        </p:nvGrpSpPr>
        <p:grpSpPr>
          <a:xfrm>
            <a:off x="306570" y="591906"/>
            <a:ext cx="3717104" cy="461665"/>
            <a:chOff x="-3" y="4326643"/>
            <a:chExt cx="3717104" cy="461665"/>
          </a:xfrm>
        </p:grpSpPr>
        <p:sp>
          <p:nvSpPr>
            <p:cNvPr id="21" name="矩形 20">
              <a:extLst>
                <a:ext uri="{FF2B5EF4-FFF2-40B4-BE49-F238E27FC236}">
                  <a16:creationId xmlns:a16="http://schemas.microsoft.com/office/drawing/2014/main" id="{1037FD41-52E5-461C-9343-F95581E10E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F4932A2C-1577-4B95-B1BA-064C18515E7A}"/>
                </a:ext>
              </a:extLst>
            </p:cNvPr>
            <p:cNvSpPr txBox="1"/>
            <p:nvPr/>
          </p:nvSpPr>
          <p:spPr>
            <a:xfrm>
              <a:off x="193379" y="4326643"/>
              <a:ext cx="352372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Selecting sample station</a:t>
              </a:r>
            </a:p>
          </p:txBody>
        </p:sp>
      </p:grpSp>
    </p:spTree>
    <p:extLst>
      <p:ext uri="{BB962C8B-B14F-4D97-AF65-F5344CB8AC3E}">
        <p14:creationId xmlns:p14="http://schemas.microsoft.com/office/powerpoint/2010/main" val="28294679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8CB11B6D-CC93-4F47-86BC-A2D67FEFF421}"/>
              </a:ext>
            </a:extLst>
          </p:cNvPr>
          <p:cNvGraphicFramePr>
            <a:graphicFrameLocks noGrp="1"/>
          </p:cNvGraphicFramePr>
          <p:nvPr>
            <p:extLst/>
          </p:nvPr>
        </p:nvGraphicFramePr>
        <p:xfrm>
          <a:off x="146626" y="1101844"/>
          <a:ext cx="8841506" cy="3349965"/>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13">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13">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13">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43823">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alt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0.88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0227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0227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143</a:t>
            </a:fld>
            <a:endParaRPr lang="zh-CN" altLang="en-US" dirty="0"/>
          </a:p>
        </p:txBody>
      </p:sp>
      <p:grpSp>
        <p:nvGrpSpPr>
          <p:cNvPr id="15" name="组合 14">
            <a:extLst>
              <a:ext uri="{FF2B5EF4-FFF2-40B4-BE49-F238E27FC236}">
                <a16:creationId xmlns:a16="http://schemas.microsoft.com/office/drawing/2014/main" id="{8D0C6DFF-CA7D-40D0-8CD9-2AF58BFBCDD1}"/>
              </a:ext>
            </a:extLst>
          </p:cNvPr>
          <p:cNvGrpSpPr/>
          <p:nvPr/>
        </p:nvGrpSpPr>
        <p:grpSpPr>
          <a:xfrm>
            <a:off x="306570" y="591906"/>
            <a:ext cx="3082314" cy="461665"/>
            <a:chOff x="-3" y="4326643"/>
            <a:chExt cx="3082314" cy="461665"/>
          </a:xfrm>
        </p:grpSpPr>
        <p:sp>
          <p:nvSpPr>
            <p:cNvPr id="18" name="矩形 17">
              <a:extLst>
                <a:ext uri="{FF2B5EF4-FFF2-40B4-BE49-F238E27FC236}">
                  <a16:creationId xmlns:a16="http://schemas.microsoft.com/office/drawing/2014/main" id="{794418F7-8688-4705-9FC8-1A693B646E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12CBA7F6-84C6-4635-A7E0-2BC6510F2D0F}"/>
                </a:ext>
              </a:extLst>
            </p:cNvPr>
            <p:cNvSpPr txBox="1"/>
            <p:nvPr/>
          </p:nvSpPr>
          <p:spPr>
            <a:xfrm>
              <a:off x="193379" y="4326643"/>
              <a:ext cx="288893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Result of estimation</a:t>
              </a:r>
            </a:p>
          </p:txBody>
        </p:sp>
      </p:grpSp>
      <p:grpSp>
        <p:nvGrpSpPr>
          <p:cNvPr id="26" name="组合 25">
            <a:extLst>
              <a:ext uri="{FF2B5EF4-FFF2-40B4-BE49-F238E27FC236}">
                <a16:creationId xmlns:a16="http://schemas.microsoft.com/office/drawing/2014/main" id="{BEAF15B1-2DB7-42E4-B452-810991E268B1}"/>
              </a:ext>
            </a:extLst>
          </p:cNvPr>
          <p:cNvGrpSpPr/>
          <p:nvPr/>
        </p:nvGrpSpPr>
        <p:grpSpPr>
          <a:xfrm>
            <a:off x="736847" y="4629675"/>
            <a:ext cx="8003892" cy="1694845"/>
            <a:chOff x="736847" y="4322622"/>
            <a:chExt cx="8003892" cy="1694845"/>
          </a:xfrm>
        </p:grpSpPr>
        <p:grpSp>
          <p:nvGrpSpPr>
            <p:cNvPr id="7" name="组合 6">
              <a:extLst>
                <a:ext uri="{FF2B5EF4-FFF2-40B4-BE49-F238E27FC236}">
                  <a16:creationId xmlns:a16="http://schemas.microsoft.com/office/drawing/2014/main" id="{4D276A4C-06CC-4F12-ABEF-7F6421C3D354}"/>
                </a:ext>
              </a:extLst>
            </p:cNvPr>
            <p:cNvGrpSpPr/>
            <p:nvPr/>
          </p:nvGrpSpPr>
          <p:grpSpPr>
            <a:xfrm>
              <a:off x="736847" y="5162008"/>
              <a:ext cx="8003892" cy="842985"/>
              <a:chOff x="736847" y="5250388"/>
              <a:chExt cx="8003892" cy="842985"/>
            </a:xfrm>
          </p:grpSpPr>
          <p:sp>
            <p:nvSpPr>
              <p:cNvPr id="11" name="矩形 10">
                <a:extLst>
                  <a:ext uri="{FF2B5EF4-FFF2-40B4-BE49-F238E27FC236}">
                    <a16:creationId xmlns:a16="http://schemas.microsoft.com/office/drawing/2014/main" id="{736DC0B6-84D0-4EA5-9B53-2F6C83134F6C}"/>
                  </a:ext>
                </a:extLst>
              </p:cNvPr>
              <p:cNvSpPr/>
              <p:nvPr/>
            </p:nvSpPr>
            <p:spPr>
              <a:xfrm>
                <a:off x="736847" y="5250388"/>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Full name of the abbreviation</a:t>
                </a:r>
              </a:p>
            </p:txBody>
          </p:sp>
          <p:sp>
            <p:nvSpPr>
              <p:cNvPr id="3" name="矩形 2">
                <a:extLst>
                  <a:ext uri="{FF2B5EF4-FFF2-40B4-BE49-F238E27FC236}">
                    <a16:creationId xmlns:a16="http://schemas.microsoft.com/office/drawing/2014/main" id="{6876D156-ED93-45B4-862E-9EBC665A5E79}"/>
                  </a:ext>
                </a:extLst>
              </p:cNvPr>
              <p:cNvSpPr/>
              <p:nvPr/>
            </p:nvSpPr>
            <p:spPr>
              <a:xfrm>
                <a:off x="6453554" y="5508598"/>
                <a:ext cx="2287185"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B-C: Bus Capacity</a:t>
                </a:r>
              </a:p>
              <a:p>
                <a:r>
                  <a:rPr lang="en-US" altLang="zh-CN" sz="1600" dirty="0">
                    <a:latin typeface="Helvetica" panose="020B0604020202020204" pitchFamily="34" charset="0"/>
                    <a:ea typeface="宋体" panose="02010600030101010101" pitchFamily="2" charset="-122"/>
                    <a:cs typeface="Helvetica" panose="020B0604020202020204" pitchFamily="34" charset="0"/>
                  </a:rPr>
                  <a:t>B-A: Bus Accessibility</a:t>
                </a:r>
              </a:p>
            </p:txBody>
          </p:sp>
          <p:sp>
            <p:nvSpPr>
              <p:cNvPr id="4" name="矩形 3">
                <a:extLst>
                  <a:ext uri="{FF2B5EF4-FFF2-40B4-BE49-F238E27FC236}">
                    <a16:creationId xmlns:a16="http://schemas.microsoft.com/office/drawing/2014/main" id="{C8315CF9-A128-4ADF-9A5D-B7CAF0BCAD0D}"/>
                  </a:ext>
                </a:extLst>
              </p:cNvPr>
              <p:cNvSpPr/>
              <p:nvPr/>
            </p:nvSpPr>
            <p:spPr>
              <a:xfrm>
                <a:off x="3881741" y="5508598"/>
                <a:ext cx="305369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L-A: Land-use Aggregation</a:t>
                </a:r>
              </a:p>
              <a:p>
                <a:r>
                  <a:rPr lang="en-US" altLang="zh-CN" sz="1600" dirty="0">
                    <a:latin typeface="Helvetica" panose="020B0604020202020204" pitchFamily="34" charset="0"/>
                    <a:ea typeface="宋体" panose="02010600030101010101" pitchFamily="2" charset="-122"/>
                    <a:cs typeface="Helvetica" panose="020B0604020202020204" pitchFamily="34" charset="0"/>
                  </a:rPr>
                  <a:t>D: Distance</a:t>
                </a:r>
              </a:p>
            </p:txBody>
          </p:sp>
          <p:sp>
            <p:nvSpPr>
              <p:cNvPr id="5" name="矩形 4">
                <a:extLst>
                  <a:ext uri="{FF2B5EF4-FFF2-40B4-BE49-F238E27FC236}">
                    <a16:creationId xmlns:a16="http://schemas.microsoft.com/office/drawing/2014/main" id="{0EABE99E-24E5-4147-85E3-E191147AA346}"/>
                  </a:ext>
                </a:extLst>
              </p:cNvPr>
              <p:cNvSpPr/>
              <p:nvPr/>
            </p:nvSpPr>
            <p:spPr>
              <a:xfrm>
                <a:off x="2470977"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R: Residence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E: Education</a:t>
                </a:r>
              </a:p>
            </p:txBody>
          </p:sp>
          <p:sp>
            <p:nvSpPr>
              <p:cNvPr id="6" name="矩形 5">
                <a:extLst>
                  <a:ext uri="{FF2B5EF4-FFF2-40B4-BE49-F238E27FC236}">
                    <a16:creationId xmlns:a16="http://schemas.microsoft.com/office/drawing/2014/main" id="{499E2327-3E03-498B-9187-0F98D79CF632}"/>
                  </a:ext>
                </a:extLst>
              </p:cNvPr>
              <p:cNvSpPr/>
              <p:nvPr/>
            </p:nvSpPr>
            <p:spPr>
              <a:xfrm>
                <a:off x="1038409" y="5508598"/>
                <a:ext cx="1690209" cy="584775"/>
              </a:xfrm>
              <a:prstGeom prst="rect">
                <a:avLst/>
              </a:prstGeom>
            </p:spPr>
            <p:txBody>
              <a:bodyPr wrap="squar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C: Commerce</a:t>
                </a:r>
              </a:p>
              <a:p>
                <a:r>
                  <a:rPr lang="en-US" altLang="zh-CN" sz="1600" dirty="0">
                    <a:latin typeface="Helvetica" panose="020B0604020202020204" pitchFamily="34" charset="0"/>
                    <a:ea typeface="宋体" panose="02010600030101010101" pitchFamily="2" charset="-122"/>
                    <a:cs typeface="Helvetica" panose="020B0604020202020204" pitchFamily="34" charset="0"/>
                  </a:rPr>
                  <a:t>O: Office</a:t>
                </a:r>
              </a:p>
            </p:txBody>
          </p:sp>
        </p:grpSp>
        <p:sp>
          <p:nvSpPr>
            <p:cNvPr id="20" name="矩形 19">
              <a:extLst>
                <a:ext uri="{FF2B5EF4-FFF2-40B4-BE49-F238E27FC236}">
                  <a16:creationId xmlns:a16="http://schemas.microsoft.com/office/drawing/2014/main" id="{4023FF2A-CA98-40EA-B0D7-BA181D0AD999}"/>
                </a:ext>
              </a:extLst>
            </p:cNvPr>
            <p:cNvSpPr/>
            <p:nvPr/>
          </p:nvSpPr>
          <p:spPr>
            <a:xfrm>
              <a:off x="750982" y="4322622"/>
              <a:ext cx="7989757" cy="1694845"/>
            </a:xfrm>
            <a:prstGeom prst="rect">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87581C5A-AE8E-4A37-B534-B555ED7F1447}"/>
              </a:ext>
            </a:extLst>
          </p:cNvPr>
          <p:cNvSpPr txBox="1"/>
          <p:nvPr/>
        </p:nvSpPr>
        <p:spPr>
          <a:xfrm>
            <a:off x="2192594" y="3806199"/>
            <a:ext cx="6037005" cy="646331"/>
          </a:xfrm>
          <a:prstGeom prst="rect">
            <a:avLst/>
          </a:prstGeom>
          <a:solidFill>
            <a:schemeClr val="bg1"/>
          </a:solidFill>
          <a:ln w="19050">
            <a:solidFill>
              <a:srgbClr val="FF6699"/>
            </a:solidFill>
          </a:ln>
        </p:spPr>
        <p:txBody>
          <a:bodyPr wrap="square" rtlCol="0">
            <a:spAutoFit/>
          </a:bodyPr>
          <a:lstStyle>
            <a:defPPr>
              <a:defRPr lang="en-US"/>
            </a:defPPr>
            <a:lvl1pPr>
              <a:defRPr>
                <a:solidFill>
                  <a:srgbClr val="FF3300"/>
                </a:solidFill>
              </a:defRPr>
            </a:lvl1pPr>
          </a:lstStyle>
          <a:p>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this type of land use will lead to an </a:t>
            </a:r>
            <a:r>
              <a:rPr lang="en-US" altLang="zh-CN" dirty="0">
                <a:latin typeface="Helvetica" panose="020B0604020202020204" pitchFamily="34" charset="0"/>
                <a:cs typeface="Helvetica" panose="020B0604020202020204" pitchFamily="34" charset="0"/>
              </a:rPr>
              <a:t>increase in </a:t>
            </a:r>
            <a:r>
              <a:rPr lang="en-US" altLang="zh-CN" dirty="0">
                <a:solidFill>
                  <a:schemeClr val="tx1"/>
                </a:solidFill>
                <a:latin typeface="Helvetica" panose="020B0604020202020204" pitchFamily="34" charset="0"/>
                <a:cs typeface="Helvetica" panose="020B0604020202020204" pitchFamily="34" charset="0"/>
              </a:rPr>
              <a:t>the </a:t>
            </a:r>
            <a:r>
              <a:rPr lang="en-US" altLang="zh-CN" dirty="0">
                <a:latin typeface="Helvetica" panose="020B0604020202020204" pitchFamily="34" charset="0"/>
                <a:cs typeface="Helvetica" panose="020B0604020202020204" pitchFamily="34" charset="0"/>
              </a:rPr>
              <a:t>probability of choosing</a:t>
            </a:r>
            <a:r>
              <a:rPr lang="en-US" altLang="zh-CN" dirty="0">
                <a:solidFill>
                  <a:schemeClr val="tx1"/>
                </a:solidFill>
                <a:latin typeface="Helvetica" panose="020B0604020202020204" pitchFamily="34" charset="0"/>
                <a:cs typeface="Helvetica" panose="020B0604020202020204" pitchFamily="34" charset="0"/>
              </a:rPr>
              <a:t> this station as the destination</a:t>
            </a:r>
          </a:p>
        </p:txBody>
      </p:sp>
      <p:sp>
        <p:nvSpPr>
          <p:cNvPr id="17" name="矩形 16">
            <a:extLst>
              <a:ext uri="{FF2B5EF4-FFF2-40B4-BE49-F238E27FC236}">
                <a16:creationId xmlns:a16="http://schemas.microsoft.com/office/drawing/2014/main" id="{7D3669B1-7E47-4FB7-8AEE-CC82871B54D3}"/>
              </a:ext>
            </a:extLst>
          </p:cNvPr>
          <p:cNvSpPr/>
          <p:nvPr/>
        </p:nvSpPr>
        <p:spPr>
          <a:xfrm>
            <a:off x="2192594" y="2553059"/>
            <a:ext cx="6037006" cy="646331"/>
          </a:xfrm>
          <a:prstGeom prst="rect">
            <a:avLst/>
          </a:prstGeom>
          <a:solidFill>
            <a:schemeClr val="bg1"/>
          </a:solidFill>
          <a:ln w="19050">
            <a:solidFill>
              <a:srgbClr val="FF6699"/>
            </a:solid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Increase in </a:t>
            </a:r>
            <a:r>
              <a:rPr lang="en-US" altLang="zh-CN" dirty="0">
                <a:latin typeface="Helvetica" panose="020B0604020202020204" pitchFamily="34" charset="0"/>
                <a:cs typeface="Helvetica" panose="020B0604020202020204" pitchFamily="34" charset="0"/>
              </a:rPr>
              <a:t>this type of </a:t>
            </a:r>
            <a:r>
              <a:rPr lang="en-US" altLang="zh-CN" dirty="0">
                <a:solidFill>
                  <a:srgbClr val="FF3300"/>
                </a:solidFill>
                <a:latin typeface="Helvetica" panose="020B0604020202020204" pitchFamily="34" charset="0"/>
                <a:cs typeface="Helvetica" panose="020B0604020202020204" pitchFamily="34" charset="0"/>
              </a:rPr>
              <a:t>land use </a:t>
            </a:r>
            <a:r>
              <a:rPr lang="en-US" altLang="zh-CN" dirty="0">
                <a:latin typeface="Helvetica" panose="020B0604020202020204" pitchFamily="34" charset="0"/>
                <a:cs typeface="Helvetica" panose="020B0604020202020204" pitchFamily="34" charset="0"/>
              </a:rPr>
              <a:t>will lead to a </a:t>
            </a:r>
            <a:r>
              <a:rPr lang="en-US" altLang="zh-CN" dirty="0">
                <a:solidFill>
                  <a:srgbClr val="FF3300"/>
                </a:solidFill>
                <a:latin typeface="Helvetica" panose="020B0604020202020204" pitchFamily="34" charset="0"/>
                <a:cs typeface="Helvetica" panose="020B0604020202020204" pitchFamily="34" charset="0"/>
              </a:rPr>
              <a:t>decrease in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probability of choosing</a:t>
            </a:r>
            <a:r>
              <a:rPr lang="en-US" altLang="zh-CN" dirty="0">
                <a:latin typeface="Helvetica" panose="020B0604020202020204" pitchFamily="34" charset="0"/>
                <a:cs typeface="Helvetica" panose="020B0604020202020204" pitchFamily="34" charset="0"/>
              </a:rPr>
              <a:t> this station as the destination</a:t>
            </a:r>
          </a:p>
        </p:txBody>
      </p:sp>
      <p:sp>
        <p:nvSpPr>
          <p:cNvPr id="22" name="箭头: 右 21">
            <a:extLst>
              <a:ext uri="{FF2B5EF4-FFF2-40B4-BE49-F238E27FC236}">
                <a16:creationId xmlns:a16="http://schemas.microsoft.com/office/drawing/2014/main" id="{35550CF7-8542-4184-AD46-C46C7A0AD5BF}"/>
              </a:ext>
            </a:extLst>
          </p:cNvPr>
          <p:cNvSpPr/>
          <p:nvPr/>
        </p:nvSpPr>
        <p:spPr>
          <a:xfrm rot="16200000">
            <a:off x="5457905" y="359395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411C032B-E6EA-4F49-959B-8D8865DD8575}"/>
              </a:ext>
            </a:extLst>
          </p:cNvPr>
          <p:cNvSpPr/>
          <p:nvPr/>
        </p:nvSpPr>
        <p:spPr>
          <a:xfrm rot="16200000">
            <a:off x="3492236" y="23503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6213CE35-CFF8-49B7-A786-ECC03E9A98B7}"/>
              </a:ext>
            </a:extLst>
          </p:cNvPr>
          <p:cNvSpPr/>
          <p:nvPr/>
        </p:nvSpPr>
        <p:spPr>
          <a:xfrm>
            <a:off x="3316082" y="2041244"/>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C647AD08-377A-49E5-8A04-A035AD802CE7}"/>
              </a:ext>
            </a:extLst>
          </p:cNvPr>
          <p:cNvSpPr/>
          <p:nvPr/>
        </p:nvSpPr>
        <p:spPr>
          <a:xfrm>
            <a:off x="5271918" y="3289008"/>
            <a:ext cx="565659" cy="28291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7" name="矩形 26">
            <a:extLst>
              <a:ext uri="{FF2B5EF4-FFF2-40B4-BE49-F238E27FC236}">
                <a16:creationId xmlns:a16="http://schemas.microsoft.com/office/drawing/2014/main" id="{32364C2A-005A-48D1-A106-B71DC1D2F345}"/>
              </a:ext>
            </a:extLst>
          </p:cNvPr>
          <p:cNvSpPr/>
          <p:nvPr/>
        </p:nvSpPr>
        <p:spPr>
          <a:xfrm>
            <a:off x="133505" y="5276090"/>
            <a:ext cx="617477" cy="338554"/>
          </a:xfrm>
          <a:prstGeom prst="rect">
            <a:avLst/>
          </a:prstGeom>
        </p:spPr>
        <p:txBody>
          <a:bodyPr wrap="none">
            <a:spAutoFit/>
          </a:bodyPr>
          <a:lstStyle/>
          <a:p>
            <a:r>
              <a:rPr lang="en-US" altLang="zh-CN" sz="1600" dirty="0">
                <a:latin typeface="Helvetica" panose="020B0604020202020204" pitchFamily="34" charset="0"/>
                <a:ea typeface="宋体" panose="02010600030101010101" pitchFamily="2" charset="-122"/>
                <a:cs typeface="Helvetica" panose="020B0604020202020204" pitchFamily="34" charset="0"/>
              </a:rPr>
              <a:t>Note</a:t>
            </a:r>
            <a:endParaRPr lang="zh-CN" altLang="en-US" sz="1600" dirty="0"/>
          </a:p>
        </p:txBody>
      </p:sp>
      <p:sp>
        <p:nvSpPr>
          <p:cNvPr id="28" name="矩形 27">
            <a:extLst>
              <a:ext uri="{FF2B5EF4-FFF2-40B4-BE49-F238E27FC236}">
                <a16:creationId xmlns:a16="http://schemas.microsoft.com/office/drawing/2014/main" id="{569B168E-770C-43CA-A206-82113C13BF21}"/>
              </a:ext>
            </a:extLst>
          </p:cNvPr>
          <p:cNvSpPr/>
          <p:nvPr/>
        </p:nvSpPr>
        <p:spPr>
          <a:xfrm>
            <a:off x="715150" y="4628636"/>
            <a:ext cx="3379330"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Helvetica" panose="020B0604020202020204" pitchFamily="34" charset="0"/>
                <a:ea typeface="宋体" panose="02010600030101010101" pitchFamily="2" charset="-122"/>
                <a:cs typeface="Helvetica" panose="020B0604020202020204" pitchFamily="34" charset="0"/>
              </a:rPr>
              <a:t>Meaning of the coefficients</a:t>
            </a:r>
          </a:p>
        </p:txBody>
      </p:sp>
      <p:sp>
        <p:nvSpPr>
          <p:cNvPr id="29" name="矩形 28">
            <a:extLst>
              <a:ext uri="{FF2B5EF4-FFF2-40B4-BE49-F238E27FC236}">
                <a16:creationId xmlns:a16="http://schemas.microsoft.com/office/drawing/2014/main" id="{165729B6-ED97-46D6-AB65-AD229F0FEA36}"/>
              </a:ext>
            </a:extLst>
          </p:cNvPr>
          <p:cNvSpPr/>
          <p:nvPr/>
        </p:nvSpPr>
        <p:spPr>
          <a:xfrm>
            <a:off x="1038409" y="4927018"/>
            <a:ext cx="7525487" cy="584775"/>
          </a:xfrm>
          <a:prstGeom prst="rect">
            <a:avLst/>
          </a:prstGeom>
        </p:spPr>
        <p:txBody>
          <a:bodyPr wrap="square">
            <a:spAutoFit/>
          </a:bodyPr>
          <a:lstStyle/>
          <a:p>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1% increase in the proportion of land use</a:t>
            </a:r>
            <a:r>
              <a:rPr lang="en-US" altLang="zh-CN" sz="1600" dirty="0">
                <a:latin typeface="Helvetica" panose="020B0604020202020204" pitchFamily="34" charset="0"/>
                <a:ea typeface="宋体" panose="02010600030101010101" pitchFamily="2" charset="-122"/>
                <a:cs typeface="Helvetica" panose="020B0604020202020204" pitchFamily="34" charset="0"/>
              </a:rPr>
              <a:t> will lead to a corresponding variation in the </a:t>
            </a:r>
            <a:r>
              <a:rPr lang="en-US" altLang="zh-CN" sz="1600" dirty="0">
                <a:solidFill>
                  <a:srgbClr val="FF3300"/>
                </a:solidFill>
                <a:latin typeface="Helvetica" panose="020B0604020202020204" pitchFamily="34" charset="0"/>
                <a:ea typeface="宋体" panose="02010600030101010101" pitchFamily="2" charset="-122"/>
                <a:cs typeface="Helvetica" panose="020B0604020202020204" pitchFamily="34" charset="0"/>
              </a:rPr>
              <a:t>probability of getting off</a:t>
            </a:r>
            <a:r>
              <a:rPr lang="en-US" altLang="zh-CN" sz="1600" dirty="0">
                <a:latin typeface="Helvetica" panose="020B0604020202020204" pitchFamily="34" charset="0"/>
                <a:ea typeface="宋体" panose="02010600030101010101" pitchFamily="2" charset="-122"/>
                <a:cs typeface="Helvetica" panose="020B0604020202020204" pitchFamily="34" charset="0"/>
              </a:rPr>
              <a:t> at the destination</a:t>
            </a:r>
          </a:p>
        </p:txBody>
      </p:sp>
      <p:cxnSp>
        <p:nvCxnSpPr>
          <p:cNvPr id="30" name="直接连接符 29">
            <a:extLst>
              <a:ext uri="{FF2B5EF4-FFF2-40B4-BE49-F238E27FC236}">
                <a16:creationId xmlns:a16="http://schemas.microsoft.com/office/drawing/2014/main" id="{78BD5F9B-CED0-4FFF-ACE9-75400F57CA2E}"/>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4097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 name="图表 23">
            <a:extLst>
              <a:ext uri="{FF2B5EF4-FFF2-40B4-BE49-F238E27FC236}">
                <a16:creationId xmlns:a16="http://schemas.microsoft.com/office/drawing/2014/main" id="{D0BB9B41-0254-47BF-A30C-00AE60B40DB7}"/>
              </a:ext>
            </a:extLst>
          </p:cNvPr>
          <p:cNvGraphicFramePr>
            <a:graphicFrameLocks/>
          </p:cNvGraphicFramePr>
          <p:nvPr>
            <p:extLst/>
          </p:nvPr>
        </p:nvGraphicFramePr>
        <p:xfrm>
          <a:off x="154565" y="1187713"/>
          <a:ext cx="8834868" cy="4861673"/>
        </p:xfrm>
        <a:graphic>
          <a:graphicData uri="http://schemas.openxmlformats.org/drawingml/2006/chart">
            <c:chart xmlns:c="http://schemas.openxmlformats.org/drawingml/2006/chart" xmlns:r="http://schemas.openxmlformats.org/officeDocument/2006/relationships" r:id="rId3"/>
          </a:graphicData>
        </a:graphic>
      </p:graphicFrame>
      <p:sp>
        <p:nvSpPr>
          <p:cNvPr id="7" name="任意多边形: 形状 6">
            <a:extLst>
              <a:ext uri="{FF2B5EF4-FFF2-40B4-BE49-F238E27FC236}">
                <a16:creationId xmlns:a16="http://schemas.microsoft.com/office/drawing/2014/main" id="{31CF608B-DE35-4F78-AC2A-EC6B09F9B617}"/>
              </a:ext>
            </a:extLst>
          </p:cNvPr>
          <p:cNvSpPr/>
          <p:nvPr/>
        </p:nvSpPr>
        <p:spPr>
          <a:xfrm>
            <a:off x="2109161" y="2615657"/>
            <a:ext cx="1931211" cy="1833363"/>
          </a:xfrm>
          <a:custGeom>
            <a:avLst/>
            <a:gdLst>
              <a:gd name="connsiteX0" fmla="*/ 0 w 2381250"/>
              <a:gd name="connsiteY0" fmla="*/ 863600 h 2260600"/>
              <a:gd name="connsiteX1" fmla="*/ 460375 w 2381250"/>
              <a:gd name="connsiteY1" fmla="*/ 2260600 h 2260600"/>
              <a:gd name="connsiteX2" fmla="*/ 1927225 w 2381250"/>
              <a:gd name="connsiteY2" fmla="*/ 2260600 h 2260600"/>
              <a:gd name="connsiteX3" fmla="*/ 2381250 w 2381250"/>
              <a:gd name="connsiteY3" fmla="*/ 860425 h 2260600"/>
              <a:gd name="connsiteX4" fmla="*/ 1187450 w 2381250"/>
              <a:gd name="connsiteY4" fmla="*/ 0 h 2260600"/>
              <a:gd name="connsiteX5" fmla="*/ 0 w 2381250"/>
              <a:gd name="connsiteY5" fmla="*/ 863600 h 226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0" h="2260600">
                <a:moveTo>
                  <a:pt x="0" y="863600"/>
                </a:moveTo>
                <a:lnTo>
                  <a:pt x="460375" y="2260600"/>
                </a:lnTo>
                <a:lnTo>
                  <a:pt x="1927225" y="2260600"/>
                </a:lnTo>
                <a:lnTo>
                  <a:pt x="2381250" y="860425"/>
                </a:lnTo>
                <a:lnTo>
                  <a:pt x="1187450" y="0"/>
                </a:lnTo>
                <a:lnTo>
                  <a:pt x="0" y="863600"/>
                </a:lnTo>
                <a:close/>
              </a:path>
            </a:pathLst>
          </a:custGeom>
          <a:solidFill>
            <a:srgbClr val="7F7F7F">
              <a:alpha val="2470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144</a:t>
            </a:fld>
            <a:endParaRPr lang="zh-CN" altLang="en-US"/>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cxnSp>
        <p:nvCxnSpPr>
          <p:cNvPr id="25" name="直接连接符 24">
            <a:extLst>
              <a:ext uri="{FF2B5EF4-FFF2-40B4-BE49-F238E27FC236}">
                <a16:creationId xmlns:a16="http://schemas.microsoft.com/office/drawing/2014/main" id="{0FB6FA6C-AB9C-47F4-B139-FF37D07B2972}"/>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6C445F2-21A3-4A55-878D-734094FF0D46}"/>
              </a:ext>
            </a:extLst>
          </p:cNvPr>
          <p:cNvSpPr/>
          <p:nvPr/>
        </p:nvSpPr>
        <p:spPr>
          <a:xfrm>
            <a:off x="5858843" y="3433074"/>
            <a:ext cx="3080085" cy="54884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DA6CFF-2FE2-4881-B813-4605AA9E8E1C}"/>
              </a:ext>
            </a:extLst>
          </p:cNvPr>
          <p:cNvSpPr txBox="1"/>
          <p:nvPr/>
        </p:nvSpPr>
        <p:spPr>
          <a:xfrm>
            <a:off x="2472774" y="1484422"/>
            <a:ext cx="1203984" cy="369332"/>
          </a:xfrm>
          <a:prstGeom prst="rect">
            <a:avLst/>
          </a:prstGeom>
          <a:solidFill>
            <a:schemeClr val="bg1"/>
          </a:solidFill>
        </p:spPr>
        <p:txBody>
          <a:bodyPr wrap="none" rtlCol="0">
            <a:spAutoFit/>
          </a:bodyPr>
          <a:lstStyle/>
          <a:p>
            <a:r>
              <a:rPr lang="en-US" altLang="zh-CN" b="1" dirty="0">
                <a:solidFill>
                  <a:schemeClr val="accent1"/>
                </a:solidFill>
              </a:rPr>
              <a:t>Commerce</a:t>
            </a:r>
            <a:endParaRPr lang="zh-CN" altLang="en-US" b="1" dirty="0">
              <a:solidFill>
                <a:schemeClr val="accent1"/>
              </a:solidFill>
            </a:endParaRPr>
          </a:p>
        </p:txBody>
      </p:sp>
      <p:sp>
        <p:nvSpPr>
          <p:cNvPr id="21" name="文本框 20">
            <a:extLst>
              <a:ext uri="{FF2B5EF4-FFF2-40B4-BE49-F238E27FC236}">
                <a16:creationId xmlns:a16="http://schemas.microsoft.com/office/drawing/2014/main" id="{A2CBFD1A-8956-4DAB-A9DE-69C026854D93}"/>
              </a:ext>
            </a:extLst>
          </p:cNvPr>
          <p:cNvSpPr txBox="1"/>
          <p:nvPr/>
        </p:nvSpPr>
        <p:spPr>
          <a:xfrm>
            <a:off x="85497" y="2769741"/>
            <a:ext cx="1355110" cy="646331"/>
          </a:xfrm>
          <a:prstGeom prst="rect">
            <a:avLst/>
          </a:prstGeom>
          <a:solidFill>
            <a:schemeClr val="bg1"/>
          </a:solidFill>
        </p:spPr>
        <p:txBody>
          <a:bodyPr wrap="square" rtlCol="0">
            <a:spAutoFit/>
          </a:bodyPr>
          <a:lstStyle/>
          <a:p>
            <a:pPr algn="ctr"/>
            <a:r>
              <a:rPr lang="en-US" altLang="zh-CN" b="1" dirty="0"/>
              <a:t>Land use aggregation</a:t>
            </a:r>
            <a:endParaRPr lang="zh-CN" altLang="en-US" b="1" dirty="0"/>
          </a:p>
        </p:txBody>
      </p:sp>
      <p:sp>
        <p:nvSpPr>
          <p:cNvPr id="22" name="文本框 21">
            <a:extLst>
              <a:ext uri="{FF2B5EF4-FFF2-40B4-BE49-F238E27FC236}">
                <a16:creationId xmlns:a16="http://schemas.microsoft.com/office/drawing/2014/main" id="{2762CAA3-351D-42F6-8FE4-E7DD588FA1EA}"/>
              </a:ext>
            </a:extLst>
          </p:cNvPr>
          <p:cNvSpPr txBox="1"/>
          <p:nvPr/>
        </p:nvSpPr>
        <p:spPr>
          <a:xfrm>
            <a:off x="909394" y="4894074"/>
            <a:ext cx="1129989" cy="369332"/>
          </a:xfrm>
          <a:prstGeom prst="rect">
            <a:avLst/>
          </a:prstGeom>
          <a:solidFill>
            <a:schemeClr val="bg1"/>
          </a:solidFill>
        </p:spPr>
        <p:txBody>
          <a:bodyPr wrap="none" rtlCol="0">
            <a:spAutoFit/>
          </a:bodyPr>
          <a:lstStyle/>
          <a:p>
            <a:r>
              <a:rPr lang="en-US" altLang="zh-CN" b="1" dirty="0">
                <a:solidFill>
                  <a:srgbClr val="FF7C80"/>
                </a:solidFill>
              </a:rPr>
              <a:t>Education</a:t>
            </a:r>
            <a:endParaRPr lang="zh-CN" altLang="en-US" b="1" dirty="0">
              <a:solidFill>
                <a:srgbClr val="FF7C80"/>
              </a:solidFill>
            </a:endParaRPr>
          </a:p>
        </p:txBody>
      </p:sp>
      <p:sp>
        <p:nvSpPr>
          <p:cNvPr id="23" name="文本框 22">
            <a:extLst>
              <a:ext uri="{FF2B5EF4-FFF2-40B4-BE49-F238E27FC236}">
                <a16:creationId xmlns:a16="http://schemas.microsoft.com/office/drawing/2014/main" id="{458F56BC-DB3D-4782-85D5-6E0C7E16C8C8}"/>
              </a:ext>
            </a:extLst>
          </p:cNvPr>
          <p:cNvSpPr txBox="1"/>
          <p:nvPr/>
        </p:nvSpPr>
        <p:spPr>
          <a:xfrm>
            <a:off x="4088497" y="4958882"/>
            <a:ext cx="1147878" cy="369332"/>
          </a:xfrm>
          <a:prstGeom prst="rect">
            <a:avLst/>
          </a:prstGeom>
          <a:solidFill>
            <a:schemeClr val="bg1"/>
          </a:solidFill>
        </p:spPr>
        <p:txBody>
          <a:bodyPr wrap="none" rtlCol="0">
            <a:spAutoFit/>
          </a:bodyPr>
          <a:lstStyle/>
          <a:p>
            <a:r>
              <a:rPr lang="en-US" altLang="zh-CN" b="1" dirty="0">
                <a:solidFill>
                  <a:schemeClr val="accent6"/>
                </a:solidFill>
              </a:rPr>
              <a:t>Residence</a:t>
            </a:r>
            <a:endParaRPr lang="zh-CN" altLang="en-US" b="1" dirty="0">
              <a:solidFill>
                <a:schemeClr val="accent6"/>
              </a:solidFill>
            </a:endParaRPr>
          </a:p>
        </p:txBody>
      </p:sp>
      <p:sp>
        <p:nvSpPr>
          <p:cNvPr id="27" name="矩形: 圆角 26">
            <a:extLst>
              <a:ext uri="{FF2B5EF4-FFF2-40B4-BE49-F238E27FC236}">
                <a16:creationId xmlns:a16="http://schemas.microsoft.com/office/drawing/2014/main" id="{DDE97D40-3A73-4D9D-AD69-DE5369682487}"/>
              </a:ext>
            </a:extLst>
          </p:cNvPr>
          <p:cNvSpPr/>
          <p:nvPr/>
        </p:nvSpPr>
        <p:spPr>
          <a:xfrm>
            <a:off x="899967" y="4894074"/>
            <a:ext cx="1147879" cy="369332"/>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7487DBA-E3D2-45D4-A383-36AA531406CF}"/>
              </a:ext>
            </a:extLst>
          </p:cNvPr>
          <p:cNvSpPr txBox="1"/>
          <p:nvPr/>
        </p:nvSpPr>
        <p:spPr>
          <a:xfrm>
            <a:off x="4571999" y="1183508"/>
            <a:ext cx="4040530"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Gray areas represent negative effects</a:t>
            </a:r>
            <a:endParaRPr lang="zh-CN" altLang="en-US" dirty="0">
              <a:latin typeface="Helvetica" panose="020B0604020202020204" pitchFamily="34" charset="0"/>
              <a:cs typeface="Helvetica" panose="020B0604020202020204" pitchFamily="34" charset="0"/>
            </a:endParaRPr>
          </a:p>
        </p:txBody>
      </p:sp>
      <p:sp>
        <p:nvSpPr>
          <p:cNvPr id="28" name="矩形: 圆角 27">
            <a:extLst>
              <a:ext uri="{FF2B5EF4-FFF2-40B4-BE49-F238E27FC236}">
                <a16:creationId xmlns:a16="http://schemas.microsoft.com/office/drawing/2014/main" id="{214B7E43-1003-4109-86C5-C9D27F1F9E88}"/>
              </a:ext>
            </a:extLst>
          </p:cNvPr>
          <p:cNvSpPr/>
          <p:nvPr/>
        </p:nvSpPr>
        <p:spPr>
          <a:xfrm>
            <a:off x="499952" y="5454124"/>
            <a:ext cx="2509062" cy="531194"/>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white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9" name="矩形: 圆角 28">
            <a:extLst>
              <a:ext uri="{FF2B5EF4-FFF2-40B4-BE49-F238E27FC236}">
                <a16:creationId xmlns:a16="http://schemas.microsoft.com/office/drawing/2014/main" id="{8A1AE7BF-A1D9-4D13-9309-2BF6FE564A13}"/>
              </a:ext>
            </a:extLst>
          </p:cNvPr>
          <p:cNvSpPr/>
          <p:nvPr/>
        </p:nvSpPr>
        <p:spPr>
          <a:xfrm>
            <a:off x="6070600" y="2697463"/>
            <a:ext cx="2451681" cy="548843"/>
          </a:xfrm>
          <a:prstGeom prst="roundRect">
            <a:avLst>
              <a:gd name="adj" fmla="val 7459"/>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dirty="0">
                <a:solidFill>
                  <a:srgbClr val="FF3300"/>
                </a:solidFill>
                <a:latin typeface="Helvetica" panose="020B0604020202020204" pitchFamily="34" charset="0"/>
                <a:cs typeface="Helvetica" panose="020B0604020202020204" pitchFamily="34" charset="0"/>
              </a:rPr>
              <a:t>All in the gray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1" name="矩形 10">
            <a:extLst>
              <a:ext uri="{FF2B5EF4-FFF2-40B4-BE49-F238E27FC236}">
                <a16:creationId xmlns:a16="http://schemas.microsoft.com/office/drawing/2014/main" id="{1DA5E0A7-6FEA-4CF7-8619-0E73FD06CCBF}"/>
              </a:ext>
            </a:extLst>
          </p:cNvPr>
          <p:cNvSpPr/>
          <p:nvPr/>
        </p:nvSpPr>
        <p:spPr>
          <a:xfrm>
            <a:off x="4708926" y="2888632"/>
            <a:ext cx="630819" cy="29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62F9517-DF84-4D0E-AD2B-8FC6C889B1D6}"/>
              </a:ext>
            </a:extLst>
          </p:cNvPr>
          <p:cNvSpPr txBox="1"/>
          <p:nvPr/>
        </p:nvSpPr>
        <p:spPr>
          <a:xfrm>
            <a:off x="4571940" y="2585075"/>
            <a:ext cx="755335" cy="369332"/>
          </a:xfrm>
          <a:prstGeom prst="rect">
            <a:avLst/>
          </a:prstGeom>
          <a:solidFill>
            <a:schemeClr val="bg1"/>
          </a:solidFill>
        </p:spPr>
        <p:txBody>
          <a:bodyPr wrap="none" rtlCol="0">
            <a:spAutoFit/>
          </a:bodyPr>
          <a:lstStyle/>
          <a:p>
            <a:r>
              <a:rPr lang="en-US" altLang="zh-CN" b="1" dirty="0">
                <a:solidFill>
                  <a:srgbClr val="85023E"/>
                </a:solidFill>
              </a:rPr>
              <a:t>Office</a:t>
            </a:r>
            <a:endParaRPr lang="zh-CN" altLang="en-US" b="1" dirty="0">
              <a:solidFill>
                <a:srgbClr val="85023E"/>
              </a:solidFill>
            </a:endParaRPr>
          </a:p>
        </p:txBody>
      </p:sp>
    </p:spTree>
    <p:extLst>
      <p:ext uri="{BB962C8B-B14F-4D97-AF65-F5344CB8AC3E}">
        <p14:creationId xmlns:p14="http://schemas.microsoft.com/office/powerpoint/2010/main" val="31501565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5"/>
            <a:ext cx="9144000" cy="218142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145</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936167" cy="461665"/>
            <a:chOff x="-3" y="4326643"/>
            <a:chExt cx="1936167"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7427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works</a:t>
              </a:r>
            </a:p>
          </p:txBody>
        </p:sp>
      </p:grpSp>
      <p:grpSp>
        <p:nvGrpSpPr>
          <p:cNvPr id="30" name="组合 29">
            <a:extLst>
              <a:ext uri="{FF2B5EF4-FFF2-40B4-BE49-F238E27FC236}">
                <a16:creationId xmlns:a16="http://schemas.microsoft.com/office/drawing/2014/main" id="{960DA7CE-6DBB-45D4-8E79-95E0D8E685FF}"/>
              </a:ext>
            </a:extLst>
          </p:cNvPr>
          <p:cNvGrpSpPr/>
          <p:nvPr/>
        </p:nvGrpSpPr>
        <p:grpSpPr>
          <a:xfrm>
            <a:off x="309235" y="3069779"/>
            <a:ext cx="2019523" cy="461665"/>
            <a:chOff x="-3" y="4326643"/>
            <a:chExt cx="2019523" cy="461665"/>
          </a:xfrm>
        </p:grpSpPr>
        <p:sp>
          <p:nvSpPr>
            <p:cNvPr id="31" name="矩形 30">
              <a:extLst>
                <a:ext uri="{FF2B5EF4-FFF2-40B4-BE49-F238E27FC236}">
                  <a16:creationId xmlns:a16="http://schemas.microsoft.com/office/drawing/2014/main" id="{418716CF-0ACC-4769-A0AF-77809DD6C3D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2" name="文本框 31">
              <a:extLst>
                <a:ext uri="{FF2B5EF4-FFF2-40B4-BE49-F238E27FC236}">
                  <a16:creationId xmlns:a16="http://schemas.microsoft.com/office/drawing/2014/main" id="{A6013FA0-E03A-450A-96EE-4E4006A5D1B5}"/>
                </a:ext>
              </a:extLst>
            </p:cNvPr>
            <p:cNvSpPr txBox="1"/>
            <p:nvPr/>
          </p:nvSpPr>
          <p:spPr>
            <a:xfrm>
              <a:off x="193379" y="4326643"/>
              <a:ext cx="182614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 the future</a:t>
              </a:r>
            </a:p>
          </p:txBody>
        </p:sp>
      </p:grpSp>
      <p:sp>
        <p:nvSpPr>
          <p:cNvPr id="33" name="矩形 32">
            <a:extLst>
              <a:ext uri="{FF2B5EF4-FFF2-40B4-BE49-F238E27FC236}">
                <a16:creationId xmlns:a16="http://schemas.microsoft.com/office/drawing/2014/main" id="{1ECBA613-F146-4E81-AE44-9F7FD3D0370B}"/>
              </a:ext>
            </a:extLst>
          </p:cNvPr>
          <p:cNvSpPr/>
          <p:nvPr/>
        </p:nvSpPr>
        <p:spPr>
          <a:xfrm>
            <a:off x="499952" y="1404245"/>
            <a:ext cx="8144095" cy="87203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Defined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connectivity</a:t>
            </a:r>
            <a:r>
              <a:rPr lang="en-US" altLang="zh-CN" dirty="0">
                <a:latin typeface="Helvetica" panose="020B0604020202020204" pitchFamily="34" charset="0"/>
                <a:ea typeface="MS Mincho" panose="02020609040205080304" pitchFamily="49" charset="-128"/>
                <a:cs typeface="Helvetica" panose="020B0604020202020204" pitchFamily="34" charset="0"/>
              </a:rPr>
              <a:t>” between station and station</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influence of land use</a:t>
            </a:r>
            <a:r>
              <a:rPr lang="en-US" altLang="zh-CN" dirty="0">
                <a:latin typeface="Helvetica" panose="020B0604020202020204" pitchFamily="34" charset="0"/>
                <a:ea typeface="MS Mincho" panose="02020609040205080304" pitchFamily="49" charset="-128"/>
                <a:cs typeface="Helvetica" panose="020B0604020202020204" pitchFamily="34" charset="0"/>
              </a:rPr>
              <a:t> on the connectivity was estimated</a:t>
            </a:r>
          </a:p>
        </p:txBody>
      </p:sp>
      <p:sp>
        <p:nvSpPr>
          <p:cNvPr id="34" name="矩形 33">
            <a:extLst>
              <a:ext uri="{FF2B5EF4-FFF2-40B4-BE49-F238E27FC236}">
                <a16:creationId xmlns:a16="http://schemas.microsoft.com/office/drawing/2014/main" id="{8C197543-5A4B-4359-A1B1-3FDBAEEF1805}"/>
              </a:ext>
            </a:extLst>
          </p:cNvPr>
          <p:cNvSpPr/>
          <p:nvPr/>
        </p:nvSpPr>
        <p:spPr>
          <a:xfrm>
            <a:off x="499952" y="3803594"/>
            <a:ext cx="8144095" cy="21185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indicator system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further enriched</a:t>
            </a: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share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different transportation modes </a:t>
            </a:r>
            <a:r>
              <a:rPr lang="en-US" altLang="zh-CN" dirty="0">
                <a:latin typeface="Helvetica" panose="020B0604020202020204" pitchFamily="34" charset="0"/>
                <a:ea typeface="MS Mincho" panose="02020609040205080304" pitchFamily="49" charset="-128"/>
                <a:cs typeface="Helvetica" panose="020B0604020202020204" pitchFamily="34" charset="0"/>
              </a:rPr>
              <a:t>should be considered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indicators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impedance</a:t>
            </a:r>
            <a:r>
              <a:rPr lang="en-US" altLang="zh-CN" dirty="0">
                <a:latin typeface="Helvetica" panose="020B0604020202020204" pitchFamily="34" charset="0"/>
                <a:ea typeface="MS Mincho" panose="02020609040205080304" pitchFamily="49" charset="-128"/>
                <a:cs typeface="Helvetica" panose="020B0604020202020204" pitchFamily="34" charset="0"/>
              </a:rPr>
              <a:t> should be improved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bus system</a:t>
            </a:r>
            <a:r>
              <a:rPr lang="en-US" altLang="zh-CN" dirty="0">
                <a:latin typeface="Helvetica" panose="020B0604020202020204" pitchFamily="34" charset="0"/>
                <a:ea typeface="MS Mincho" panose="02020609040205080304" pitchFamily="49" charset="-128"/>
                <a:cs typeface="Helvetica" panose="020B0604020202020204" pitchFamily="34" charset="0"/>
              </a:rPr>
              <a:t> also should be considered at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station-to-station level</a:t>
            </a:r>
          </a:p>
        </p:txBody>
      </p:sp>
    </p:spTree>
    <p:extLst>
      <p:ext uri="{BB962C8B-B14F-4D97-AF65-F5344CB8AC3E}">
        <p14:creationId xmlns:p14="http://schemas.microsoft.com/office/powerpoint/2010/main" val="41026463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146</a:t>
            </a:fld>
            <a:endParaRPr lang="zh-CN" altLang="en-US"/>
          </a:p>
        </p:txBody>
      </p:sp>
      <p:grpSp>
        <p:nvGrpSpPr>
          <p:cNvPr id="10" name="组合 9">
            <a:extLst>
              <a:ext uri="{FF2B5EF4-FFF2-40B4-BE49-F238E27FC236}">
                <a16:creationId xmlns:a16="http://schemas.microsoft.com/office/drawing/2014/main" id="{FE4B4B6A-9953-4193-8804-350E92DA0DBC}"/>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E1F0AC4-32F9-443E-8662-3C54662E1699}"/>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87504088-5675-4371-9BBA-6A605F34BD3B}"/>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2</a:t>
              </a:r>
            </a:p>
          </p:txBody>
        </p:sp>
      </p:grpSp>
      <p:sp>
        <p:nvSpPr>
          <p:cNvPr id="16" name="矩形 15">
            <a:extLst>
              <a:ext uri="{FF2B5EF4-FFF2-40B4-BE49-F238E27FC236}">
                <a16:creationId xmlns:a16="http://schemas.microsoft.com/office/drawing/2014/main" id="{3F721293-80C7-490B-9521-8E6025BE12C6}"/>
              </a:ext>
            </a:extLst>
          </p:cNvPr>
          <p:cNvSpPr/>
          <p:nvPr/>
        </p:nvSpPr>
        <p:spPr>
          <a:xfrm>
            <a:off x="802531" y="1958366"/>
            <a:ext cx="7538936" cy="2585323"/>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Reinterpreted the implication of surveyed walking distance/duration to transit stations. The surveyed walking distance/duration has no linear relation with people willingness but just the reﬂection of the distance between departures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Described the correlation between surveyed walking duration and people’s individual characteristics from the view of probability, which can be further applied to the estimation of catchment area of rail transit stations. </a:t>
            </a:r>
          </a:p>
        </p:txBody>
      </p:sp>
    </p:spTree>
    <p:extLst>
      <p:ext uri="{BB962C8B-B14F-4D97-AF65-F5344CB8AC3E}">
        <p14:creationId xmlns:p14="http://schemas.microsoft.com/office/powerpoint/2010/main" val="25538782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147</a:t>
            </a:fld>
            <a:endParaRPr lang="zh-CN" altLang="en-US"/>
          </a:p>
        </p:txBody>
      </p:sp>
      <p:grpSp>
        <p:nvGrpSpPr>
          <p:cNvPr id="10" name="组合 9">
            <a:extLst>
              <a:ext uri="{FF2B5EF4-FFF2-40B4-BE49-F238E27FC236}">
                <a16:creationId xmlns:a16="http://schemas.microsoft.com/office/drawing/2014/main" id="{8EC0CE3A-17ED-480B-AE92-41005EC04C8A}"/>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29F9338F-EE25-44AF-9AC6-F70B357A35C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548A81C7-0493-4956-98BD-B302979CBF28}"/>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3</a:t>
              </a:r>
            </a:p>
          </p:txBody>
        </p:sp>
      </p:grpSp>
      <p:sp>
        <p:nvSpPr>
          <p:cNvPr id="16" name="矩形 15">
            <a:extLst>
              <a:ext uri="{FF2B5EF4-FFF2-40B4-BE49-F238E27FC236}">
                <a16:creationId xmlns:a16="http://schemas.microsoft.com/office/drawing/2014/main" id="{32C42935-2082-4610-AB94-B38A5951377D}"/>
              </a:ext>
            </a:extLst>
          </p:cNvPr>
          <p:cNvSpPr/>
          <p:nvPr/>
        </p:nvSpPr>
        <p:spPr>
          <a:xfrm>
            <a:off x="802531" y="1958366"/>
            <a:ext cx="7538936" cy="92333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 Analyzed the trend of variations in transit ridership, and classiﬁed the sub-way stations of Fukuoka into 5 types in terms of land use. Conﬁrmed the correlations between transit ridership and land use.</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453065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148</a:t>
            </a:fld>
            <a:endParaRPr lang="zh-CN" altLang="en-US"/>
          </a:p>
        </p:txBody>
      </p:sp>
      <p:grpSp>
        <p:nvGrpSpPr>
          <p:cNvPr id="10" name="组合 9">
            <a:extLst>
              <a:ext uri="{FF2B5EF4-FFF2-40B4-BE49-F238E27FC236}">
                <a16:creationId xmlns:a16="http://schemas.microsoft.com/office/drawing/2014/main" id="{FF8C6C7F-9D6B-4507-BB8B-70651E15E5BE}"/>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ABD47AAD-F13C-43F8-ADD4-40F4A3AA482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78FD7D0A-1607-46F0-8102-3B6C059E2C70}"/>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4</a:t>
              </a:r>
            </a:p>
          </p:txBody>
        </p:sp>
      </p:grpSp>
      <p:sp>
        <p:nvSpPr>
          <p:cNvPr id="16" name="矩形 15">
            <a:extLst>
              <a:ext uri="{FF2B5EF4-FFF2-40B4-BE49-F238E27FC236}">
                <a16:creationId xmlns:a16="http://schemas.microsoft.com/office/drawing/2014/main" id="{4AA8E7D2-1701-4475-AB64-9E509F3D7971}"/>
              </a:ext>
            </a:extLst>
          </p:cNvPr>
          <p:cNvSpPr/>
          <p:nvPr/>
        </p:nvSpPr>
        <p:spPr>
          <a:xfrm>
            <a:off x="802531" y="1958366"/>
            <a:ext cx="7538936" cy="3416320"/>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Considered the inﬂuence of bus on rail transit ridership from both the sides of bus capacity and bus accessibility, and veriﬁed that the effect of bus capacity is positive to rail transit ridership, while the effect of bus accessibility is negative.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Proposed the approach of screening valid indicators by introducing the exploratory regression, and conﬁrmed its effectiveness in a small sample case.</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Distinguished the local and global variables in MGWR model by examining the spatial distribution of each variable, and the effectiveness was conﬁrmed in the estimation of MGWR model</a:t>
            </a:r>
          </a:p>
        </p:txBody>
      </p:sp>
    </p:spTree>
    <p:extLst>
      <p:ext uri="{BB962C8B-B14F-4D97-AF65-F5344CB8AC3E}">
        <p14:creationId xmlns:p14="http://schemas.microsoft.com/office/powerpoint/2010/main" val="15206068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Contributions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A319EE8-A978-48CE-B9C1-71B53F0B70C5}"/>
              </a:ext>
            </a:extLst>
          </p:cNvPr>
          <p:cNvSpPr>
            <a:spLocks noGrp="1"/>
          </p:cNvSpPr>
          <p:nvPr>
            <p:ph type="sldNum" sz="quarter" idx="12"/>
          </p:nvPr>
        </p:nvSpPr>
        <p:spPr/>
        <p:txBody>
          <a:bodyPr/>
          <a:lstStyle/>
          <a:p>
            <a:fld id="{A17BB91D-344C-44E0-9148-DFE0CFF5CFC9}" type="slidenum">
              <a:rPr lang="zh-CN" altLang="en-US" smtClean="0"/>
              <a:t>149</a:t>
            </a:fld>
            <a:endParaRPr lang="zh-CN" altLang="en-US"/>
          </a:p>
        </p:txBody>
      </p:sp>
      <p:grpSp>
        <p:nvGrpSpPr>
          <p:cNvPr id="10" name="组合 9">
            <a:extLst>
              <a:ext uri="{FF2B5EF4-FFF2-40B4-BE49-F238E27FC236}">
                <a16:creationId xmlns:a16="http://schemas.microsoft.com/office/drawing/2014/main" id="{E7F7D942-FBA2-4937-933F-D7E6CD50D59B}"/>
              </a:ext>
            </a:extLst>
          </p:cNvPr>
          <p:cNvGrpSpPr/>
          <p:nvPr/>
        </p:nvGrpSpPr>
        <p:grpSpPr>
          <a:xfrm>
            <a:off x="306570" y="591906"/>
            <a:ext cx="1730982" cy="461665"/>
            <a:chOff x="-3" y="4326643"/>
            <a:chExt cx="1730982" cy="461665"/>
          </a:xfrm>
        </p:grpSpPr>
        <p:sp>
          <p:nvSpPr>
            <p:cNvPr id="11" name="矩形 10">
              <a:extLst>
                <a:ext uri="{FF2B5EF4-FFF2-40B4-BE49-F238E27FC236}">
                  <a16:creationId xmlns:a16="http://schemas.microsoft.com/office/drawing/2014/main" id="{40CC242A-0CBC-4FFE-9C51-8A16E38F1407}"/>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E97A67-1168-40C7-B1DE-E0F9FE9E8CC7}"/>
                </a:ext>
              </a:extLst>
            </p:cNvPr>
            <p:cNvSpPr txBox="1"/>
            <p:nvPr/>
          </p:nvSpPr>
          <p:spPr>
            <a:xfrm>
              <a:off x="193379" y="4326643"/>
              <a:ext cx="153760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Chapter 5</a:t>
              </a:r>
            </a:p>
          </p:txBody>
        </p:sp>
      </p:grpSp>
      <p:sp>
        <p:nvSpPr>
          <p:cNvPr id="17" name="矩形 16">
            <a:extLst>
              <a:ext uri="{FF2B5EF4-FFF2-40B4-BE49-F238E27FC236}">
                <a16:creationId xmlns:a16="http://schemas.microsoft.com/office/drawing/2014/main" id="{5D884C92-E730-43D3-A42A-0940138C2FDE}"/>
              </a:ext>
            </a:extLst>
          </p:cNvPr>
          <p:cNvSpPr/>
          <p:nvPr/>
        </p:nvSpPr>
        <p:spPr>
          <a:xfrm>
            <a:off x="802531" y="1958366"/>
            <a:ext cx="7538936" cy="1754326"/>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By examining the probability of selecting the destination station from all the stations, established a logistic regression model for describing the correlation between stations and stations.</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Quantitatively validated the impact of land use types on the selection of destination stations.</a:t>
            </a:r>
          </a:p>
        </p:txBody>
      </p:sp>
    </p:spTree>
    <p:extLst>
      <p:ext uri="{BB962C8B-B14F-4D97-AF65-F5344CB8AC3E}">
        <p14:creationId xmlns:p14="http://schemas.microsoft.com/office/powerpoint/2010/main" val="616624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118A561-14C5-4CA3-9A20-22B7B8997271}"/>
              </a:ext>
            </a:extLst>
          </p:cNvPr>
          <p:cNvSpPr/>
          <p:nvPr/>
        </p:nvSpPr>
        <p:spPr>
          <a:xfrm>
            <a:off x="1" y="543737"/>
            <a:ext cx="4492336"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7FAE3D0-BC0B-439E-94F1-0FADAB25DAD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F88DCFB4-4726-4FD4-889D-6B01C4BA0BF7}"/>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灯片编号占位符 1">
            <a:extLst>
              <a:ext uri="{FF2B5EF4-FFF2-40B4-BE49-F238E27FC236}">
                <a16:creationId xmlns:a16="http://schemas.microsoft.com/office/drawing/2014/main" id="{746A76AB-0D23-488B-A3DC-F3A2AF8D770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a:t>
            </a:fld>
            <a:endParaRPr lang="zh-CN" altLang="en-US"/>
          </a:p>
        </p:txBody>
      </p:sp>
      <p:sp>
        <p:nvSpPr>
          <p:cNvPr id="56" name="文本框 55">
            <a:extLst>
              <a:ext uri="{FF2B5EF4-FFF2-40B4-BE49-F238E27FC236}">
                <a16:creationId xmlns:a16="http://schemas.microsoft.com/office/drawing/2014/main" id="{D10C0EDF-95BA-47A1-90C4-4B52A1F7D2F3}"/>
              </a:ext>
            </a:extLst>
          </p:cNvPr>
          <p:cNvSpPr txBox="1"/>
          <p:nvPr/>
        </p:nvSpPr>
        <p:spPr>
          <a:xfrm>
            <a:off x="202131" y="2771285"/>
            <a:ext cx="4161579" cy="2534027"/>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Although many studies have summarized some factors affecting the walking duration through qualitative methods, </a:t>
            </a:r>
            <a:r>
              <a:rPr lang="en-US" altLang="zh-CN" dirty="0">
                <a:solidFill>
                  <a:srgbClr val="FF3300"/>
                </a:solidFill>
                <a:latin typeface="Helvetica" panose="020B0604020202020204" pitchFamily="34" charset="0"/>
                <a:cs typeface="Helvetica" panose="020B0604020202020204" pitchFamily="34" charset="0"/>
              </a:rPr>
              <a:t>none of them quantitatively verified </a:t>
            </a:r>
            <a:r>
              <a:rPr lang="en-US" altLang="zh-CN" dirty="0">
                <a:latin typeface="Helvetica" panose="020B0604020202020204" pitchFamily="34" charset="0"/>
                <a:cs typeface="Helvetica" panose="020B0604020202020204" pitchFamily="34" charset="0"/>
              </a:rPr>
              <a:t>the effect of the influencing factors.</a:t>
            </a:r>
          </a:p>
        </p:txBody>
      </p:sp>
      <p:grpSp>
        <p:nvGrpSpPr>
          <p:cNvPr id="60" name="组合 59">
            <a:extLst>
              <a:ext uri="{FF2B5EF4-FFF2-40B4-BE49-F238E27FC236}">
                <a16:creationId xmlns:a16="http://schemas.microsoft.com/office/drawing/2014/main" id="{E1E2351C-97ED-4280-9965-4E4BBA1662EC}"/>
              </a:ext>
            </a:extLst>
          </p:cNvPr>
          <p:cNvGrpSpPr/>
          <p:nvPr/>
        </p:nvGrpSpPr>
        <p:grpSpPr>
          <a:xfrm>
            <a:off x="306570" y="589253"/>
            <a:ext cx="2946059" cy="461665"/>
            <a:chOff x="-3" y="4323990"/>
            <a:chExt cx="2946059" cy="461665"/>
          </a:xfrm>
        </p:grpSpPr>
        <p:sp>
          <p:nvSpPr>
            <p:cNvPr id="61" name="矩形 60">
              <a:extLst>
                <a:ext uri="{FF2B5EF4-FFF2-40B4-BE49-F238E27FC236}">
                  <a16:creationId xmlns:a16="http://schemas.microsoft.com/office/drawing/2014/main" id="{580D907C-BDA9-430C-A277-B081E5DC003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2" name="文本框 61">
              <a:extLst>
                <a:ext uri="{FF2B5EF4-FFF2-40B4-BE49-F238E27FC236}">
                  <a16:creationId xmlns:a16="http://schemas.microsoft.com/office/drawing/2014/main" id="{73836509-AF0F-42D7-97FB-41AA961076F0}"/>
                </a:ext>
              </a:extLst>
            </p:cNvPr>
            <p:cNvSpPr txBox="1"/>
            <p:nvPr/>
          </p:nvSpPr>
          <p:spPr>
            <a:xfrm>
              <a:off x="193379" y="4323990"/>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55" name="文本框 54">
            <a:extLst>
              <a:ext uri="{FF2B5EF4-FFF2-40B4-BE49-F238E27FC236}">
                <a16:creationId xmlns:a16="http://schemas.microsoft.com/office/drawing/2014/main" id="{A797AA72-1BDF-4690-9541-744F8907661C}"/>
              </a:ext>
            </a:extLst>
          </p:cNvPr>
          <p:cNvSpPr txBox="1"/>
          <p:nvPr/>
        </p:nvSpPr>
        <p:spPr>
          <a:xfrm>
            <a:off x="6113847" y="1349027"/>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57" name="文本框 56">
            <a:extLst>
              <a:ext uri="{FF2B5EF4-FFF2-40B4-BE49-F238E27FC236}">
                <a16:creationId xmlns:a16="http://schemas.microsoft.com/office/drawing/2014/main" id="{6EFC1463-8C5B-4013-8865-C78031B0528F}"/>
              </a:ext>
            </a:extLst>
          </p:cNvPr>
          <p:cNvSpPr txBox="1"/>
          <p:nvPr/>
        </p:nvSpPr>
        <p:spPr>
          <a:xfrm>
            <a:off x="534803" y="1349027"/>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B9FD75F2-915F-4412-8E10-3AAEB11F2849}"/>
              </a:ext>
            </a:extLst>
          </p:cNvPr>
          <p:cNvGrpSpPr/>
          <p:nvPr/>
        </p:nvGrpSpPr>
        <p:grpSpPr>
          <a:xfrm>
            <a:off x="4836247" y="2227523"/>
            <a:ext cx="4217310" cy="3253264"/>
            <a:chOff x="5073411" y="1488318"/>
            <a:chExt cx="4217310" cy="3253264"/>
          </a:xfrm>
        </p:grpSpPr>
        <p:sp>
          <p:nvSpPr>
            <p:cNvPr id="66" name="矩形: 圆角 65">
              <a:extLst>
                <a:ext uri="{FF2B5EF4-FFF2-40B4-BE49-F238E27FC236}">
                  <a16:creationId xmlns:a16="http://schemas.microsoft.com/office/drawing/2014/main" id="{AF014B2E-0AE5-420D-8F6B-410ABDC5A5A4}"/>
                </a:ext>
              </a:extLst>
            </p:cNvPr>
            <p:cNvSpPr/>
            <p:nvPr/>
          </p:nvSpPr>
          <p:spPr>
            <a:xfrm>
              <a:off x="5073411" y="1993554"/>
              <a:ext cx="4105622" cy="2748028"/>
            </a:xfrm>
            <a:prstGeom prst="roundRect">
              <a:avLst>
                <a:gd name="adj" fmla="val 7457"/>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dirty="0">
                  <a:solidFill>
                    <a:srgbClr val="FF3300"/>
                  </a:solidFill>
                  <a:latin typeface="Helvetica" panose="020B0604020202020204" pitchFamily="34" charset="0"/>
                  <a:cs typeface="Helvetica" panose="020B0604020202020204" pitchFamily="34" charset="0"/>
                </a:rPr>
                <a:t>To estimate </a:t>
              </a:r>
              <a:r>
                <a:rPr lang="en-US" altLang="zh-CN" dirty="0">
                  <a:solidFill>
                    <a:schemeClr val="tx1"/>
                  </a:solidFill>
                  <a:latin typeface="Helvetica" panose="020B0604020202020204" pitchFamily="34" charset="0"/>
                  <a:cs typeface="Helvetica" panose="020B0604020202020204" pitchFamily="34" charset="0"/>
                </a:rPr>
                <a:t>the relationship between identified influencing factors and walking duration. Then evaluating the prediction to judge the effectiveness of identified influencing factors.</a:t>
              </a:r>
            </a:p>
          </p:txBody>
        </p:sp>
        <p:grpSp>
          <p:nvGrpSpPr>
            <p:cNvPr id="59" name="组合 58">
              <a:extLst>
                <a:ext uri="{FF2B5EF4-FFF2-40B4-BE49-F238E27FC236}">
                  <a16:creationId xmlns:a16="http://schemas.microsoft.com/office/drawing/2014/main" id="{34F32438-F39B-45B7-B551-F56130EBEDDA}"/>
                </a:ext>
              </a:extLst>
            </p:cNvPr>
            <p:cNvGrpSpPr/>
            <p:nvPr/>
          </p:nvGrpSpPr>
          <p:grpSpPr>
            <a:xfrm>
              <a:off x="5133777" y="1488318"/>
              <a:ext cx="4156944" cy="369332"/>
              <a:chOff x="736847" y="2884915"/>
              <a:chExt cx="4156944" cy="369332"/>
            </a:xfrm>
          </p:grpSpPr>
          <p:sp>
            <p:nvSpPr>
              <p:cNvPr id="70" name="矩形: 圆角 69">
                <a:extLst>
                  <a:ext uri="{FF2B5EF4-FFF2-40B4-BE49-F238E27FC236}">
                    <a16:creationId xmlns:a16="http://schemas.microsoft.com/office/drawing/2014/main" id="{6177C502-C7AB-40C9-BB88-D2FB1D939E39}"/>
                  </a:ext>
                </a:extLst>
              </p:cNvPr>
              <p:cNvSpPr/>
              <p:nvPr/>
            </p:nvSpPr>
            <p:spPr>
              <a:xfrm>
                <a:off x="736847" y="291303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0354E84-1AB3-44FD-9FDF-B48BD5D5321B}"/>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Estimation and evaluation</a:t>
                </a:r>
                <a:endParaRPr lang="en-US" altLang="zh-CN" dirty="0">
                  <a:solidFill>
                    <a:srgbClr val="FF3300"/>
                  </a:solidFill>
                  <a:latin typeface="Helvetica" panose="020B0604020202020204" pitchFamily="34" charset="0"/>
                  <a:cs typeface="Helvetica" panose="020B0604020202020204" pitchFamily="34" charset="0"/>
                </a:endParaRPr>
              </a:p>
            </p:txBody>
          </p:sp>
        </p:grpSp>
      </p:grpSp>
      <p:sp>
        <p:nvSpPr>
          <p:cNvPr id="85" name="文本框 84">
            <a:extLst>
              <a:ext uri="{FF2B5EF4-FFF2-40B4-BE49-F238E27FC236}">
                <a16:creationId xmlns:a16="http://schemas.microsoft.com/office/drawing/2014/main" id="{F6C3ACDD-3142-479A-923A-D8EF2CD8012B}"/>
              </a:ext>
            </a:extLst>
          </p:cNvPr>
          <p:cNvSpPr txBox="1"/>
          <p:nvPr/>
        </p:nvSpPr>
        <p:spPr>
          <a:xfrm>
            <a:off x="115803" y="2178033"/>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cxnSp>
        <p:nvCxnSpPr>
          <p:cNvPr id="86" name="直接连接符 85">
            <a:extLst>
              <a:ext uri="{FF2B5EF4-FFF2-40B4-BE49-F238E27FC236}">
                <a16:creationId xmlns:a16="http://schemas.microsoft.com/office/drawing/2014/main" id="{CF820E23-6A31-4009-8B35-4BA3F2FDFAD0}"/>
              </a:ext>
            </a:extLst>
          </p:cNvPr>
          <p:cNvCxnSpPr>
            <a:cxnSpLocks/>
          </p:cNvCxnSpPr>
          <p:nvPr/>
        </p:nvCxnSpPr>
        <p:spPr>
          <a:xfrm>
            <a:off x="183180" y="2559934"/>
            <a:ext cx="1019978" cy="0"/>
          </a:xfrm>
          <a:prstGeom prst="line">
            <a:avLst/>
          </a:prstGeom>
          <a:ln w="19050">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23" name="箭头: 右 22">
            <a:extLst>
              <a:ext uri="{FF2B5EF4-FFF2-40B4-BE49-F238E27FC236}">
                <a16:creationId xmlns:a16="http://schemas.microsoft.com/office/drawing/2014/main" id="{E0F4C54F-01B6-446E-A5A4-29C19F06C3EE}"/>
              </a:ext>
            </a:extLst>
          </p:cNvPr>
          <p:cNvSpPr/>
          <p:nvPr/>
        </p:nvSpPr>
        <p:spPr>
          <a:xfrm>
            <a:off x="4170022" y="2450563"/>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7181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Summary</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150</a:t>
            </a:fld>
            <a:endParaRPr lang="zh-CN" altLang="en-US"/>
          </a:p>
        </p:txBody>
      </p:sp>
      <p:sp>
        <p:nvSpPr>
          <p:cNvPr id="10" name="矩形 9">
            <a:extLst>
              <a:ext uri="{FF2B5EF4-FFF2-40B4-BE49-F238E27FC236}">
                <a16:creationId xmlns:a16="http://schemas.microsoft.com/office/drawing/2014/main" id="{59E05634-90EF-442D-AFD5-B5A9DC0A1B2C}"/>
              </a:ext>
            </a:extLst>
          </p:cNvPr>
          <p:cNvSpPr/>
          <p:nvPr/>
        </p:nvSpPr>
        <p:spPr>
          <a:xfrm>
            <a:off x="802531" y="1673109"/>
            <a:ext cx="7538936"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Analyzed </a:t>
            </a:r>
            <a:r>
              <a:rPr lang="zh-CN" altLang="en-US" dirty="0">
                <a:latin typeface="Helvetica" panose="020B0604020202020204" pitchFamily="34" charset="0"/>
                <a:cs typeface="Helvetica" panose="020B0604020202020204" pitchFamily="34" charset="0"/>
              </a:rPr>
              <a:t>the inﬂuence of various </a:t>
            </a:r>
            <a:r>
              <a:rPr lang="zh-CN" altLang="en-US" dirty="0">
                <a:solidFill>
                  <a:srgbClr val="FF3300"/>
                </a:solidFill>
                <a:latin typeface="Helvetica" panose="020B0604020202020204" pitchFamily="34" charset="0"/>
                <a:cs typeface="Helvetica" panose="020B0604020202020204" pitchFamily="34" charset="0"/>
              </a:rPr>
              <a:t>factors on </a:t>
            </a:r>
            <a:r>
              <a:rPr lang="en-US" altLang="zh-CN" dirty="0">
                <a:solidFill>
                  <a:srgbClr val="FF3300"/>
                </a:solidFill>
                <a:latin typeface="Helvetica" panose="020B0604020202020204" pitchFamily="34" charset="0"/>
                <a:cs typeface="Helvetica" panose="020B0604020202020204" pitchFamily="34" charset="0"/>
              </a:rPr>
              <a:t>rail transit </a:t>
            </a:r>
            <a:r>
              <a:rPr lang="zh-CN" altLang="en-US" dirty="0">
                <a:solidFill>
                  <a:srgbClr val="FF3300"/>
                </a:solidFill>
                <a:latin typeface="Helvetica" panose="020B0604020202020204" pitchFamily="34" charset="0"/>
                <a:cs typeface="Helvetica" panose="020B0604020202020204" pitchFamily="34" charset="0"/>
              </a:rPr>
              <a:t>ridership</a:t>
            </a:r>
            <a:r>
              <a:rPr lang="zh-CN" altLang="en-US" dirty="0">
                <a:latin typeface="Helvetica" panose="020B0604020202020204" pitchFamily="34" charset="0"/>
                <a:cs typeface="Helvetica" panose="020B0604020202020204" pitchFamily="34" charset="0"/>
              </a:rPr>
              <a:t> from station level and station-to-station level respectively. </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new </a:t>
            </a:r>
            <a:r>
              <a:rPr lang="zh-CN" altLang="en-US" dirty="0">
                <a:solidFill>
                  <a:srgbClr val="FF3300"/>
                </a:solidFill>
                <a:latin typeface="Helvetica" panose="020B0604020202020204" pitchFamily="34" charset="0"/>
                <a:cs typeface="Helvetica" panose="020B0604020202020204" pitchFamily="34" charset="0"/>
              </a:rPr>
              <a:t>explanations for the catchment area </a:t>
            </a:r>
            <a:r>
              <a:rPr lang="zh-CN" altLang="en-US" dirty="0">
                <a:latin typeface="Helvetica" panose="020B0604020202020204" pitchFamily="34" charset="0"/>
                <a:cs typeface="Helvetica" panose="020B0604020202020204" pitchFamily="34" charset="0"/>
              </a:rPr>
              <a:t>of rail transit stations.</a:t>
            </a: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rovided an approach for </a:t>
            </a:r>
            <a:r>
              <a:rPr lang="zh-CN" altLang="en-US" dirty="0">
                <a:solidFill>
                  <a:srgbClr val="FF3300"/>
                </a:solidFill>
                <a:latin typeface="Helvetica" panose="020B0604020202020204" pitchFamily="34" charset="0"/>
                <a:cs typeface="Helvetica" panose="020B0604020202020204" pitchFamily="34" charset="0"/>
              </a:rPr>
              <a:t>selecting the valid indicators</a:t>
            </a:r>
            <a:endParaRPr lang="en-US" altLang="zh-CN"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P</a:t>
            </a:r>
            <a:r>
              <a:rPr lang="zh-CN" altLang="en-US" dirty="0">
                <a:latin typeface="Helvetica" panose="020B0604020202020204" pitchFamily="34" charset="0"/>
                <a:cs typeface="Helvetica" panose="020B0604020202020204" pitchFamily="34" charset="0"/>
              </a:rPr>
              <a:t>roposed a ridership forecasting method with the consideration of </a:t>
            </a:r>
            <a:r>
              <a:rPr lang="zh-CN" altLang="en-US" dirty="0">
                <a:solidFill>
                  <a:srgbClr val="FF3300"/>
                </a:solidFill>
                <a:latin typeface="Helvetica" panose="020B0604020202020204" pitchFamily="34" charset="0"/>
                <a:cs typeface="Helvetica" panose="020B0604020202020204" pitchFamily="34" charset="0"/>
              </a:rPr>
              <a:t>interaction among stations and stations</a:t>
            </a:r>
            <a:endParaRPr lang="en-US" altLang="zh-CN" dirty="0">
              <a:solidFill>
                <a:srgbClr val="FF3300"/>
              </a:solidFill>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194251" cy="461665"/>
            <a:chOff x="-3" y="4326643"/>
            <a:chExt cx="2194251"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0008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findings</a:t>
              </a:r>
            </a:p>
          </p:txBody>
        </p:sp>
      </p:grpSp>
    </p:spTree>
    <p:extLst>
      <p:ext uri="{BB962C8B-B14F-4D97-AF65-F5344CB8AC3E}">
        <p14:creationId xmlns:p14="http://schemas.microsoft.com/office/powerpoint/2010/main" val="25213975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151</a:t>
            </a:fld>
            <a:endParaRPr lang="zh-CN" altLang="en-US"/>
          </a:p>
        </p:txBody>
      </p:sp>
      <p:grpSp>
        <p:nvGrpSpPr>
          <p:cNvPr id="10" name="组合 9">
            <a:extLst>
              <a:ext uri="{FF2B5EF4-FFF2-40B4-BE49-F238E27FC236}">
                <a16:creationId xmlns:a16="http://schemas.microsoft.com/office/drawing/2014/main" id="{DACED047-ECCD-47AC-A35A-F0656E39DCEE}"/>
              </a:ext>
            </a:extLst>
          </p:cNvPr>
          <p:cNvGrpSpPr/>
          <p:nvPr/>
        </p:nvGrpSpPr>
        <p:grpSpPr>
          <a:xfrm>
            <a:off x="306570" y="591906"/>
            <a:ext cx="5443537" cy="461665"/>
            <a:chOff x="-3" y="4326643"/>
            <a:chExt cx="5443537" cy="461665"/>
          </a:xfrm>
        </p:grpSpPr>
        <p:sp>
          <p:nvSpPr>
            <p:cNvPr id="11" name="矩形 10">
              <a:extLst>
                <a:ext uri="{FF2B5EF4-FFF2-40B4-BE49-F238E27FC236}">
                  <a16:creationId xmlns:a16="http://schemas.microsoft.com/office/drawing/2014/main" id="{B15E0E3B-D7BE-4A4D-AB41-24835253834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1B2415E0-DC2B-49CD-BC09-74BF421DC99B}"/>
                </a:ext>
              </a:extLst>
            </p:cNvPr>
            <p:cNvSpPr txBox="1"/>
            <p:nvPr/>
          </p:nvSpPr>
          <p:spPr>
            <a:xfrm>
              <a:off x="193379" y="4326643"/>
              <a:ext cx="525015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How to increase the use of rail transit</a:t>
              </a:r>
            </a:p>
          </p:txBody>
        </p:sp>
      </p:grpSp>
      <p:sp>
        <p:nvSpPr>
          <p:cNvPr id="16" name="矩形 15">
            <a:extLst>
              <a:ext uri="{FF2B5EF4-FFF2-40B4-BE49-F238E27FC236}">
                <a16:creationId xmlns:a16="http://schemas.microsoft.com/office/drawing/2014/main" id="{6AD494E9-8C7C-485E-9E08-93D0AF7D61DE}"/>
              </a:ext>
            </a:extLst>
          </p:cNvPr>
          <p:cNvSpPr/>
          <p:nvPr/>
        </p:nvSpPr>
        <p:spPr>
          <a:xfrm>
            <a:off x="802531" y="1647461"/>
            <a:ext cx="7538936" cy="4247317"/>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People’s walking preferences</a:t>
            </a:r>
            <a:r>
              <a:rPr lang="en-US" altLang="zh-CN" dirty="0">
                <a:latin typeface="Helvetica" panose="020B0604020202020204" pitchFamily="34" charset="0"/>
                <a:cs typeface="Helvetica" panose="020B0604020202020204" pitchFamily="34" charset="0"/>
              </a:rPr>
              <a:t> have signiﬁcant inﬂuence on the use of rail transit. It is suggested that the design for pedestrian accessibility should also consider the individual characteristics of resident, thus helping increase the use of rail transit.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With the development of rail transit, if viewing from the whole transit system, the positioning of </a:t>
            </a:r>
            <a:r>
              <a:rPr lang="en-US" altLang="zh-CN" dirty="0">
                <a:solidFill>
                  <a:srgbClr val="FF3300"/>
                </a:solidFill>
                <a:latin typeface="Helvetica" panose="020B0604020202020204" pitchFamily="34" charset="0"/>
                <a:cs typeface="Helvetica" panose="020B0604020202020204" pitchFamily="34" charset="0"/>
              </a:rPr>
              <a:t>bus system </a:t>
            </a:r>
            <a:r>
              <a:rPr lang="en-US" altLang="zh-CN" dirty="0">
                <a:latin typeface="Helvetica" panose="020B0604020202020204" pitchFamily="34" charset="0"/>
                <a:cs typeface="Helvetica" panose="020B0604020202020204" pitchFamily="34" charset="0"/>
              </a:rPr>
              <a:t>is gradually inclining to be the connection between departures and rail transit. Rather than planning higher capacity for bus transport, it is suggested to plan more accessible bus routes which can help people use rail transit more convenient.</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According to the ﬁndings, the more aggregation in </a:t>
            </a:r>
            <a:r>
              <a:rPr lang="en-US" altLang="zh-CN" dirty="0">
                <a:solidFill>
                  <a:srgbClr val="FF3300"/>
                </a:solidFill>
                <a:latin typeface="Helvetica" panose="020B0604020202020204" pitchFamily="34" charset="0"/>
                <a:cs typeface="Helvetica" panose="020B0604020202020204" pitchFamily="34" charset="0"/>
              </a:rPr>
              <a:t>land use functions </a:t>
            </a:r>
            <a:r>
              <a:rPr lang="en-US" altLang="zh-CN" dirty="0">
                <a:latin typeface="Helvetica" panose="020B0604020202020204" pitchFamily="34" charset="0"/>
                <a:cs typeface="Helvetica" panose="020B0604020202020204" pitchFamily="34" charset="0"/>
              </a:rPr>
              <a:t>the more demand in rail transit. Thus suggesting to connect more functional regions as possible when making rail transit planning.</a:t>
            </a:r>
          </a:p>
        </p:txBody>
      </p:sp>
    </p:spTree>
    <p:extLst>
      <p:ext uri="{BB962C8B-B14F-4D97-AF65-F5344CB8AC3E}">
        <p14:creationId xmlns:p14="http://schemas.microsoft.com/office/powerpoint/2010/main" val="8416920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095EAE81-B18C-42F4-A1FB-E77D70FD1EFA}"/>
              </a:ext>
            </a:extLst>
          </p:cNvPr>
          <p:cNvSpPr>
            <a:spLocks noGrp="1"/>
          </p:cNvSpPr>
          <p:nvPr>
            <p:ph type="sldNum" sz="quarter" idx="12"/>
          </p:nvPr>
        </p:nvSpPr>
        <p:spPr/>
        <p:txBody>
          <a:bodyPr/>
          <a:lstStyle/>
          <a:p>
            <a:fld id="{A17BB91D-344C-44E0-9148-DFE0CFF5CFC9}" type="slidenum">
              <a:rPr lang="zh-CN" altLang="en-US" smtClean="0"/>
              <a:t>152</a:t>
            </a:fld>
            <a:endParaRPr lang="zh-CN" altLang="en-US"/>
          </a:p>
        </p:txBody>
      </p:sp>
      <p:grpSp>
        <p:nvGrpSpPr>
          <p:cNvPr id="10" name="组合 9">
            <a:extLst>
              <a:ext uri="{FF2B5EF4-FFF2-40B4-BE49-F238E27FC236}">
                <a16:creationId xmlns:a16="http://schemas.microsoft.com/office/drawing/2014/main" id="{079C12ED-E9CE-4911-86A2-BAA9BBD2C99E}"/>
              </a:ext>
            </a:extLst>
          </p:cNvPr>
          <p:cNvGrpSpPr/>
          <p:nvPr/>
        </p:nvGrpSpPr>
        <p:grpSpPr>
          <a:xfrm>
            <a:off x="306570" y="591906"/>
            <a:ext cx="3167273" cy="461665"/>
            <a:chOff x="-3" y="4326643"/>
            <a:chExt cx="3167273" cy="461665"/>
          </a:xfrm>
        </p:grpSpPr>
        <p:sp>
          <p:nvSpPr>
            <p:cNvPr id="11" name="矩形 10">
              <a:extLst>
                <a:ext uri="{FF2B5EF4-FFF2-40B4-BE49-F238E27FC236}">
                  <a16:creationId xmlns:a16="http://schemas.microsoft.com/office/drawing/2014/main" id="{506C94FE-7257-4B4B-9476-F0D6DA8257BF}"/>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498B09F6-D4F3-43FB-9C81-D73FE6766D3D}"/>
                </a:ext>
              </a:extLst>
            </p:cNvPr>
            <p:cNvSpPr txBox="1"/>
            <p:nvPr/>
          </p:nvSpPr>
          <p:spPr>
            <a:xfrm>
              <a:off x="193379" y="4326643"/>
              <a:ext cx="297389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The further research</a:t>
              </a:r>
            </a:p>
          </p:txBody>
        </p:sp>
      </p:grpSp>
      <p:sp>
        <p:nvSpPr>
          <p:cNvPr id="16" name="矩形 15">
            <a:extLst>
              <a:ext uri="{FF2B5EF4-FFF2-40B4-BE49-F238E27FC236}">
                <a16:creationId xmlns:a16="http://schemas.microsoft.com/office/drawing/2014/main" id="{F3034EE0-C52F-4C69-BEB7-16D2363ACE81}"/>
              </a:ext>
            </a:extLst>
          </p:cNvPr>
          <p:cNvSpPr/>
          <p:nvPr/>
        </p:nvSpPr>
        <p:spPr>
          <a:xfrm>
            <a:off x="736847" y="1606039"/>
            <a:ext cx="7664204" cy="41960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Enrich </a:t>
            </a:r>
            <a:r>
              <a:rPr lang="en-US" altLang="zh-CN" dirty="0">
                <a:solidFill>
                  <a:srgbClr val="FF3300"/>
                </a:solidFill>
                <a:latin typeface="Helvetica" panose="020B0604020202020204" pitchFamily="34" charset="0"/>
                <a:cs typeface="Helvetica" panose="020B0604020202020204" pitchFamily="34" charset="0"/>
              </a:rPr>
              <a:t>indicator system</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Combine</a:t>
            </a:r>
            <a:r>
              <a:rPr lang="en-US" altLang="zh-CN" dirty="0">
                <a:latin typeface="Helvetica" panose="020B0604020202020204" pitchFamily="34" charset="0"/>
                <a:cs typeface="Helvetica" panose="020B0604020202020204" pitchFamily="34" charset="0"/>
              </a:rPr>
              <a:t> the estimation of catchment area and the prediction of transit ridership.</a:t>
            </a:r>
          </a:p>
          <a:p>
            <a:pPr>
              <a:lnSpc>
                <a:spcPct val="150000"/>
              </a:lnSpc>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how the </a:t>
            </a:r>
            <a:r>
              <a:rPr lang="en-US" altLang="zh-CN" dirty="0">
                <a:solidFill>
                  <a:srgbClr val="FF3300"/>
                </a:solidFill>
                <a:latin typeface="Helvetica" panose="020B0604020202020204" pitchFamily="34" charset="0"/>
                <a:cs typeface="Helvetica" panose="020B0604020202020204" pitchFamily="34" charset="0"/>
              </a:rPr>
              <a:t>rail transit affect land use</a:t>
            </a:r>
            <a:r>
              <a:rPr lang="en-US" altLang="zh-CN" dirty="0">
                <a:latin typeface="Helvetica" panose="020B0604020202020204" pitchFamily="34" charset="0"/>
                <a:cs typeface="Helvetica" panose="020B0604020202020204" pitchFamily="34" charset="0"/>
              </a:rPr>
              <a:t>.</a:t>
            </a:r>
          </a:p>
          <a:p>
            <a:pPr marL="285750" indent="-285750">
              <a:lnSpc>
                <a:spcPct val="150000"/>
              </a:lnSpc>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Explore the balance condition among various elements in the catchment area of transit stations, including human, resource, land use, transportation etc., providing reference to create the </a:t>
            </a:r>
            <a:r>
              <a:rPr lang="en-US" altLang="zh-CN" dirty="0">
                <a:solidFill>
                  <a:srgbClr val="FF3300"/>
                </a:solidFill>
                <a:latin typeface="Helvetica" panose="020B0604020202020204" pitchFamily="34" charset="0"/>
                <a:cs typeface="Helvetica" panose="020B0604020202020204" pitchFamily="34" charset="0"/>
              </a:rPr>
              <a:t>compact city</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5414151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1</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Introduction</a:t>
            </a:r>
          </a:p>
          <a:p>
            <a:pPr>
              <a:lnSpc>
                <a:spcPct val="150000"/>
              </a:lnSpc>
            </a:pPr>
            <a:endParaRPr lang="zh-CN" altLang="en-US" sz="2800" i="1" dirty="0">
              <a:latin typeface="Times New Roman" panose="02020603050405020304" pitchFamily="18" charset="0"/>
              <a:cs typeface="Times New Roman" panose="02020603050405020304" pitchFamily="18" charset="0"/>
            </a:endParaRPr>
          </a:p>
        </p:txBody>
      </p:sp>
      <p:grpSp>
        <p:nvGrpSpPr>
          <p:cNvPr id="37" name="组合 36">
            <a:extLst>
              <a:ext uri="{FF2B5EF4-FFF2-40B4-BE49-F238E27FC236}">
                <a16:creationId xmlns:a16="http://schemas.microsoft.com/office/drawing/2014/main" id="{721E3B1D-7D7D-4CFB-B915-D12B87B3976F}"/>
              </a:ext>
            </a:extLst>
          </p:cNvPr>
          <p:cNvGrpSpPr/>
          <p:nvPr/>
        </p:nvGrpSpPr>
        <p:grpSpPr>
          <a:xfrm>
            <a:off x="2182083" y="2974020"/>
            <a:ext cx="4779834" cy="324303"/>
            <a:chOff x="2130084" y="3124941"/>
            <a:chExt cx="4779834" cy="324303"/>
          </a:xfrm>
        </p:grpSpPr>
        <p:sp>
          <p:nvSpPr>
            <p:cNvPr id="32" name="椭圆 31">
              <a:extLst>
                <a:ext uri="{FF2B5EF4-FFF2-40B4-BE49-F238E27FC236}">
                  <a16:creationId xmlns:a16="http://schemas.microsoft.com/office/drawing/2014/main" id="{9EEBABC9-6910-4796-82DC-7A472B459A80}"/>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A4A5BF10-0D39-48A9-AF91-77AE6CC2562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Background</a:t>
              </a:r>
            </a:p>
          </p:txBody>
        </p:sp>
        <p:cxnSp>
          <p:nvCxnSpPr>
            <p:cNvPr id="34" name="直接连接符 33">
              <a:extLst>
                <a:ext uri="{FF2B5EF4-FFF2-40B4-BE49-F238E27FC236}">
                  <a16:creationId xmlns:a16="http://schemas.microsoft.com/office/drawing/2014/main" id="{5AB3E479-0EC2-4F74-B23C-6C160A38B6B5}"/>
                </a:ext>
              </a:extLst>
            </p:cNvPr>
            <p:cNvCxnSpPr>
              <a:cxnSpLocks/>
              <a:stCxn id="32"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C38D6F87-3483-402D-BE5B-EB3DAEE15B71}"/>
              </a:ext>
            </a:extLst>
          </p:cNvPr>
          <p:cNvGrpSpPr/>
          <p:nvPr/>
        </p:nvGrpSpPr>
        <p:grpSpPr>
          <a:xfrm>
            <a:off x="2182083" y="4762438"/>
            <a:ext cx="4779834" cy="326119"/>
            <a:chOff x="2130084" y="3123125"/>
            <a:chExt cx="4779834" cy="326119"/>
          </a:xfrm>
        </p:grpSpPr>
        <p:sp>
          <p:nvSpPr>
            <p:cNvPr id="43" name="椭圆 42">
              <a:extLst>
                <a:ext uri="{FF2B5EF4-FFF2-40B4-BE49-F238E27FC236}">
                  <a16:creationId xmlns:a16="http://schemas.microsoft.com/office/drawing/2014/main" id="{FC7084BA-FDD5-4697-9FDF-51EBB14CB965}"/>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4EC5D881-FAA1-441D-B81F-3EE46521B7B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contents</a:t>
              </a:r>
            </a:p>
          </p:txBody>
        </p:sp>
        <p:cxnSp>
          <p:nvCxnSpPr>
            <p:cNvPr id="45" name="直接连接符 44">
              <a:extLst>
                <a:ext uri="{FF2B5EF4-FFF2-40B4-BE49-F238E27FC236}">
                  <a16:creationId xmlns:a16="http://schemas.microsoft.com/office/drawing/2014/main" id="{528A1333-1B09-4077-B9E1-75608417038F}"/>
                </a:ext>
              </a:extLst>
            </p:cNvPr>
            <p:cNvCxnSpPr>
              <a:cxnSpLocks/>
              <a:stCxn id="4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63EB2742-60A6-492A-9426-812A83F2E600}"/>
              </a:ext>
            </a:extLst>
          </p:cNvPr>
          <p:cNvGrpSpPr/>
          <p:nvPr/>
        </p:nvGrpSpPr>
        <p:grpSpPr>
          <a:xfrm>
            <a:off x="2182083" y="5657555"/>
            <a:ext cx="4779834" cy="326119"/>
            <a:chOff x="2130084" y="3123125"/>
            <a:chExt cx="4779834" cy="326119"/>
          </a:xfrm>
        </p:grpSpPr>
        <p:sp>
          <p:nvSpPr>
            <p:cNvPr id="47" name="椭圆 46">
              <a:extLst>
                <a:ext uri="{FF2B5EF4-FFF2-40B4-BE49-F238E27FC236}">
                  <a16:creationId xmlns:a16="http://schemas.microsoft.com/office/drawing/2014/main" id="{0CF64E4D-9F11-4C3F-8E9C-47F7C96AACE7}"/>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DE4CE84D-10EC-4019-BFF0-2653BFF47D2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Primary research questions</a:t>
              </a:r>
            </a:p>
          </p:txBody>
        </p:sp>
        <p:cxnSp>
          <p:nvCxnSpPr>
            <p:cNvPr id="49" name="直接连接符 48">
              <a:extLst>
                <a:ext uri="{FF2B5EF4-FFF2-40B4-BE49-F238E27FC236}">
                  <a16:creationId xmlns:a16="http://schemas.microsoft.com/office/drawing/2014/main" id="{A4BA13F7-4ABA-4CCF-9AD0-BD221AFD5E3B}"/>
                </a:ext>
              </a:extLst>
            </p:cNvPr>
            <p:cNvCxnSpPr>
              <a:cxnSpLocks/>
              <a:stCxn id="4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0" name="灯片编号占位符 59">
            <a:extLst>
              <a:ext uri="{FF2B5EF4-FFF2-40B4-BE49-F238E27FC236}">
                <a16:creationId xmlns:a16="http://schemas.microsoft.com/office/drawing/2014/main" id="{3CB48316-9E4D-4F6D-A755-4C5ED40BC40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153</a:t>
            </a:fld>
            <a:endParaRPr lang="zh-CN" altLang="en-US"/>
          </a:p>
        </p:txBody>
      </p:sp>
      <p:grpSp>
        <p:nvGrpSpPr>
          <p:cNvPr id="17" name="组合 16">
            <a:extLst>
              <a:ext uri="{FF2B5EF4-FFF2-40B4-BE49-F238E27FC236}">
                <a16:creationId xmlns:a16="http://schemas.microsoft.com/office/drawing/2014/main" id="{10F4D1CA-CB2E-476F-BBD3-3F2568799437}"/>
              </a:ext>
            </a:extLst>
          </p:cNvPr>
          <p:cNvGrpSpPr/>
          <p:nvPr/>
        </p:nvGrpSpPr>
        <p:grpSpPr>
          <a:xfrm>
            <a:off x="2182083" y="3867321"/>
            <a:ext cx="4779834" cy="326119"/>
            <a:chOff x="2130084" y="3123125"/>
            <a:chExt cx="4779834" cy="326119"/>
          </a:xfrm>
        </p:grpSpPr>
        <p:sp>
          <p:nvSpPr>
            <p:cNvPr id="18" name="椭圆 17">
              <a:extLst>
                <a:ext uri="{FF2B5EF4-FFF2-40B4-BE49-F238E27FC236}">
                  <a16:creationId xmlns:a16="http://schemas.microsoft.com/office/drawing/2014/main" id="{343DBA14-3E1F-42AA-95D8-853D7F324FA6}"/>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C66ABA98-C932-48AF-8E26-70DD194A105C}"/>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purpose</a:t>
              </a:r>
            </a:p>
          </p:txBody>
        </p:sp>
        <p:cxnSp>
          <p:nvCxnSpPr>
            <p:cNvPr id="20" name="直接连接符 19">
              <a:extLst>
                <a:ext uri="{FF2B5EF4-FFF2-40B4-BE49-F238E27FC236}">
                  <a16:creationId xmlns:a16="http://schemas.microsoft.com/office/drawing/2014/main" id="{F1E78663-38AF-4D3F-80C6-D7F8BCB406A9}"/>
                </a:ext>
              </a:extLst>
            </p:cNvPr>
            <p:cNvCxnSpPr>
              <a:cxnSpLocks/>
              <a:stCxn id="1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9701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2</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953868"/>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p>
        </p:txBody>
      </p:sp>
      <p:grpSp>
        <p:nvGrpSpPr>
          <p:cNvPr id="25" name="组合 24">
            <a:extLst>
              <a:ext uri="{FF2B5EF4-FFF2-40B4-BE49-F238E27FC236}">
                <a16:creationId xmlns:a16="http://schemas.microsoft.com/office/drawing/2014/main" id="{3CB3DE89-E360-455D-8483-E0D8F28B2157}"/>
              </a:ext>
            </a:extLst>
          </p:cNvPr>
          <p:cNvGrpSpPr/>
          <p:nvPr/>
        </p:nvGrpSpPr>
        <p:grpSpPr>
          <a:xfrm>
            <a:off x="2182083" y="2974020"/>
            <a:ext cx="4779834" cy="324303"/>
            <a:chOff x="2130084" y="3124941"/>
            <a:chExt cx="4779834" cy="324303"/>
          </a:xfrm>
        </p:grpSpPr>
        <p:sp>
          <p:nvSpPr>
            <p:cNvPr id="26" name="椭圆 25">
              <a:extLst>
                <a:ext uri="{FF2B5EF4-FFF2-40B4-BE49-F238E27FC236}">
                  <a16:creationId xmlns:a16="http://schemas.microsoft.com/office/drawing/2014/main" id="{2540752C-004A-40C7-B439-C39705F6443C}"/>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915884FF-9C98-4B56-B72C-E76C4908EE1E}"/>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8" name="直接连接符 27">
              <a:extLst>
                <a:ext uri="{FF2B5EF4-FFF2-40B4-BE49-F238E27FC236}">
                  <a16:creationId xmlns:a16="http://schemas.microsoft.com/office/drawing/2014/main" id="{74E61EA9-5301-4A57-9EEB-58111784DB31}"/>
                </a:ext>
              </a:extLst>
            </p:cNvPr>
            <p:cNvCxnSpPr>
              <a:cxnSpLocks/>
              <a:stCxn id="26" idx="4"/>
            </p:cNvCxnSpPr>
            <p:nvPr/>
          </p:nvCxnSpPr>
          <p:spPr>
            <a:xfrm>
              <a:off x="2245494" y="3449244"/>
              <a:ext cx="4664424" cy="0"/>
            </a:xfrm>
            <a:prstGeom prst="line">
              <a:avLst/>
            </a:prstGeom>
            <a:solidFill>
              <a:schemeClr val="accent4"/>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CF309B1C-3FE8-434B-A179-6D16CEDAAC8C}"/>
              </a:ext>
            </a:extLst>
          </p:cNvPr>
          <p:cNvGrpSpPr/>
          <p:nvPr/>
        </p:nvGrpSpPr>
        <p:grpSpPr>
          <a:xfrm>
            <a:off x="2182083" y="3491481"/>
            <a:ext cx="4779834" cy="326119"/>
            <a:chOff x="2130084" y="3123125"/>
            <a:chExt cx="4779834" cy="326119"/>
          </a:xfrm>
        </p:grpSpPr>
        <p:sp>
          <p:nvSpPr>
            <p:cNvPr id="30" name="椭圆 29">
              <a:extLst>
                <a:ext uri="{FF2B5EF4-FFF2-40B4-BE49-F238E27FC236}">
                  <a16:creationId xmlns:a16="http://schemas.microsoft.com/office/drawing/2014/main" id="{1EB68AA7-D5AE-4620-BB4F-98619527274A}"/>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A865D67-D639-4DB3-9E32-B1D655CF74D4}"/>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Methods</a:t>
              </a:r>
            </a:p>
          </p:txBody>
        </p:sp>
        <p:cxnSp>
          <p:nvCxnSpPr>
            <p:cNvPr id="35" name="直接连接符 34">
              <a:extLst>
                <a:ext uri="{FF2B5EF4-FFF2-40B4-BE49-F238E27FC236}">
                  <a16:creationId xmlns:a16="http://schemas.microsoft.com/office/drawing/2014/main" id="{8C4F8F89-B0B3-4B70-A707-2044B7E059D7}"/>
                </a:ext>
              </a:extLst>
            </p:cNvPr>
            <p:cNvCxnSpPr>
              <a:cxnSpLocks/>
              <a:stCxn id="30"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61CB74A9-6B78-4FC8-BAD4-866C2F8B94CC}"/>
              </a:ext>
            </a:extLst>
          </p:cNvPr>
          <p:cNvGrpSpPr/>
          <p:nvPr/>
        </p:nvGrpSpPr>
        <p:grpSpPr>
          <a:xfrm>
            <a:off x="2182083" y="4010758"/>
            <a:ext cx="4779834" cy="326119"/>
            <a:chOff x="2130084" y="3123125"/>
            <a:chExt cx="4779834" cy="326119"/>
          </a:xfrm>
        </p:grpSpPr>
        <p:sp>
          <p:nvSpPr>
            <p:cNvPr id="54" name="椭圆 53">
              <a:extLst>
                <a:ext uri="{FF2B5EF4-FFF2-40B4-BE49-F238E27FC236}">
                  <a16:creationId xmlns:a16="http://schemas.microsoft.com/office/drawing/2014/main" id="{8F000C4C-DA02-4823-91AF-87AE683A31D9}"/>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F26C3363-419B-4519-9DCC-1EF21F2FA71A}"/>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 description</a:t>
              </a:r>
            </a:p>
          </p:txBody>
        </p:sp>
        <p:cxnSp>
          <p:nvCxnSpPr>
            <p:cNvPr id="56" name="直接连接符 55">
              <a:extLst>
                <a:ext uri="{FF2B5EF4-FFF2-40B4-BE49-F238E27FC236}">
                  <a16:creationId xmlns:a16="http://schemas.microsoft.com/office/drawing/2014/main" id="{F5A59185-944A-4C97-9002-D6268CC93A00}"/>
                </a:ext>
              </a:extLst>
            </p:cNvPr>
            <p:cNvCxnSpPr>
              <a:cxnSpLocks/>
              <a:stCxn id="54"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027C7273-BA9E-4056-927B-B2993BCCBA70}"/>
              </a:ext>
            </a:extLst>
          </p:cNvPr>
          <p:cNvGrpSpPr/>
          <p:nvPr/>
        </p:nvGrpSpPr>
        <p:grpSpPr>
          <a:xfrm>
            <a:off x="2182083" y="4530035"/>
            <a:ext cx="4779834" cy="326119"/>
            <a:chOff x="2130084" y="3123125"/>
            <a:chExt cx="4779834" cy="326119"/>
          </a:xfrm>
        </p:grpSpPr>
        <p:sp>
          <p:nvSpPr>
            <p:cNvPr id="58" name="椭圆 57">
              <a:extLst>
                <a:ext uri="{FF2B5EF4-FFF2-40B4-BE49-F238E27FC236}">
                  <a16:creationId xmlns:a16="http://schemas.microsoft.com/office/drawing/2014/main" id="{20370306-19C7-4D75-BBA4-1440B473BF81}"/>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CE40DC69-5F2B-4213-8759-AD1B0DD2A886}"/>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Selection for Valid Features</a:t>
              </a:r>
            </a:p>
          </p:txBody>
        </p:sp>
        <p:cxnSp>
          <p:nvCxnSpPr>
            <p:cNvPr id="61" name="直接连接符 60">
              <a:extLst>
                <a:ext uri="{FF2B5EF4-FFF2-40B4-BE49-F238E27FC236}">
                  <a16:creationId xmlns:a16="http://schemas.microsoft.com/office/drawing/2014/main" id="{174E1FF4-F4C0-42AE-ADD6-CADB82128307}"/>
                </a:ext>
              </a:extLst>
            </p:cNvPr>
            <p:cNvCxnSpPr>
              <a:cxnSpLocks/>
              <a:stCxn id="58"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35A136B5-DCBA-43CF-926D-3AE0DFC32386}"/>
              </a:ext>
            </a:extLst>
          </p:cNvPr>
          <p:cNvGrpSpPr/>
          <p:nvPr/>
        </p:nvGrpSpPr>
        <p:grpSpPr>
          <a:xfrm>
            <a:off x="2182083" y="5049312"/>
            <a:ext cx="4779834" cy="327938"/>
            <a:chOff x="2130084" y="3121306"/>
            <a:chExt cx="4779834" cy="327938"/>
          </a:xfrm>
        </p:grpSpPr>
        <p:sp>
          <p:nvSpPr>
            <p:cNvPr id="63" name="椭圆 62">
              <a:extLst>
                <a:ext uri="{FF2B5EF4-FFF2-40B4-BE49-F238E27FC236}">
                  <a16:creationId xmlns:a16="http://schemas.microsoft.com/office/drawing/2014/main" id="{D2F9C5C0-50A6-4AD3-A444-96850049A61F}"/>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265F5AB4-7942-441B-9E8C-7E52ED26E279}"/>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Estimation of Features</a:t>
              </a:r>
            </a:p>
          </p:txBody>
        </p:sp>
        <p:cxnSp>
          <p:nvCxnSpPr>
            <p:cNvPr id="65" name="直接连接符 64">
              <a:extLst>
                <a:ext uri="{FF2B5EF4-FFF2-40B4-BE49-F238E27FC236}">
                  <a16:creationId xmlns:a16="http://schemas.microsoft.com/office/drawing/2014/main" id="{7D682B39-36DD-46A8-BCAE-E95F5EB55CF2}"/>
                </a:ext>
              </a:extLst>
            </p:cNvPr>
            <p:cNvCxnSpPr>
              <a:cxnSpLocks/>
              <a:stCxn id="63"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1D6A04EC-7ECD-4FC2-9CC8-07E379DE6F86}"/>
              </a:ext>
            </a:extLst>
          </p:cNvPr>
          <p:cNvGrpSpPr/>
          <p:nvPr/>
        </p:nvGrpSpPr>
        <p:grpSpPr>
          <a:xfrm>
            <a:off x="2182083" y="5570408"/>
            <a:ext cx="4779834" cy="327938"/>
            <a:chOff x="2130084" y="3121306"/>
            <a:chExt cx="4779834" cy="327938"/>
          </a:xfrm>
        </p:grpSpPr>
        <p:sp>
          <p:nvSpPr>
            <p:cNvPr id="67" name="椭圆 66">
              <a:extLst>
                <a:ext uri="{FF2B5EF4-FFF2-40B4-BE49-F238E27FC236}">
                  <a16:creationId xmlns:a16="http://schemas.microsoft.com/office/drawing/2014/main" id="{8B48329D-7424-4070-9C7F-1D65977278D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F2076A0D-AFA0-487C-AAE0-6645910B5FF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 and Discussion</a:t>
              </a:r>
            </a:p>
          </p:txBody>
        </p:sp>
        <p:cxnSp>
          <p:nvCxnSpPr>
            <p:cNvPr id="69" name="直接连接符 68">
              <a:extLst>
                <a:ext uri="{FF2B5EF4-FFF2-40B4-BE49-F238E27FC236}">
                  <a16:creationId xmlns:a16="http://schemas.microsoft.com/office/drawing/2014/main" id="{27F9F970-3AF5-4536-87BA-86116221A0DB}"/>
                </a:ext>
              </a:extLst>
            </p:cNvPr>
            <p:cNvCxnSpPr>
              <a:cxnSpLocks/>
              <a:stCxn id="67"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010D50F-E3B0-4C43-83C5-3E4EBF5711DC}"/>
              </a:ext>
            </a:extLst>
          </p:cNvPr>
          <p:cNvGrpSpPr/>
          <p:nvPr/>
        </p:nvGrpSpPr>
        <p:grpSpPr>
          <a:xfrm>
            <a:off x="2182083" y="6091502"/>
            <a:ext cx="4779834" cy="327938"/>
            <a:chOff x="2130084" y="3121306"/>
            <a:chExt cx="4779834" cy="327938"/>
          </a:xfrm>
        </p:grpSpPr>
        <p:sp>
          <p:nvSpPr>
            <p:cNvPr id="71" name="椭圆 70">
              <a:extLst>
                <a:ext uri="{FF2B5EF4-FFF2-40B4-BE49-F238E27FC236}">
                  <a16:creationId xmlns:a16="http://schemas.microsoft.com/office/drawing/2014/main" id="{99A00A2D-6215-4532-978B-E810A87C9E48}"/>
                </a:ext>
              </a:extLst>
            </p:cNvPr>
            <p:cNvSpPr/>
            <p:nvPr/>
          </p:nvSpPr>
          <p:spPr>
            <a:xfrm>
              <a:off x="2130084" y="3218424"/>
              <a:ext cx="230820" cy="2308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a:extLst>
                <a:ext uri="{FF2B5EF4-FFF2-40B4-BE49-F238E27FC236}">
                  <a16:creationId xmlns:a16="http://schemas.microsoft.com/office/drawing/2014/main" id="{1575102F-5FE9-4241-A0F1-B1E8D8D05BE5}"/>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73" name="直接连接符 72">
              <a:extLst>
                <a:ext uri="{FF2B5EF4-FFF2-40B4-BE49-F238E27FC236}">
                  <a16:creationId xmlns:a16="http://schemas.microsoft.com/office/drawing/2014/main" id="{9C0676C2-712D-4A3B-8B0B-CE43EC10D496}"/>
                </a:ext>
              </a:extLst>
            </p:cNvPr>
            <p:cNvCxnSpPr>
              <a:cxnSpLocks/>
              <a:stCxn id="71" idx="4"/>
            </p:cNvCxnSpPr>
            <p:nvPr/>
          </p:nvCxnSpPr>
          <p:spPr>
            <a:xfrm>
              <a:off x="2245494" y="3449244"/>
              <a:ext cx="4664424" cy="0"/>
            </a:xfrm>
            <a:prstGeom prst="line">
              <a:avLst/>
            </a:prstGeom>
            <a:solidFill>
              <a:schemeClr val="tx1">
                <a:lumMod val="50000"/>
                <a:lumOff val="50000"/>
              </a:schemeClr>
            </a:solidFill>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560C29D3-96A5-4B94-ADF1-86F7434AD0F7}"/>
              </a:ext>
            </a:extLst>
          </p:cNvPr>
          <p:cNvSpPr>
            <a:spLocks noGrp="1"/>
          </p:cNvSpPr>
          <p:nvPr>
            <p:ph type="sldNum" sz="quarter" idx="12"/>
          </p:nvPr>
        </p:nvSpPr>
        <p:spPr/>
        <p:txBody>
          <a:bodyPr/>
          <a:lstStyle/>
          <a:p>
            <a:fld id="{A17BB91D-344C-44E0-9148-DFE0CFF5CFC9}" type="slidenum">
              <a:rPr lang="zh-CN" altLang="en-US" smtClean="0"/>
              <a:t>154</a:t>
            </a:fld>
            <a:endParaRPr lang="zh-CN" altLang="en-US"/>
          </a:p>
        </p:txBody>
      </p:sp>
    </p:spTree>
    <p:extLst>
      <p:ext uri="{BB962C8B-B14F-4D97-AF65-F5344CB8AC3E}">
        <p14:creationId xmlns:p14="http://schemas.microsoft.com/office/powerpoint/2010/main" val="34795747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3</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Analysis on the characteristics of transit ridership and land use</a:t>
            </a:r>
          </a:p>
        </p:txBody>
      </p:sp>
      <p:grpSp>
        <p:nvGrpSpPr>
          <p:cNvPr id="32" name="组合 31">
            <a:extLst>
              <a:ext uri="{FF2B5EF4-FFF2-40B4-BE49-F238E27FC236}">
                <a16:creationId xmlns:a16="http://schemas.microsoft.com/office/drawing/2014/main" id="{C5CCFEBF-0E36-4EBC-90F8-12D964936378}"/>
              </a:ext>
            </a:extLst>
          </p:cNvPr>
          <p:cNvGrpSpPr/>
          <p:nvPr/>
        </p:nvGrpSpPr>
        <p:grpSpPr>
          <a:xfrm>
            <a:off x="2182083" y="3339780"/>
            <a:ext cx="4779834" cy="324303"/>
            <a:chOff x="2130084" y="3124941"/>
            <a:chExt cx="4779834" cy="324303"/>
          </a:xfrm>
        </p:grpSpPr>
        <p:sp>
          <p:nvSpPr>
            <p:cNvPr id="33" name="椭圆 32">
              <a:extLst>
                <a:ext uri="{FF2B5EF4-FFF2-40B4-BE49-F238E27FC236}">
                  <a16:creationId xmlns:a16="http://schemas.microsoft.com/office/drawing/2014/main" id="{2FBBA5EE-FE68-45E4-BBA4-7E0BED1F0CF2}"/>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9BC16CEE-52CD-43CC-BCB0-8E9196FDFBA1}"/>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37" name="直接连接符 36">
              <a:extLst>
                <a:ext uri="{FF2B5EF4-FFF2-40B4-BE49-F238E27FC236}">
                  <a16:creationId xmlns:a16="http://schemas.microsoft.com/office/drawing/2014/main" id="{12BFE496-8973-4B33-AB2F-2BC9873AA98C}"/>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6D9651C-17EB-44EC-AC62-ACE595AC0028}"/>
              </a:ext>
            </a:extLst>
          </p:cNvPr>
          <p:cNvGrpSpPr/>
          <p:nvPr/>
        </p:nvGrpSpPr>
        <p:grpSpPr>
          <a:xfrm>
            <a:off x="2182083" y="3928837"/>
            <a:ext cx="4779834" cy="326119"/>
            <a:chOff x="2130084" y="3123125"/>
            <a:chExt cx="4779834" cy="326119"/>
          </a:xfrm>
        </p:grpSpPr>
        <p:sp>
          <p:nvSpPr>
            <p:cNvPr id="39" name="椭圆 38">
              <a:extLst>
                <a:ext uri="{FF2B5EF4-FFF2-40B4-BE49-F238E27FC236}">
                  <a16:creationId xmlns:a16="http://schemas.microsoft.com/office/drawing/2014/main" id="{C590419E-B4FC-4B47-89A1-C5615FCFF8A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1BF2E757-9575-4E30-A125-58094857FDD5}"/>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Data</a:t>
              </a:r>
            </a:p>
          </p:txBody>
        </p:sp>
        <p:cxnSp>
          <p:nvCxnSpPr>
            <p:cNvPr id="41" name="直接连接符 40">
              <a:extLst>
                <a:ext uri="{FF2B5EF4-FFF2-40B4-BE49-F238E27FC236}">
                  <a16:creationId xmlns:a16="http://schemas.microsoft.com/office/drawing/2014/main" id="{C21AB2EB-4857-44D4-9D14-CC2178631CD1}"/>
                </a:ext>
              </a:extLst>
            </p:cNvPr>
            <p:cNvCxnSpPr>
              <a:cxnSpLocks/>
              <a:stCxn id="3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3" name="椭圆 42">
            <a:extLst>
              <a:ext uri="{FF2B5EF4-FFF2-40B4-BE49-F238E27FC236}">
                <a16:creationId xmlns:a16="http://schemas.microsoft.com/office/drawing/2014/main" id="{35ED8B91-201C-45DD-B0BD-64D8009B5D69}"/>
              </a:ext>
            </a:extLst>
          </p:cNvPr>
          <p:cNvSpPr/>
          <p:nvPr/>
        </p:nvSpPr>
        <p:spPr>
          <a:xfrm>
            <a:off x="2182083" y="4615009"/>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C929B423-44CB-4D1C-888C-C51DCD42ABA6}"/>
              </a:ext>
            </a:extLst>
          </p:cNvPr>
          <p:cNvSpPr/>
          <p:nvPr/>
        </p:nvSpPr>
        <p:spPr>
          <a:xfrm>
            <a:off x="2406920" y="4519710"/>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Characteristics of transit ridership and land use</a:t>
            </a:r>
          </a:p>
        </p:txBody>
      </p:sp>
      <p:cxnSp>
        <p:nvCxnSpPr>
          <p:cNvPr id="45" name="直接连接符 44">
            <a:extLst>
              <a:ext uri="{FF2B5EF4-FFF2-40B4-BE49-F238E27FC236}">
                <a16:creationId xmlns:a16="http://schemas.microsoft.com/office/drawing/2014/main" id="{D925D678-19FD-4894-BA9B-4A67A9D77B8E}"/>
              </a:ext>
            </a:extLst>
          </p:cNvPr>
          <p:cNvCxnSpPr>
            <a:cxnSpLocks/>
            <a:stCxn id="43" idx="4"/>
          </p:cNvCxnSpPr>
          <p:nvPr/>
        </p:nvCxnSpPr>
        <p:spPr>
          <a:xfrm>
            <a:off x="2297493" y="4845829"/>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B7C35DE5-0BC4-4DAB-8B8E-AA15BA89C781}"/>
              </a:ext>
            </a:extLst>
          </p:cNvPr>
          <p:cNvGrpSpPr/>
          <p:nvPr/>
        </p:nvGrpSpPr>
        <p:grpSpPr>
          <a:xfrm>
            <a:off x="2182083" y="5110583"/>
            <a:ext cx="5249311" cy="326119"/>
            <a:chOff x="2130084" y="3123125"/>
            <a:chExt cx="5249311" cy="326119"/>
          </a:xfrm>
        </p:grpSpPr>
        <p:sp>
          <p:nvSpPr>
            <p:cNvPr id="47" name="椭圆 46">
              <a:extLst>
                <a:ext uri="{FF2B5EF4-FFF2-40B4-BE49-F238E27FC236}">
                  <a16:creationId xmlns:a16="http://schemas.microsoft.com/office/drawing/2014/main" id="{A61D2A7E-187D-41DA-A405-6D1F25124305}"/>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BAFCF95D-AB17-4AC5-BB40-8DA5FE65E819}"/>
                </a:ext>
              </a:extLst>
            </p:cNvPr>
            <p:cNvSpPr/>
            <p:nvPr/>
          </p:nvSpPr>
          <p:spPr>
            <a:xfrm>
              <a:off x="2354921" y="3123125"/>
              <a:ext cx="5024474"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Exploration the influence on transit ridership</a:t>
              </a:r>
            </a:p>
          </p:txBody>
        </p:sp>
        <p:cxnSp>
          <p:nvCxnSpPr>
            <p:cNvPr id="49" name="直接连接符 48">
              <a:extLst>
                <a:ext uri="{FF2B5EF4-FFF2-40B4-BE49-F238E27FC236}">
                  <a16:creationId xmlns:a16="http://schemas.microsoft.com/office/drawing/2014/main" id="{85418834-762E-4336-A47E-E32D3FAC3C6D}"/>
                </a:ext>
              </a:extLst>
            </p:cNvPr>
            <p:cNvCxnSpPr>
              <a:cxnSpLocks/>
              <a:stCxn id="4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21E92E39-2D09-45EA-A9DC-51601271E989}"/>
              </a:ext>
            </a:extLst>
          </p:cNvPr>
          <p:cNvGrpSpPr/>
          <p:nvPr/>
        </p:nvGrpSpPr>
        <p:grpSpPr>
          <a:xfrm>
            <a:off x="2182083" y="5701458"/>
            <a:ext cx="4779834" cy="327938"/>
            <a:chOff x="2130084" y="3121306"/>
            <a:chExt cx="4779834" cy="327938"/>
          </a:xfrm>
        </p:grpSpPr>
        <p:sp>
          <p:nvSpPr>
            <p:cNvPr id="51" name="椭圆 50">
              <a:extLst>
                <a:ext uri="{FF2B5EF4-FFF2-40B4-BE49-F238E27FC236}">
                  <a16:creationId xmlns:a16="http://schemas.microsoft.com/office/drawing/2014/main" id="{EC53B31D-2B2D-45EB-AD91-042BCD733409}"/>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44260AE4-E1E5-4722-8C4B-38C1408530D0}"/>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53" name="直接连接符 52">
              <a:extLst>
                <a:ext uri="{FF2B5EF4-FFF2-40B4-BE49-F238E27FC236}">
                  <a16:creationId xmlns:a16="http://schemas.microsoft.com/office/drawing/2014/main" id="{EA0057E7-C845-4293-AF74-15C498870A9D}"/>
                </a:ext>
              </a:extLst>
            </p:cNvPr>
            <p:cNvCxnSpPr>
              <a:cxnSpLocks/>
              <a:stCxn id="51"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CA16F7EA-BFF0-475D-9015-C6704F1B6D6A}"/>
              </a:ext>
            </a:extLst>
          </p:cNvPr>
          <p:cNvSpPr>
            <a:spLocks noGrp="1"/>
          </p:cNvSpPr>
          <p:nvPr>
            <p:ph type="sldNum" sz="quarter" idx="12"/>
          </p:nvPr>
        </p:nvSpPr>
        <p:spPr/>
        <p:txBody>
          <a:bodyPr/>
          <a:lstStyle/>
          <a:p>
            <a:fld id="{A17BB91D-344C-44E0-9148-DFE0CFF5CFC9}" type="slidenum">
              <a:rPr lang="zh-CN" altLang="en-US" smtClean="0"/>
              <a:t>155</a:t>
            </a:fld>
            <a:endParaRPr lang="zh-CN" altLang="en-US"/>
          </a:p>
        </p:txBody>
      </p:sp>
    </p:spTree>
    <p:extLst>
      <p:ext uri="{BB962C8B-B14F-4D97-AF65-F5344CB8AC3E}">
        <p14:creationId xmlns:p14="http://schemas.microsoft.com/office/powerpoint/2010/main" val="11456917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4</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2974020"/>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3552513"/>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Indicators</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8A6EE5AB-EA93-4468-B554-30A5B5DC6CDA}"/>
              </a:ext>
            </a:extLst>
          </p:cNvPr>
          <p:cNvGrpSpPr/>
          <p:nvPr/>
        </p:nvGrpSpPr>
        <p:grpSpPr>
          <a:xfrm>
            <a:off x="2182083" y="4132822"/>
            <a:ext cx="4779834" cy="326119"/>
            <a:chOff x="2130084" y="3123125"/>
            <a:chExt cx="4779834" cy="326119"/>
          </a:xfrm>
        </p:grpSpPr>
        <p:sp>
          <p:nvSpPr>
            <p:cNvPr id="55" name="椭圆 54">
              <a:extLst>
                <a:ext uri="{FF2B5EF4-FFF2-40B4-BE49-F238E27FC236}">
                  <a16:creationId xmlns:a16="http://schemas.microsoft.com/office/drawing/2014/main" id="{93D42E61-752C-4567-9B1F-AAB00A7BA7C7}"/>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a:extLst>
                <a:ext uri="{FF2B5EF4-FFF2-40B4-BE49-F238E27FC236}">
                  <a16:creationId xmlns:a16="http://schemas.microsoft.com/office/drawing/2014/main" id="{D3685E9B-4C3E-4658-B8A9-DDFC4EE9FBEE}"/>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Identification of valid factors</a:t>
              </a:r>
            </a:p>
          </p:txBody>
        </p:sp>
        <p:cxnSp>
          <p:nvCxnSpPr>
            <p:cNvPr id="57" name="直接连接符 56">
              <a:extLst>
                <a:ext uri="{FF2B5EF4-FFF2-40B4-BE49-F238E27FC236}">
                  <a16:creationId xmlns:a16="http://schemas.microsoft.com/office/drawing/2014/main" id="{99D27767-EE98-4829-A603-7E2AF2D44F80}"/>
                </a:ext>
              </a:extLst>
            </p:cNvPr>
            <p:cNvCxnSpPr>
              <a:cxnSpLocks/>
              <a:stCxn id="5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13131"/>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Model estimation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1EFD2BED-DB17-4FD8-B6DC-EE5B7C818D9E}"/>
              </a:ext>
            </a:extLst>
          </p:cNvPr>
          <p:cNvGrpSpPr/>
          <p:nvPr/>
        </p:nvGrpSpPr>
        <p:grpSpPr>
          <a:xfrm>
            <a:off x="2182083" y="5295259"/>
            <a:ext cx="4779834" cy="327938"/>
            <a:chOff x="2130084" y="3121306"/>
            <a:chExt cx="4779834" cy="327938"/>
          </a:xfrm>
        </p:grpSpPr>
        <p:sp>
          <p:nvSpPr>
            <p:cNvPr id="63" name="椭圆 62">
              <a:extLst>
                <a:ext uri="{FF2B5EF4-FFF2-40B4-BE49-F238E27FC236}">
                  <a16:creationId xmlns:a16="http://schemas.microsoft.com/office/drawing/2014/main" id="{8D06A781-F04C-4811-9597-ED24A17E5284}"/>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57FEF7F9-E3BD-447B-9724-DA918D1C1154}"/>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Residual analysis</a:t>
              </a:r>
            </a:p>
          </p:txBody>
        </p:sp>
        <p:cxnSp>
          <p:nvCxnSpPr>
            <p:cNvPr id="65" name="直接连接符 64">
              <a:extLst>
                <a:ext uri="{FF2B5EF4-FFF2-40B4-BE49-F238E27FC236}">
                  <a16:creationId xmlns:a16="http://schemas.microsoft.com/office/drawing/2014/main" id="{60AF62ED-F8E0-433B-8FA6-B6665CF70EBA}"/>
                </a:ext>
              </a:extLst>
            </p:cNvPr>
            <p:cNvCxnSpPr>
              <a:cxnSpLocks/>
              <a:stCxn id="6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8D1EECF0-802F-44AF-8A09-3490310064AC}"/>
              </a:ext>
            </a:extLst>
          </p:cNvPr>
          <p:cNvGrpSpPr/>
          <p:nvPr/>
        </p:nvGrpSpPr>
        <p:grpSpPr>
          <a:xfrm>
            <a:off x="2182083" y="5877388"/>
            <a:ext cx="4779834" cy="327938"/>
            <a:chOff x="2130084" y="3121306"/>
            <a:chExt cx="4779834" cy="327938"/>
          </a:xfrm>
        </p:grpSpPr>
        <p:sp>
          <p:nvSpPr>
            <p:cNvPr id="67" name="椭圆 66">
              <a:extLst>
                <a:ext uri="{FF2B5EF4-FFF2-40B4-BE49-F238E27FC236}">
                  <a16:creationId xmlns:a16="http://schemas.microsoft.com/office/drawing/2014/main" id="{6E6ACF7D-997D-40EB-9391-3EE57AF4A191}"/>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651AB047-43D4-4033-9B22-ACF1A989D81A}"/>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69" name="直接连接符 68">
              <a:extLst>
                <a:ext uri="{FF2B5EF4-FFF2-40B4-BE49-F238E27FC236}">
                  <a16:creationId xmlns:a16="http://schemas.microsoft.com/office/drawing/2014/main" id="{BC50EB69-24EE-4FD0-B4E0-1C62936FF783}"/>
                </a:ext>
              </a:extLst>
            </p:cNvPr>
            <p:cNvCxnSpPr>
              <a:cxnSpLocks/>
              <a:stCxn id="67"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6B07FB5-D26D-4421-BA31-889C185E98D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156</a:t>
            </a:fld>
            <a:endParaRPr lang="zh-CN" altLang="en-US"/>
          </a:p>
        </p:txBody>
      </p:sp>
    </p:spTree>
    <p:extLst>
      <p:ext uri="{BB962C8B-B14F-4D97-AF65-F5344CB8AC3E}">
        <p14:creationId xmlns:p14="http://schemas.microsoft.com/office/powerpoint/2010/main" val="2750272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5</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r>
              <a:rPr lang="en-US" altLang="zh-CN" sz="2800" i="1" dirty="0">
                <a:latin typeface="Times New Roman" panose="02020603050405020304" pitchFamily="18" charset="0"/>
                <a:cs typeface="Times New Roman" panose="02020603050405020304" pitchFamily="18" charset="0"/>
              </a:rPr>
              <a:t>Influencing Factors on Transit Ridership at Station-to-Station Level</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450626"/>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Introduction</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8710B7F-FCF0-4D56-A52A-3F076EA372DA}"/>
              </a:ext>
            </a:extLst>
          </p:cNvPr>
          <p:cNvGrpSpPr/>
          <p:nvPr/>
        </p:nvGrpSpPr>
        <p:grpSpPr>
          <a:xfrm>
            <a:off x="2182083" y="4055500"/>
            <a:ext cx="4779834" cy="326119"/>
            <a:chOff x="2130084" y="3123125"/>
            <a:chExt cx="4779834" cy="326119"/>
          </a:xfrm>
        </p:grpSpPr>
        <p:sp>
          <p:nvSpPr>
            <p:cNvPr id="28" name="椭圆 27">
              <a:extLst>
                <a:ext uri="{FF2B5EF4-FFF2-40B4-BE49-F238E27FC236}">
                  <a16:creationId xmlns:a16="http://schemas.microsoft.com/office/drawing/2014/main" id="{CF05A079-50A7-4582-8985-522252D39D86}"/>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AD9F51C0-980C-4DA9-9891-3424C94EF4C3}"/>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Research object</a:t>
              </a:r>
            </a:p>
          </p:txBody>
        </p:sp>
        <p:cxnSp>
          <p:nvCxnSpPr>
            <p:cNvPr id="30" name="直接连接符 29">
              <a:extLst>
                <a:ext uri="{FF2B5EF4-FFF2-40B4-BE49-F238E27FC236}">
                  <a16:creationId xmlns:a16="http://schemas.microsoft.com/office/drawing/2014/main" id="{32E15E06-6D2D-4F29-A58A-ABE868816E78}"/>
                </a:ext>
              </a:extLst>
            </p:cNvPr>
            <p:cNvCxnSpPr>
              <a:cxnSpLocks/>
              <a:stCxn id="28"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3FD6B7F-5A62-4D36-AF63-1826BA04444F}"/>
              </a:ext>
            </a:extLst>
          </p:cNvPr>
          <p:cNvGrpSpPr/>
          <p:nvPr/>
        </p:nvGrpSpPr>
        <p:grpSpPr>
          <a:xfrm>
            <a:off x="2182083" y="4662190"/>
            <a:ext cx="4779834" cy="326119"/>
            <a:chOff x="2130084" y="3123125"/>
            <a:chExt cx="4779834" cy="326119"/>
          </a:xfrm>
        </p:grpSpPr>
        <p:sp>
          <p:nvSpPr>
            <p:cNvPr id="35" name="椭圆 34">
              <a:extLst>
                <a:ext uri="{FF2B5EF4-FFF2-40B4-BE49-F238E27FC236}">
                  <a16:creationId xmlns:a16="http://schemas.microsoft.com/office/drawing/2014/main" id="{57AB9662-C5E6-4501-A115-106B68E06B1F}"/>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566DB78-6C02-4FD7-AA9B-632C0BDF2E6B}"/>
                </a:ext>
              </a:extLst>
            </p:cNvPr>
            <p:cNvSpPr/>
            <p:nvPr/>
          </p:nvSpPr>
          <p:spPr>
            <a:xfrm>
              <a:off x="2354921" y="3123125"/>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Method</a:t>
              </a:r>
            </a:p>
          </p:txBody>
        </p:sp>
        <p:cxnSp>
          <p:nvCxnSpPr>
            <p:cNvPr id="42" name="直接连接符 41">
              <a:extLst>
                <a:ext uri="{FF2B5EF4-FFF2-40B4-BE49-F238E27FC236}">
                  <a16:creationId xmlns:a16="http://schemas.microsoft.com/office/drawing/2014/main" id="{91A11309-B499-4E91-9F38-B0815CE7B17D}"/>
                </a:ext>
              </a:extLst>
            </p:cNvPr>
            <p:cNvCxnSpPr>
              <a:cxnSpLocks/>
              <a:stCxn id="35"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5268880"/>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Results and Discussion</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D43CED15-711A-4BE3-ABA3-6CD674FE2DF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157</a:t>
            </a:fld>
            <a:endParaRPr lang="zh-CN" altLang="en-US"/>
          </a:p>
        </p:txBody>
      </p:sp>
      <p:grpSp>
        <p:nvGrpSpPr>
          <p:cNvPr id="32" name="组合 31">
            <a:extLst>
              <a:ext uri="{FF2B5EF4-FFF2-40B4-BE49-F238E27FC236}">
                <a16:creationId xmlns:a16="http://schemas.microsoft.com/office/drawing/2014/main" id="{B26E7D88-DC21-4FF1-8FE2-E7C1EA5C4A22}"/>
              </a:ext>
            </a:extLst>
          </p:cNvPr>
          <p:cNvGrpSpPr/>
          <p:nvPr/>
        </p:nvGrpSpPr>
        <p:grpSpPr>
          <a:xfrm>
            <a:off x="2182083" y="5877388"/>
            <a:ext cx="4779834" cy="327938"/>
            <a:chOff x="2130084" y="3121306"/>
            <a:chExt cx="4779834" cy="327938"/>
          </a:xfrm>
        </p:grpSpPr>
        <p:sp>
          <p:nvSpPr>
            <p:cNvPr id="33" name="椭圆 32">
              <a:extLst>
                <a:ext uri="{FF2B5EF4-FFF2-40B4-BE49-F238E27FC236}">
                  <a16:creationId xmlns:a16="http://schemas.microsoft.com/office/drawing/2014/main" id="{E9E97A34-46B3-4AA0-81BE-38300F4C9BD3}"/>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A3A88F9C-183B-454F-9C45-E01FD64E673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Conclusion</a:t>
              </a:r>
            </a:p>
          </p:txBody>
        </p:sp>
        <p:cxnSp>
          <p:nvCxnSpPr>
            <p:cNvPr id="37" name="直接连接符 36">
              <a:extLst>
                <a:ext uri="{FF2B5EF4-FFF2-40B4-BE49-F238E27FC236}">
                  <a16:creationId xmlns:a16="http://schemas.microsoft.com/office/drawing/2014/main" id="{997306E8-B3BA-4519-823D-827B39D6CC3A}"/>
                </a:ext>
              </a:extLst>
            </p:cNvPr>
            <p:cNvCxnSpPr>
              <a:cxnSpLocks/>
              <a:stCxn id="33"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763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6CDD74-0F1F-4B07-B064-8048678A8350}"/>
              </a:ext>
            </a:extLst>
          </p:cNvPr>
          <p:cNvSpPr txBox="1"/>
          <p:nvPr/>
        </p:nvSpPr>
        <p:spPr>
          <a:xfrm>
            <a:off x="190870" y="0"/>
            <a:ext cx="8762260" cy="646331"/>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Chapter 6</a:t>
            </a:r>
            <a:endParaRPr lang="zh-CN" altLang="en-US" sz="3600"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1BC675-D63F-461D-B67D-BB14BD33B5D0}"/>
              </a:ext>
            </a:extLst>
          </p:cNvPr>
          <p:cNvSpPr txBox="1"/>
          <p:nvPr/>
        </p:nvSpPr>
        <p:spPr>
          <a:xfrm>
            <a:off x="929936" y="652674"/>
            <a:ext cx="7284128" cy="1307537"/>
          </a:xfrm>
          <a:prstGeom prst="rect">
            <a:avLst/>
          </a:prstGeom>
          <a:noFill/>
        </p:spPr>
        <p:txBody>
          <a:bodyPr wrap="square" rtlCol="0">
            <a:spAutoFit/>
          </a:bodyPr>
          <a:lstStyle/>
          <a:p>
            <a:pPr>
              <a:lnSpc>
                <a:spcPct val="150000"/>
              </a:lnSpc>
            </a:pPr>
            <a:endParaRPr lang="en-US" altLang="zh-CN" sz="2800" i="1" dirty="0">
              <a:latin typeface="Times New Roman" panose="02020603050405020304" pitchFamily="18" charset="0"/>
              <a:cs typeface="Times New Roman" panose="02020603050405020304" pitchFamily="18" charset="0"/>
            </a:endParaRPr>
          </a:p>
          <a:p>
            <a:pPr>
              <a:lnSpc>
                <a:spcPct val="150000"/>
              </a:lnSpc>
            </a:pPr>
            <a:r>
              <a:rPr lang="en-US" altLang="zh-CN" sz="2800" i="1" dirty="0">
                <a:latin typeface="Times New Roman" panose="02020603050405020304" pitchFamily="18" charset="0"/>
                <a:cs typeface="Times New Roman" panose="02020603050405020304" pitchFamily="18" charset="0"/>
              </a:rPr>
              <a:t>Conclusion</a:t>
            </a:r>
          </a:p>
        </p:txBody>
      </p:sp>
      <p:grpSp>
        <p:nvGrpSpPr>
          <p:cNvPr id="23" name="组合 22">
            <a:extLst>
              <a:ext uri="{FF2B5EF4-FFF2-40B4-BE49-F238E27FC236}">
                <a16:creationId xmlns:a16="http://schemas.microsoft.com/office/drawing/2014/main" id="{DFCFAF47-F178-4FE1-89C8-DDA21BCC7192}"/>
              </a:ext>
            </a:extLst>
          </p:cNvPr>
          <p:cNvGrpSpPr/>
          <p:nvPr/>
        </p:nvGrpSpPr>
        <p:grpSpPr>
          <a:xfrm>
            <a:off x="2182083" y="3534292"/>
            <a:ext cx="4779834" cy="324303"/>
            <a:chOff x="2130084" y="3124941"/>
            <a:chExt cx="4779834" cy="324303"/>
          </a:xfrm>
        </p:grpSpPr>
        <p:sp>
          <p:nvSpPr>
            <p:cNvPr id="24" name="椭圆 23">
              <a:extLst>
                <a:ext uri="{FF2B5EF4-FFF2-40B4-BE49-F238E27FC236}">
                  <a16:creationId xmlns:a16="http://schemas.microsoft.com/office/drawing/2014/main" id="{A9188812-3047-44E6-A020-979B21521FCE}"/>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40E408F7-D71F-4E33-B889-F8ED8416F0DC}"/>
                </a:ext>
              </a:extLst>
            </p:cNvPr>
            <p:cNvSpPr/>
            <p:nvPr/>
          </p:nvSpPr>
          <p:spPr>
            <a:xfrm>
              <a:off x="2354921" y="3124941"/>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Findings</a:t>
              </a:r>
            </a:p>
          </p:txBody>
        </p:sp>
        <p:cxnSp>
          <p:nvCxnSpPr>
            <p:cNvPr id="26" name="直接连接符 25">
              <a:extLst>
                <a:ext uri="{FF2B5EF4-FFF2-40B4-BE49-F238E27FC236}">
                  <a16:creationId xmlns:a16="http://schemas.microsoft.com/office/drawing/2014/main" id="{AF0F9D7E-D609-4791-937B-DEA59561F0BA}"/>
                </a:ext>
              </a:extLst>
            </p:cNvPr>
            <p:cNvCxnSpPr>
              <a:cxnSpLocks/>
              <a:stCxn id="24"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49AD157B-F4F5-48BC-954C-955694FDED46}"/>
              </a:ext>
            </a:extLst>
          </p:cNvPr>
          <p:cNvGrpSpPr/>
          <p:nvPr/>
        </p:nvGrpSpPr>
        <p:grpSpPr>
          <a:xfrm>
            <a:off x="2182083" y="4751054"/>
            <a:ext cx="4779834" cy="327938"/>
            <a:chOff x="2130084" y="3121306"/>
            <a:chExt cx="4779834" cy="327938"/>
          </a:xfrm>
        </p:grpSpPr>
        <p:sp>
          <p:nvSpPr>
            <p:cNvPr id="59" name="椭圆 58">
              <a:extLst>
                <a:ext uri="{FF2B5EF4-FFF2-40B4-BE49-F238E27FC236}">
                  <a16:creationId xmlns:a16="http://schemas.microsoft.com/office/drawing/2014/main" id="{588B2241-4014-4100-9AFA-7396D0D5A330}"/>
                </a:ext>
              </a:extLst>
            </p:cNvPr>
            <p:cNvSpPr/>
            <p:nvPr/>
          </p:nvSpPr>
          <p:spPr>
            <a:xfrm>
              <a:off x="2130084" y="3218424"/>
              <a:ext cx="230820" cy="23082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8F084F53-EDB6-4E52-9B8E-FF157686C7BF}"/>
                </a:ext>
              </a:extLst>
            </p:cNvPr>
            <p:cNvSpPr/>
            <p:nvPr/>
          </p:nvSpPr>
          <p:spPr>
            <a:xfrm>
              <a:off x="2354921" y="3121306"/>
              <a:ext cx="4554997" cy="32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Helvetica" panose="020B0604020202020204" pitchFamily="34" charset="0"/>
                  <a:cs typeface="Helvetica" panose="020B0604020202020204" pitchFamily="34" charset="0"/>
                </a:rPr>
                <a:t>Recommendations</a:t>
              </a:r>
            </a:p>
          </p:txBody>
        </p:sp>
        <p:cxnSp>
          <p:nvCxnSpPr>
            <p:cNvPr id="61" name="直接连接符 60">
              <a:extLst>
                <a:ext uri="{FF2B5EF4-FFF2-40B4-BE49-F238E27FC236}">
                  <a16:creationId xmlns:a16="http://schemas.microsoft.com/office/drawing/2014/main" id="{9E487AA2-02F2-4A6C-A8B9-7CC791867794}"/>
                </a:ext>
              </a:extLst>
            </p:cNvPr>
            <p:cNvCxnSpPr>
              <a:cxnSpLocks/>
              <a:stCxn id="59" idx="4"/>
            </p:cNvCxnSpPr>
            <p:nvPr/>
          </p:nvCxnSpPr>
          <p:spPr>
            <a:xfrm>
              <a:off x="2245494" y="3449244"/>
              <a:ext cx="4664424" cy="0"/>
            </a:xfrm>
            <a:prstGeom prst="line">
              <a:avLst/>
            </a:prstGeom>
            <a:ln w="95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7703A2A5-7BBC-4288-8476-DD47F03810AB}"/>
              </a:ext>
            </a:extLst>
          </p:cNvPr>
          <p:cNvSpPr>
            <a:spLocks noGrp="1"/>
          </p:cNvSpPr>
          <p:nvPr>
            <p:ph type="sldNum" sz="quarter" idx="12"/>
          </p:nvPr>
        </p:nvSpPr>
        <p:spPr/>
        <p:txBody>
          <a:bodyPr/>
          <a:lstStyle/>
          <a:p>
            <a:fld id="{A17BB91D-344C-44E0-9148-DFE0CFF5CFC9}" type="slidenum">
              <a:rPr lang="zh-CN" altLang="en-US" smtClean="0"/>
              <a:t>158</a:t>
            </a:fld>
            <a:endParaRPr lang="zh-CN" altLang="en-US"/>
          </a:p>
        </p:txBody>
      </p:sp>
    </p:spTree>
    <p:extLst>
      <p:ext uri="{BB962C8B-B14F-4D97-AF65-F5344CB8AC3E}">
        <p14:creationId xmlns:p14="http://schemas.microsoft.com/office/powerpoint/2010/main" val="13804883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pPr lvl="0"/>
            <a:r>
              <a:rPr lang="en-US" altLang="zh-CN" i="1" dirty="0">
                <a:solidFill>
                  <a:prstClr val="black"/>
                </a:solidFill>
                <a:latin typeface="Times New Roman" panose="02020603050405020304" pitchFamily="18" charset="0"/>
                <a:cs typeface="Times New Roman" panose="02020603050405020304" pitchFamily="18" charset="0"/>
              </a:rPr>
              <a:t>Chapter 2 - </a:t>
            </a:r>
            <a:r>
              <a:rPr lang="en-US" altLang="zh-CN" sz="1400" i="1" dirty="0">
                <a:solidFill>
                  <a:prstClr val="black"/>
                </a:solidFill>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solidFill>
                <a:prstClr val="black"/>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159</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08431"/>
            <a:ext cx="7611759" cy="133669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825E5FE3-7F28-49F6-8212-6CFA4BDCF84A}"/>
              </a:ext>
            </a:extLst>
          </p:cNvPr>
          <p:cNvGrpSpPr/>
          <p:nvPr/>
        </p:nvGrpSpPr>
        <p:grpSpPr>
          <a:xfrm>
            <a:off x="1611756" y="1772954"/>
            <a:ext cx="6182587" cy="2856654"/>
            <a:chOff x="1611756" y="1772954"/>
            <a:chExt cx="6182587" cy="2856654"/>
          </a:xfrm>
        </p:grpSpPr>
        <p:grpSp>
          <p:nvGrpSpPr>
            <p:cNvPr id="200" name="组合 199">
              <a:extLst>
                <a:ext uri="{FF2B5EF4-FFF2-40B4-BE49-F238E27FC236}">
                  <a16:creationId xmlns:a16="http://schemas.microsoft.com/office/drawing/2014/main" id="{88D29694-1A67-44E5-95DD-8830F35A8F7F}"/>
                </a:ext>
              </a:extLst>
            </p:cNvPr>
            <p:cNvGrpSpPr/>
            <p:nvPr/>
          </p:nvGrpSpPr>
          <p:grpSpPr>
            <a:xfrm>
              <a:off x="1611756" y="2312422"/>
              <a:ext cx="6182587" cy="2289506"/>
              <a:chOff x="1130321" y="2201087"/>
              <a:chExt cx="6182587" cy="2289506"/>
            </a:xfrm>
          </p:grpSpPr>
          <p:grpSp>
            <p:nvGrpSpPr>
              <p:cNvPr id="101" name="组合 100">
                <a:extLst>
                  <a:ext uri="{FF2B5EF4-FFF2-40B4-BE49-F238E27FC236}">
                    <a16:creationId xmlns:a16="http://schemas.microsoft.com/office/drawing/2014/main" id="{72BF25C7-6AA0-4A5B-93E6-F9C2FD89CD16}"/>
                  </a:ext>
                </a:extLst>
              </p:cNvPr>
              <p:cNvGrpSpPr/>
              <p:nvPr/>
            </p:nvGrpSpPr>
            <p:grpSpPr>
              <a:xfrm>
                <a:off x="1588244" y="2201087"/>
                <a:ext cx="5242617" cy="2062264"/>
                <a:chOff x="1912094" y="2163900"/>
                <a:chExt cx="5242617" cy="2062264"/>
              </a:xfrm>
            </p:grpSpPr>
            <p:grpSp>
              <p:nvGrpSpPr>
                <p:cNvPr id="6" name="组合 5">
                  <a:extLst>
                    <a:ext uri="{FF2B5EF4-FFF2-40B4-BE49-F238E27FC236}">
                      <a16:creationId xmlns:a16="http://schemas.microsoft.com/office/drawing/2014/main" id="{F93C6949-488B-4886-BE1C-9CA33341BF0D}"/>
                    </a:ext>
                  </a:extLst>
                </p:cNvPr>
                <p:cNvGrpSpPr/>
                <p:nvPr/>
              </p:nvGrpSpPr>
              <p:grpSpPr>
                <a:xfrm>
                  <a:off x="1912094" y="2163900"/>
                  <a:ext cx="5242617" cy="2062264"/>
                  <a:chOff x="2052347" y="2309514"/>
                  <a:chExt cx="5242617" cy="2062264"/>
                </a:xfrm>
              </p:grpSpPr>
              <p:grpSp>
                <p:nvGrpSpPr>
                  <p:cNvPr id="5" name="组合 4">
                    <a:extLst>
                      <a:ext uri="{FF2B5EF4-FFF2-40B4-BE49-F238E27FC236}">
                        <a16:creationId xmlns:a16="http://schemas.microsoft.com/office/drawing/2014/main" id="{549A74F2-C453-46F8-898D-412FC41BD35B}"/>
                      </a:ext>
                    </a:extLst>
                  </p:cNvPr>
                  <p:cNvGrpSpPr/>
                  <p:nvPr/>
                </p:nvGrpSpPr>
                <p:grpSpPr>
                  <a:xfrm>
                    <a:off x="2052347" y="2309514"/>
                    <a:ext cx="2062264" cy="2062264"/>
                    <a:chOff x="3147199" y="1430771"/>
                    <a:chExt cx="2062264" cy="2062264"/>
                  </a:xfrm>
                </p:grpSpPr>
                <p:sp>
                  <p:nvSpPr>
                    <p:cNvPr id="3" name="矩形 2">
                      <a:extLst>
                        <a:ext uri="{FF2B5EF4-FFF2-40B4-BE49-F238E27FC236}">
                          <a16:creationId xmlns:a16="http://schemas.microsoft.com/office/drawing/2014/main" id="{0CA8C95F-4980-41F0-A72D-DEEE026B1213}"/>
                        </a:ext>
                      </a:extLst>
                    </p:cNvPr>
                    <p:cNvSpPr/>
                    <p:nvPr/>
                  </p:nvSpPr>
                  <p:spPr>
                    <a:xfrm>
                      <a:off x="3998068"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a:extLst>
                        <a:ext uri="{FF2B5EF4-FFF2-40B4-BE49-F238E27FC236}">
                          <a16:creationId xmlns:a16="http://schemas.microsoft.com/office/drawing/2014/main" id="{3A7E0AA9-42E8-4B88-A4FE-CC891B441E17}"/>
                        </a:ext>
                      </a:extLst>
                    </p:cNvPr>
                    <p:cNvSpPr/>
                    <p:nvPr/>
                  </p:nvSpPr>
                  <p:spPr>
                    <a:xfrm>
                      <a:off x="3147199"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4" name="组合 63">
                    <a:extLst>
                      <a:ext uri="{FF2B5EF4-FFF2-40B4-BE49-F238E27FC236}">
                        <a16:creationId xmlns:a16="http://schemas.microsoft.com/office/drawing/2014/main" id="{23CAAA93-7C03-4EC0-B827-563541C6FDD4}"/>
                      </a:ext>
                    </a:extLst>
                  </p:cNvPr>
                  <p:cNvGrpSpPr/>
                  <p:nvPr/>
                </p:nvGrpSpPr>
                <p:grpSpPr>
                  <a:xfrm>
                    <a:off x="5232700" y="2309514"/>
                    <a:ext cx="2062264" cy="2062264"/>
                    <a:chOff x="3075892" y="1430771"/>
                    <a:chExt cx="2062264" cy="2062264"/>
                  </a:xfrm>
                </p:grpSpPr>
                <p:sp>
                  <p:nvSpPr>
                    <p:cNvPr id="66" name="矩形 65">
                      <a:extLst>
                        <a:ext uri="{FF2B5EF4-FFF2-40B4-BE49-F238E27FC236}">
                          <a16:creationId xmlns:a16="http://schemas.microsoft.com/office/drawing/2014/main" id="{08B37EA8-1127-4CFA-A358-6D54603F188C}"/>
                        </a:ext>
                      </a:extLst>
                    </p:cNvPr>
                    <p:cNvSpPr/>
                    <p:nvPr/>
                  </p:nvSpPr>
                  <p:spPr>
                    <a:xfrm>
                      <a:off x="3902743" y="2373549"/>
                      <a:ext cx="408562" cy="16580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65D56EAD-9E25-4382-AA34-174E174AD666}"/>
                        </a:ext>
                      </a:extLst>
                    </p:cNvPr>
                    <p:cNvSpPr/>
                    <p:nvPr/>
                  </p:nvSpPr>
                  <p:spPr>
                    <a:xfrm>
                      <a:off x="3075892" y="1430771"/>
                      <a:ext cx="2062264" cy="2062264"/>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6" name="文本框 15">
                  <a:extLst>
                    <a:ext uri="{FF2B5EF4-FFF2-40B4-BE49-F238E27FC236}">
                      <a16:creationId xmlns:a16="http://schemas.microsoft.com/office/drawing/2014/main" id="{FACC622E-96BE-4C82-B5BE-458A91881888}"/>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28752FD0-8DFB-40B4-9358-BB6822B22DA5}"/>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8" name="组合 157">
                <a:extLst>
                  <a:ext uri="{FF2B5EF4-FFF2-40B4-BE49-F238E27FC236}">
                    <a16:creationId xmlns:a16="http://schemas.microsoft.com/office/drawing/2014/main" id="{9EF1521D-FA37-4B45-9F74-A3D37DCE75B3}"/>
                  </a:ext>
                </a:extLst>
              </p:cNvPr>
              <p:cNvGrpSpPr/>
              <p:nvPr/>
            </p:nvGrpSpPr>
            <p:grpSpPr>
              <a:xfrm>
                <a:off x="1130321" y="3194671"/>
                <a:ext cx="6182587" cy="57769"/>
                <a:chOff x="1454171" y="3157484"/>
                <a:chExt cx="6182587" cy="57769"/>
              </a:xfrm>
            </p:grpSpPr>
            <p:grpSp>
              <p:nvGrpSpPr>
                <p:cNvPr id="122" name="组合 121">
                  <a:extLst>
                    <a:ext uri="{FF2B5EF4-FFF2-40B4-BE49-F238E27FC236}">
                      <a16:creationId xmlns:a16="http://schemas.microsoft.com/office/drawing/2014/main" id="{32FCC18E-3C82-4A81-9EE8-0F12C4FF6F8A}"/>
                    </a:ext>
                  </a:extLst>
                </p:cNvPr>
                <p:cNvGrpSpPr/>
                <p:nvPr/>
              </p:nvGrpSpPr>
              <p:grpSpPr>
                <a:xfrm>
                  <a:off x="3171362" y="3157664"/>
                  <a:ext cx="2747936" cy="57589"/>
                  <a:chOff x="3394631" y="4597989"/>
                  <a:chExt cx="2747936" cy="57589"/>
                </a:xfrm>
              </p:grpSpPr>
              <p:sp>
                <p:nvSpPr>
                  <p:cNvPr id="106" name="矩形 105">
                    <a:extLst>
                      <a:ext uri="{FF2B5EF4-FFF2-40B4-BE49-F238E27FC236}">
                        <a16:creationId xmlns:a16="http://schemas.microsoft.com/office/drawing/2014/main" id="{94FDFE25-8B98-4A76-AC37-83C829F97C1C}"/>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649510FA-70AF-4870-AFC2-2920D772303E}"/>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C41BC289-A1CE-4FE0-9E2D-8F7246B7C705}"/>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F6A7C1FD-2BDD-4399-9C35-0B953782D544}"/>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B5BEE8B1-8CE1-412A-BAF9-25E34C7AE515}"/>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4AFEEB2-4A26-4406-AE95-05D012F6068B}"/>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4DA4107-ADFB-484E-9792-E54E3EEAB5F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0C921695-3A32-492D-9A81-FBE4051CF19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E2174448-0295-411B-80E4-94D91100AA7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CA1535EA-140A-4C44-8987-2144AA01E85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82432FA0-A62C-416F-9EEF-6A6757AD54CE}"/>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003E137-ACC2-4D46-8413-08083B634CDB}"/>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A286276C-BF99-44AD-8078-B40DE0D6D27F}"/>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A39E3D26-8F94-48A9-AA32-637565646DC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ADBF7681-0260-4C44-ACD0-DCA1648B506B}"/>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812DA125-D58F-4823-A42E-47614B4B471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10B3708B-1D42-44F3-AE5E-D5D2EAF1B0B1}"/>
                    </a:ext>
                  </a:extLst>
                </p:cNvPr>
                <p:cNvGrpSpPr/>
                <p:nvPr/>
              </p:nvGrpSpPr>
              <p:grpSpPr>
                <a:xfrm>
                  <a:off x="1454171" y="3157663"/>
                  <a:ext cx="1717460" cy="57589"/>
                  <a:chOff x="4425107" y="4597989"/>
                  <a:chExt cx="1717460" cy="57589"/>
                </a:xfrm>
              </p:grpSpPr>
              <p:sp>
                <p:nvSpPr>
                  <p:cNvPr id="130" name="矩形 129">
                    <a:extLst>
                      <a:ext uri="{FF2B5EF4-FFF2-40B4-BE49-F238E27FC236}">
                        <a16:creationId xmlns:a16="http://schemas.microsoft.com/office/drawing/2014/main" id="{A4BA9956-FE56-451E-9162-0FF1D2020055}"/>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A54A966A-0B9D-4348-A5C1-CB989DBCB02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7615D52B-8189-4014-BD84-16E489B37A83}"/>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C3B4959D-ECF0-49B8-8A04-BDFA62B024A4}"/>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D8E758F-91A0-458E-9690-748F7A6B1E0C}"/>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CA5370C8-B0B4-4C32-B863-C2F42B8DA68E}"/>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21023660-FDAD-44AA-91EA-F843D590246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2D5366E-F316-4B81-89D6-F652B92EA4FB}"/>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039FC28C-0F3F-4E8F-9341-5460BC315EE2}"/>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42EE028-3145-4F9D-BEFE-8A55847CC80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a:extLst>
                    <a:ext uri="{FF2B5EF4-FFF2-40B4-BE49-F238E27FC236}">
                      <a16:creationId xmlns:a16="http://schemas.microsoft.com/office/drawing/2014/main" id="{C64366D7-DEE9-47F1-829D-9DAD6332531B}"/>
                    </a:ext>
                  </a:extLst>
                </p:cNvPr>
                <p:cNvGrpSpPr/>
                <p:nvPr/>
              </p:nvGrpSpPr>
              <p:grpSpPr>
                <a:xfrm>
                  <a:off x="5919298" y="3157484"/>
                  <a:ext cx="1717460" cy="57589"/>
                  <a:chOff x="4425107" y="4597989"/>
                  <a:chExt cx="1717460" cy="57589"/>
                </a:xfrm>
              </p:grpSpPr>
              <p:sp>
                <p:nvSpPr>
                  <p:cNvPr id="141" name="矩形 140">
                    <a:extLst>
                      <a:ext uri="{FF2B5EF4-FFF2-40B4-BE49-F238E27FC236}">
                        <a16:creationId xmlns:a16="http://schemas.microsoft.com/office/drawing/2014/main" id="{269FC994-D947-4412-ABA1-7011E97D4979}"/>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C37CD13E-F42E-41B2-9318-C78D9851C866}"/>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8512B2D7-8289-4C2F-A65D-CDBEE5F6772B}"/>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1F231165-43A9-4D3A-B2D6-46776DA23746}"/>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78FC056D-A776-4DBA-AE9F-1BAB2F3A495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1FF63CBC-6E92-4ECF-B35A-2C69FE7B389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4D79737-324E-4A3C-9D9F-055EF8F7F67D}"/>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71E67C9-87B9-498D-BDE2-BBD9A5F4C6F8}"/>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F59DB585-7C39-4AFE-8824-3B0FD7D4A48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6111C11A-EF64-47E4-A7F8-A25222D67B76}"/>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7" name="箭头: 右 156">
                <a:extLst>
                  <a:ext uri="{FF2B5EF4-FFF2-40B4-BE49-F238E27FC236}">
                    <a16:creationId xmlns:a16="http://schemas.microsoft.com/office/drawing/2014/main" id="{B00F439F-CF48-4AC2-A5D3-B47854BD732C}"/>
                  </a:ext>
                </a:extLst>
              </p:cNvPr>
              <p:cNvSpPr/>
              <p:nvPr/>
            </p:nvSpPr>
            <p:spPr>
              <a:xfrm rot="18696745">
                <a:off x="2253181" y="3457571"/>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9" name="组合 198">
                <a:extLst>
                  <a:ext uri="{FF2B5EF4-FFF2-40B4-BE49-F238E27FC236}">
                    <a16:creationId xmlns:a16="http://schemas.microsoft.com/office/drawing/2014/main" id="{A63F3A4C-5ADC-4624-826D-2C3966AF374E}"/>
                  </a:ext>
                </a:extLst>
              </p:cNvPr>
              <p:cNvGrpSpPr/>
              <p:nvPr/>
            </p:nvGrpSpPr>
            <p:grpSpPr>
              <a:xfrm>
                <a:off x="1237350" y="3649275"/>
                <a:ext cx="1302038" cy="817206"/>
                <a:chOff x="1235070" y="3616663"/>
                <a:chExt cx="1302038" cy="817206"/>
              </a:xfrm>
            </p:grpSpPr>
            <p:sp>
              <p:nvSpPr>
                <p:cNvPr id="195" name="矩形 194">
                  <a:extLst>
                    <a:ext uri="{FF2B5EF4-FFF2-40B4-BE49-F238E27FC236}">
                      <a16:creationId xmlns:a16="http://schemas.microsoft.com/office/drawing/2014/main" id="{A3255807-0ED6-40DE-AC0F-984C798372C9}"/>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8" name="组合 197">
                  <a:extLst>
                    <a:ext uri="{FF2B5EF4-FFF2-40B4-BE49-F238E27FC236}">
                      <a16:creationId xmlns:a16="http://schemas.microsoft.com/office/drawing/2014/main" id="{1CB7314F-BF29-44AA-930F-D4EB25306C5B}"/>
                    </a:ext>
                  </a:extLst>
                </p:cNvPr>
                <p:cNvGrpSpPr/>
                <p:nvPr/>
              </p:nvGrpSpPr>
              <p:grpSpPr>
                <a:xfrm>
                  <a:off x="1235070" y="3635029"/>
                  <a:ext cx="1302038" cy="798840"/>
                  <a:chOff x="1235070" y="3511009"/>
                  <a:chExt cx="1302038" cy="798840"/>
                </a:xfrm>
              </p:grpSpPr>
              <p:sp>
                <p:nvSpPr>
                  <p:cNvPr id="172" name="矩形: 圆角 171">
                    <a:extLst>
                      <a:ext uri="{FF2B5EF4-FFF2-40B4-BE49-F238E27FC236}">
                        <a16:creationId xmlns:a16="http://schemas.microsoft.com/office/drawing/2014/main" id="{4F350B18-71DF-4E61-B285-B1884CC60EAE}"/>
                      </a:ext>
                    </a:extLst>
                  </p:cNvPr>
                  <p:cNvSpPr/>
                  <p:nvPr/>
                </p:nvSpPr>
                <p:spPr>
                  <a:xfrm>
                    <a:off x="1482010" y="4021091"/>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185" name="组合 184">
                    <a:extLst>
                      <a:ext uri="{FF2B5EF4-FFF2-40B4-BE49-F238E27FC236}">
                        <a16:creationId xmlns:a16="http://schemas.microsoft.com/office/drawing/2014/main" id="{E4DC4F1E-4888-4B99-B356-DE6A0BE8266E}"/>
                      </a:ext>
                    </a:extLst>
                  </p:cNvPr>
                  <p:cNvGrpSpPr/>
                  <p:nvPr/>
                </p:nvGrpSpPr>
                <p:grpSpPr>
                  <a:xfrm>
                    <a:off x="1235070" y="3511009"/>
                    <a:ext cx="1302038" cy="402693"/>
                    <a:chOff x="1941710" y="3561657"/>
                    <a:chExt cx="1302038" cy="402693"/>
                  </a:xfrm>
                </p:grpSpPr>
                <p:grpSp>
                  <p:nvGrpSpPr>
                    <p:cNvPr id="156" name="组合 155">
                      <a:extLst>
                        <a:ext uri="{FF2B5EF4-FFF2-40B4-BE49-F238E27FC236}">
                          <a16:creationId xmlns:a16="http://schemas.microsoft.com/office/drawing/2014/main" id="{81E01472-4F95-4C64-8371-9EE5777687E9}"/>
                        </a:ext>
                      </a:extLst>
                    </p:cNvPr>
                    <p:cNvGrpSpPr/>
                    <p:nvPr/>
                  </p:nvGrpSpPr>
                  <p:grpSpPr>
                    <a:xfrm>
                      <a:off x="1941710" y="3561657"/>
                      <a:ext cx="1302038" cy="402693"/>
                      <a:chOff x="2348456" y="3374129"/>
                      <a:chExt cx="1302038" cy="402693"/>
                    </a:xfrm>
                  </p:grpSpPr>
                  <p:pic>
                    <p:nvPicPr>
                      <p:cNvPr id="154" name="图形 153" descr="步行">
                        <a:extLst>
                          <a:ext uri="{FF2B5EF4-FFF2-40B4-BE49-F238E27FC236}">
                            <a16:creationId xmlns:a16="http://schemas.microsoft.com/office/drawing/2014/main" id="{590DE998-D9FE-4990-800D-1D2FCF64C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55" name="文本框 154">
                        <a:extLst>
                          <a:ext uri="{FF2B5EF4-FFF2-40B4-BE49-F238E27FC236}">
                            <a16:creationId xmlns:a16="http://schemas.microsoft.com/office/drawing/2014/main" id="{8F81BE67-354A-400A-9349-D22DB7D4ED1F}"/>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73" name="直接连接符 172">
                      <a:extLst>
                        <a:ext uri="{FF2B5EF4-FFF2-40B4-BE49-F238E27FC236}">
                          <a16:creationId xmlns:a16="http://schemas.microsoft.com/office/drawing/2014/main" id="{6B291ECC-8C30-40AA-96FB-FBFF1EF0CF70}"/>
                        </a:ext>
                      </a:extLst>
                    </p:cNvPr>
                    <p:cNvCxnSpPr>
                      <a:cxnSpLocks/>
                    </p:cNvCxnSpPr>
                    <p:nvPr/>
                  </p:nvCxnSpPr>
                  <p:spPr>
                    <a:xfrm flipH="1">
                      <a:off x="2284066" y="3964350"/>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grpSp>
          </p:grpSp>
          <p:grpSp>
            <p:nvGrpSpPr>
              <p:cNvPr id="183" name="组合 182">
                <a:extLst>
                  <a:ext uri="{FF2B5EF4-FFF2-40B4-BE49-F238E27FC236}">
                    <a16:creationId xmlns:a16="http://schemas.microsoft.com/office/drawing/2014/main" id="{1A63FD9E-B1A8-461F-9C50-D142B5BE4BA5}"/>
                  </a:ext>
                </a:extLst>
              </p:cNvPr>
              <p:cNvGrpSpPr/>
              <p:nvPr/>
            </p:nvGrpSpPr>
            <p:grpSpPr>
              <a:xfrm>
                <a:off x="4015864" y="3412280"/>
                <a:ext cx="387376" cy="169278"/>
                <a:chOff x="4044024" y="2918838"/>
                <a:chExt cx="387376" cy="169278"/>
              </a:xfrm>
            </p:grpSpPr>
            <p:sp>
              <p:nvSpPr>
                <p:cNvPr id="181" name="箭头: 右 180">
                  <a:extLst>
                    <a:ext uri="{FF2B5EF4-FFF2-40B4-BE49-F238E27FC236}">
                      <a16:creationId xmlns:a16="http://schemas.microsoft.com/office/drawing/2014/main" id="{107948A2-C7CA-48AE-9CED-42596F16E430}"/>
                    </a:ext>
                  </a:extLst>
                </p:cNvPr>
                <p:cNvSpPr/>
                <p:nvPr/>
              </p:nvSpPr>
              <p:spPr>
                <a:xfrm rot="10800000">
                  <a:off x="4044024" y="2918838"/>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箭头: 右 181">
                  <a:extLst>
                    <a:ext uri="{FF2B5EF4-FFF2-40B4-BE49-F238E27FC236}">
                      <a16:creationId xmlns:a16="http://schemas.microsoft.com/office/drawing/2014/main" id="{9DD0FB2A-DA0C-4FCB-9DF7-A03E1A26810B}"/>
                    </a:ext>
                  </a:extLst>
                </p:cNvPr>
                <p:cNvSpPr/>
                <p:nvPr/>
              </p:nvSpPr>
              <p:spPr>
                <a:xfrm>
                  <a:off x="4237712" y="291883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a:extLst>
                  <a:ext uri="{FF2B5EF4-FFF2-40B4-BE49-F238E27FC236}">
                    <a16:creationId xmlns:a16="http://schemas.microsoft.com/office/drawing/2014/main" id="{4A4FE79B-0E01-49E4-9034-4F71821D242B}"/>
                  </a:ext>
                </a:extLst>
              </p:cNvPr>
              <p:cNvGrpSpPr/>
              <p:nvPr/>
            </p:nvGrpSpPr>
            <p:grpSpPr>
              <a:xfrm>
                <a:off x="3558534" y="3682228"/>
                <a:ext cx="1302038" cy="808365"/>
                <a:chOff x="3558534" y="3511009"/>
                <a:chExt cx="1302038" cy="808365"/>
              </a:xfrm>
            </p:grpSpPr>
            <p:grpSp>
              <p:nvGrpSpPr>
                <p:cNvPr id="184" name="组合 183">
                  <a:extLst>
                    <a:ext uri="{FF2B5EF4-FFF2-40B4-BE49-F238E27FC236}">
                      <a16:creationId xmlns:a16="http://schemas.microsoft.com/office/drawing/2014/main" id="{F1F782D3-B618-4787-889B-75D2D1533942}"/>
                    </a:ext>
                  </a:extLst>
                </p:cNvPr>
                <p:cNvGrpSpPr/>
                <p:nvPr/>
              </p:nvGrpSpPr>
              <p:grpSpPr>
                <a:xfrm>
                  <a:off x="3558534" y="3511009"/>
                  <a:ext cx="1302038" cy="402693"/>
                  <a:chOff x="3558534" y="3360310"/>
                  <a:chExt cx="1302038" cy="402693"/>
                </a:xfrm>
              </p:grpSpPr>
              <p:grpSp>
                <p:nvGrpSpPr>
                  <p:cNvPr id="177" name="组合 176">
                    <a:extLst>
                      <a:ext uri="{FF2B5EF4-FFF2-40B4-BE49-F238E27FC236}">
                        <a16:creationId xmlns:a16="http://schemas.microsoft.com/office/drawing/2014/main" id="{F0D8B2FA-FE46-45A5-B228-4E1FB52065D3}"/>
                      </a:ext>
                    </a:extLst>
                  </p:cNvPr>
                  <p:cNvGrpSpPr/>
                  <p:nvPr/>
                </p:nvGrpSpPr>
                <p:grpSpPr>
                  <a:xfrm>
                    <a:off x="3558534" y="3360310"/>
                    <a:ext cx="1302038" cy="402693"/>
                    <a:chOff x="2348456" y="3374129"/>
                    <a:chExt cx="1302038" cy="402693"/>
                  </a:xfrm>
                </p:grpSpPr>
                <p:pic>
                  <p:nvPicPr>
                    <p:cNvPr id="178" name="图形 177" descr="步行">
                      <a:extLst>
                        <a:ext uri="{FF2B5EF4-FFF2-40B4-BE49-F238E27FC236}">
                          <a16:creationId xmlns:a16="http://schemas.microsoft.com/office/drawing/2014/main" id="{CE250CD8-B24F-4D74-A7C1-F79D7782C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9" name="文本框 178">
                      <a:extLst>
                        <a:ext uri="{FF2B5EF4-FFF2-40B4-BE49-F238E27FC236}">
                          <a16:creationId xmlns:a16="http://schemas.microsoft.com/office/drawing/2014/main" id="{CEAD155E-5839-4C7C-865E-E06466FB1294}"/>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80" name="直接连接符 179">
                    <a:extLst>
                      <a:ext uri="{FF2B5EF4-FFF2-40B4-BE49-F238E27FC236}">
                        <a16:creationId xmlns:a16="http://schemas.microsoft.com/office/drawing/2014/main" id="{2F091EAA-F94F-4BCF-98F9-860649D6B27A}"/>
                      </a:ext>
                    </a:extLst>
                  </p:cNvPr>
                  <p:cNvCxnSpPr>
                    <a:cxnSpLocks/>
                  </p:cNvCxnSpPr>
                  <p:nvPr/>
                </p:nvCxnSpPr>
                <p:spPr>
                  <a:xfrm flipH="1">
                    <a:off x="3887513" y="3763003"/>
                    <a:ext cx="838028"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grpSp>
            <p:sp>
              <p:nvSpPr>
                <p:cNvPr id="186" name="矩形: 圆角 185">
                  <a:extLst>
                    <a:ext uri="{FF2B5EF4-FFF2-40B4-BE49-F238E27FC236}">
                      <a16:creationId xmlns:a16="http://schemas.microsoft.com/office/drawing/2014/main" id="{75416F18-243C-41B7-8C2C-B30D4A1B1E89}"/>
                    </a:ext>
                  </a:extLst>
                </p:cNvPr>
                <p:cNvSpPr/>
                <p:nvPr/>
              </p:nvSpPr>
              <p:spPr>
                <a:xfrm>
                  <a:off x="3811887" y="403061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99" name="图形 98" descr="步行">
              <a:extLst>
                <a:ext uri="{FF2B5EF4-FFF2-40B4-BE49-F238E27FC236}">
                  <a16:creationId xmlns:a16="http://schemas.microsoft.com/office/drawing/2014/main" id="{52B61057-6B7F-4908-9DD4-D5935BFCD0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0" name="直接箭头连接符 9">
              <a:extLst>
                <a:ext uri="{FF2B5EF4-FFF2-40B4-BE49-F238E27FC236}">
                  <a16:creationId xmlns:a16="http://schemas.microsoft.com/office/drawing/2014/main" id="{62A18A87-5CAA-4726-BFD7-C6CD5CE714D7}"/>
                </a:ext>
              </a:extLst>
            </p:cNvPr>
            <p:cNvCxnSpPr>
              <a:cxnSpLocks/>
              <a:stCxn id="66" idx="0"/>
            </p:cNvCxnSpPr>
            <p:nvPr/>
          </p:nvCxnSpPr>
          <p:spPr>
            <a:xfrm flipH="1" flipV="1">
              <a:off x="6027680" y="2767760"/>
              <a:ext cx="253484" cy="487440"/>
            </a:xfrm>
            <a:prstGeom prst="straightConnector1">
              <a:avLst/>
            </a:prstGeom>
            <a:ln w="19050">
              <a:solidFill>
                <a:srgbClr val="FF5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889EAFAB-180B-4E13-8298-4D2D6CD283C1}"/>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63604EDF-4BA5-44D1-AC37-B4D0F08348AF}"/>
                </a:ext>
              </a:extLst>
            </p:cNvPr>
            <p:cNvCxnSpPr>
              <a:cxnSpLocks/>
            </p:cNvCxnSpPr>
            <p:nvPr/>
          </p:nvCxnSpPr>
          <p:spPr>
            <a:xfrm flipH="1">
              <a:off x="4359423" y="2142286"/>
              <a:ext cx="155295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4F0C0A38-D9FB-457A-B3D4-EB34A4DB3CE2}"/>
                </a:ext>
              </a:extLst>
            </p:cNvPr>
            <p:cNvSpPr/>
            <p:nvPr/>
          </p:nvSpPr>
          <p:spPr>
            <a:xfrm>
              <a:off x="4359423" y="2257667"/>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F10C5FE6-B7CE-40B6-8AB9-8225A9389CF2}"/>
                </a:ext>
              </a:extLst>
            </p:cNvPr>
            <p:cNvSpPr/>
            <p:nvPr/>
          </p:nvSpPr>
          <p:spPr>
            <a:xfrm rot="2357528">
              <a:off x="5325929" y="232079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0F5707F8-3590-48AE-900B-D0E8F188498D}"/>
                </a:ext>
              </a:extLst>
            </p:cNvPr>
            <p:cNvSpPr/>
            <p:nvPr/>
          </p:nvSpPr>
          <p:spPr>
            <a:xfrm>
              <a:off x="1778449" y="3582161"/>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7BF9FCB3-5C51-4497-9A1E-8512EA87E855}"/>
                </a:ext>
              </a:extLst>
            </p:cNvPr>
            <p:cNvSpPr/>
            <p:nvPr/>
          </p:nvSpPr>
          <p:spPr>
            <a:xfrm>
              <a:off x="4116126" y="3519411"/>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65642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文本框 125">
            <a:extLst>
              <a:ext uri="{FF2B5EF4-FFF2-40B4-BE49-F238E27FC236}">
                <a16:creationId xmlns:a16="http://schemas.microsoft.com/office/drawing/2014/main" id="{A4723889-2400-450E-A6FA-3EB7C94CFDA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27" name="矩形 126">
            <a:extLst>
              <a:ext uri="{FF2B5EF4-FFF2-40B4-BE49-F238E27FC236}">
                <a16:creationId xmlns:a16="http://schemas.microsoft.com/office/drawing/2014/main" id="{7760627E-3798-4619-A9A4-1548B7120C53}"/>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28" name="直接连接符 127">
            <a:extLst>
              <a:ext uri="{FF2B5EF4-FFF2-40B4-BE49-F238E27FC236}">
                <a16:creationId xmlns:a16="http://schemas.microsoft.com/office/drawing/2014/main" id="{2208D1CF-A3B6-4548-BEF1-F86B84885720}"/>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284ADB9C-2657-42E8-AB08-9955BE4F259B}"/>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130" name="直接连接符 129">
            <a:extLst>
              <a:ext uri="{FF2B5EF4-FFF2-40B4-BE49-F238E27FC236}">
                <a16:creationId xmlns:a16="http://schemas.microsoft.com/office/drawing/2014/main" id="{65B96DBB-92D2-46AC-9157-E407861DB3F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1" name="灯片编号占位符 1">
            <a:extLst>
              <a:ext uri="{FF2B5EF4-FFF2-40B4-BE49-F238E27FC236}">
                <a16:creationId xmlns:a16="http://schemas.microsoft.com/office/drawing/2014/main" id="{F7C5877E-B5F4-4A00-84FF-4A98E33FCDA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16</a:t>
            </a:fld>
            <a:endParaRPr lang="zh-CN" altLang="en-US"/>
          </a:p>
        </p:txBody>
      </p:sp>
      <p:grpSp>
        <p:nvGrpSpPr>
          <p:cNvPr id="2" name="组合 1">
            <a:extLst>
              <a:ext uri="{FF2B5EF4-FFF2-40B4-BE49-F238E27FC236}">
                <a16:creationId xmlns:a16="http://schemas.microsoft.com/office/drawing/2014/main" id="{9CFB3074-BDAE-46F4-8F90-87BBFDB3525D}"/>
              </a:ext>
            </a:extLst>
          </p:cNvPr>
          <p:cNvGrpSpPr/>
          <p:nvPr/>
        </p:nvGrpSpPr>
        <p:grpSpPr>
          <a:xfrm>
            <a:off x="349990" y="791995"/>
            <a:ext cx="8596047" cy="5532525"/>
            <a:chOff x="349990" y="791995"/>
            <a:chExt cx="8596047" cy="5532525"/>
          </a:xfrm>
        </p:grpSpPr>
        <p:sp>
          <p:nvSpPr>
            <p:cNvPr id="38" name="箭头: 下 37">
              <a:extLst>
                <a:ext uri="{FF2B5EF4-FFF2-40B4-BE49-F238E27FC236}">
                  <a16:creationId xmlns:a16="http://schemas.microsoft.com/office/drawing/2014/main" id="{6670AE08-0260-4599-9432-6FEFA3D1482E}"/>
                </a:ext>
              </a:extLst>
            </p:cNvPr>
            <p:cNvSpPr/>
            <p:nvPr/>
          </p:nvSpPr>
          <p:spPr>
            <a:xfrm>
              <a:off x="927883" y="791995"/>
              <a:ext cx="1905693" cy="5532525"/>
            </a:xfrm>
            <a:prstGeom prst="downArrow">
              <a:avLst>
                <a:gd name="adj1" fmla="val 50000"/>
                <a:gd name="adj2" fmla="val 66994"/>
              </a:avLst>
            </a:prstGeom>
            <a:solidFill>
              <a:srgbClr val="FF5050">
                <a:alpha val="20000"/>
              </a:srgb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9AB27A2E-B45F-4C1B-8E21-1E54F70F62BF}"/>
                </a:ext>
              </a:extLst>
            </p:cNvPr>
            <p:cNvSpPr/>
            <p:nvPr/>
          </p:nvSpPr>
          <p:spPr>
            <a:xfrm>
              <a:off x="3490737" y="1298689"/>
              <a:ext cx="5455300" cy="88443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圆角 82">
              <a:extLst>
                <a:ext uri="{FF2B5EF4-FFF2-40B4-BE49-F238E27FC236}">
                  <a16:creationId xmlns:a16="http://schemas.microsoft.com/office/drawing/2014/main" id="{D8622A5D-E8AC-4F51-BD1F-74A0C4031203}"/>
                </a:ext>
              </a:extLst>
            </p:cNvPr>
            <p:cNvSpPr/>
            <p:nvPr/>
          </p:nvSpPr>
          <p:spPr>
            <a:xfrm>
              <a:off x="3565796" y="3119512"/>
              <a:ext cx="2223686" cy="569115"/>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a:extLst>
                <a:ext uri="{FF2B5EF4-FFF2-40B4-BE49-F238E27FC236}">
                  <a16:creationId xmlns:a16="http://schemas.microsoft.com/office/drawing/2014/main" id="{B8C2EE42-9836-4193-85B5-A68EB66B44C9}"/>
                </a:ext>
              </a:extLst>
            </p:cNvPr>
            <p:cNvSpPr/>
            <p:nvPr/>
          </p:nvSpPr>
          <p:spPr>
            <a:xfrm>
              <a:off x="3989361" y="3928721"/>
              <a:ext cx="4862538" cy="1804493"/>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ADECB19-0736-4543-8C87-42257932ED96}"/>
                </a:ext>
              </a:extLst>
            </p:cNvPr>
            <p:cNvSpPr/>
            <p:nvPr/>
          </p:nvSpPr>
          <p:spPr>
            <a:xfrm>
              <a:off x="349990" y="4983303"/>
              <a:ext cx="306147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Walking duration preference</a:t>
              </a:r>
              <a:endParaRPr lang="zh-CN" altLang="en-US" dirty="0">
                <a:latin typeface="Helvetica" panose="020B0604020202020204" pitchFamily="34" charset="0"/>
                <a:cs typeface="Helvetica" panose="020B0604020202020204" pitchFamily="34" charset="0"/>
              </a:endParaRPr>
            </a:p>
          </p:txBody>
        </p:sp>
        <p:sp>
          <p:nvSpPr>
            <p:cNvPr id="14" name="矩形 13">
              <a:extLst>
                <a:ext uri="{FF2B5EF4-FFF2-40B4-BE49-F238E27FC236}">
                  <a16:creationId xmlns:a16="http://schemas.microsoft.com/office/drawing/2014/main" id="{4768DDCE-4CAD-40A8-AE42-CE6CC26AC829}"/>
                </a:ext>
              </a:extLst>
            </p:cNvPr>
            <p:cNvSpPr/>
            <p:nvPr/>
          </p:nvSpPr>
          <p:spPr>
            <a:xfrm>
              <a:off x="6131871" y="1402407"/>
              <a:ext cx="2720027"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Probability of walking the given duration or more</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E483EAB8-CFD8-438A-AC25-4B376E0DFFE3}"/>
                </a:ext>
              </a:extLst>
            </p:cNvPr>
            <p:cNvSpPr/>
            <p:nvPr/>
          </p:nvSpPr>
          <p:spPr>
            <a:xfrm>
              <a:off x="756062" y="3204489"/>
              <a:ext cx="224933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Identify valid feature</a:t>
              </a:r>
              <a:endParaRPr lang="zh-CN" altLang="en-US" dirty="0">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6B3B4F23-16D4-44B8-8726-690B5AEEFBE9}"/>
                </a:ext>
              </a:extLst>
            </p:cNvPr>
            <p:cNvSpPr/>
            <p:nvPr/>
          </p:nvSpPr>
          <p:spPr>
            <a:xfrm>
              <a:off x="349990" y="4024484"/>
              <a:ext cx="3061479"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Verify the extracted features</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4760E170-22B7-4962-A226-64563E4EBBE2}"/>
                </a:ext>
              </a:extLst>
            </p:cNvPr>
            <p:cNvSpPr/>
            <p:nvPr/>
          </p:nvSpPr>
          <p:spPr>
            <a:xfrm>
              <a:off x="1217727" y="5878560"/>
              <a:ext cx="132600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Conclusion</a:t>
              </a:r>
            </a:p>
          </p:txBody>
        </p:sp>
        <p:sp>
          <p:nvSpPr>
            <p:cNvPr id="24" name="矩形 23">
              <a:extLst>
                <a:ext uri="{FF2B5EF4-FFF2-40B4-BE49-F238E27FC236}">
                  <a16:creationId xmlns:a16="http://schemas.microsoft.com/office/drawing/2014/main" id="{BD010313-F47D-42F3-BB1D-548E3DBA3AF0}"/>
                </a:ext>
              </a:extLst>
            </p:cNvPr>
            <p:cNvSpPr/>
            <p:nvPr/>
          </p:nvSpPr>
          <p:spPr>
            <a:xfrm>
              <a:off x="837287" y="923398"/>
              <a:ext cx="2086884" cy="646331"/>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Construct the indicator system</a:t>
              </a:r>
              <a:endParaRPr lang="zh-CN" altLang="en-US" dirty="0">
                <a:latin typeface="Helvetica" panose="020B0604020202020204" pitchFamily="34" charset="0"/>
                <a:cs typeface="Helvetica" panose="020B0604020202020204" pitchFamily="34" charset="0"/>
              </a:endParaRPr>
            </a:p>
          </p:txBody>
        </p:sp>
        <p:sp>
          <p:nvSpPr>
            <p:cNvPr id="42" name="矩形 41">
              <a:extLst>
                <a:ext uri="{FF2B5EF4-FFF2-40B4-BE49-F238E27FC236}">
                  <a16:creationId xmlns:a16="http://schemas.microsoft.com/office/drawing/2014/main" id="{AC46717E-D222-4435-BFA2-F862EF94EE55}"/>
                </a:ext>
              </a:extLst>
            </p:cNvPr>
            <p:cNvSpPr/>
            <p:nvPr/>
          </p:nvSpPr>
          <p:spPr>
            <a:xfrm>
              <a:off x="5620431" y="4095052"/>
              <a:ext cx="3070071"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Random forest decision tree</a:t>
              </a:r>
              <a:endParaRPr lang="zh-CN" altLang="en-US"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36C41E0B-3FC1-438A-BC93-779C2D8EB9E8}"/>
                </a:ext>
              </a:extLst>
            </p:cNvPr>
            <p:cNvSpPr txBox="1"/>
            <p:nvPr/>
          </p:nvSpPr>
          <p:spPr>
            <a:xfrm>
              <a:off x="4072345" y="4095052"/>
              <a:ext cx="1210588"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Prediction</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0049EC1E-DF7F-467B-B136-2EF038640B72}"/>
                </a:ext>
              </a:extLst>
            </p:cNvPr>
            <p:cNvSpPr txBox="1"/>
            <p:nvPr/>
          </p:nvSpPr>
          <p:spPr>
            <a:xfrm>
              <a:off x="4059521" y="4800241"/>
              <a:ext cx="1236236"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evaluation</a:t>
              </a:r>
              <a:endParaRPr lang="zh-CN" altLang="en-US" dirty="0">
                <a:latin typeface="Helvetica" panose="020B0604020202020204" pitchFamily="34" charset="0"/>
                <a:cs typeface="Helvetica" panose="020B0604020202020204" pitchFamily="34" charset="0"/>
              </a:endParaRPr>
            </a:p>
          </p:txBody>
        </p:sp>
        <p:sp>
          <p:nvSpPr>
            <p:cNvPr id="51" name="矩形 50">
              <a:extLst>
                <a:ext uri="{FF2B5EF4-FFF2-40B4-BE49-F238E27FC236}">
                  <a16:creationId xmlns:a16="http://schemas.microsoft.com/office/drawing/2014/main" id="{139FFD8D-B54B-471D-8522-9253295B0BE3}"/>
                </a:ext>
              </a:extLst>
            </p:cNvPr>
            <p:cNvSpPr/>
            <p:nvPr/>
          </p:nvSpPr>
          <p:spPr>
            <a:xfrm>
              <a:off x="3689772" y="3201813"/>
              <a:ext cx="1975734"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Variance analysis</a:t>
              </a:r>
              <a:endParaRPr lang="zh-CN" altLang="en-US" dirty="0">
                <a:latin typeface="Helvetica" panose="020B0604020202020204" pitchFamily="34" charset="0"/>
                <a:cs typeface="Helvetica" panose="020B0604020202020204" pitchFamily="34" charset="0"/>
              </a:endParaRPr>
            </a:p>
          </p:txBody>
        </p:sp>
        <p:cxnSp>
          <p:nvCxnSpPr>
            <p:cNvPr id="54" name="直接箭头连接符 53">
              <a:extLst>
                <a:ext uri="{FF2B5EF4-FFF2-40B4-BE49-F238E27FC236}">
                  <a16:creationId xmlns:a16="http://schemas.microsoft.com/office/drawing/2014/main" id="{2807C8E8-7160-4722-97B5-C6AF86736190}"/>
                </a:ext>
              </a:extLst>
            </p:cNvPr>
            <p:cNvCxnSpPr>
              <a:cxnSpLocks/>
              <a:stCxn id="42" idx="1"/>
              <a:endCxn id="44" idx="3"/>
            </p:cNvCxnSpPr>
            <p:nvPr/>
          </p:nvCxnSpPr>
          <p:spPr>
            <a:xfrm flipH="1">
              <a:off x="5282933" y="4279718"/>
              <a:ext cx="337498" cy="0"/>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791A9491-2D74-45E8-AF13-7C0325C01426}"/>
                </a:ext>
              </a:extLst>
            </p:cNvPr>
            <p:cNvSpPr/>
            <p:nvPr/>
          </p:nvSpPr>
          <p:spPr>
            <a:xfrm>
              <a:off x="3585032" y="1540907"/>
              <a:ext cx="2185215"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cxnSp>
          <p:nvCxnSpPr>
            <p:cNvPr id="92" name="直接箭头连接符 91">
              <a:extLst>
                <a:ext uri="{FF2B5EF4-FFF2-40B4-BE49-F238E27FC236}">
                  <a16:creationId xmlns:a16="http://schemas.microsoft.com/office/drawing/2014/main" id="{EF2E7423-C35A-41F8-B195-3B1D258BA8B8}"/>
                </a:ext>
              </a:extLst>
            </p:cNvPr>
            <p:cNvCxnSpPr>
              <a:cxnSpLocks/>
              <a:stCxn id="122" idx="2"/>
              <a:endCxn id="18" idx="0"/>
            </p:cNvCxnSpPr>
            <p:nvPr/>
          </p:nvCxnSpPr>
          <p:spPr>
            <a:xfrm>
              <a:off x="1880730" y="2666878"/>
              <a:ext cx="0" cy="53761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85986BC-5944-4FD9-BC2F-C42F80DBD36D}"/>
                </a:ext>
              </a:extLst>
            </p:cNvPr>
            <p:cNvCxnSpPr>
              <a:cxnSpLocks/>
              <a:stCxn id="18" idx="2"/>
              <a:endCxn id="19" idx="0"/>
            </p:cNvCxnSpPr>
            <p:nvPr/>
          </p:nvCxnSpPr>
          <p:spPr>
            <a:xfrm>
              <a:off x="1880730" y="3573821"/>
              <a:ext cx="0" cy="45066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4419CFF-5740-4DB2-985C-44587E4934B1}"/>
                </a:ext>
              </a:extLst>
            </p:cNvPr>
            <p:cNvCxnSpPr>
              <a:cxnSpLocks/>
              <a:stCxn id="19" idx="2"/>
              <a:endCxn id="11" idx="0"/>
            </p:cNvCxnSpPr>
            <p:nvPr/>
          </p:nvCxnSpPr>
          <p:spPr>
            <a:xfrm>
              <a:off x="1880730" y="4393816"/>
              <a:ext cx="0" cy="5894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0A5EDDFA-1F92-4495-B4C2-86340D7F018D}"/>
                </a:ext>
              </a:extLst>
            </p:cNvPr>
            <p:cNvCxnSpPr>
              <a:cxnSpLocks/>
              <a:stCxn id="11" idx="2"/>
              <a:endCxn id="20" idx="0"/>
            </p:cNvCxnSpPr>
            <p:nvPr/>
          </p:nvCxnSpPr>
          <p:spPr>
            <a:xfrm flipH="1">
              <a:off x="1880729" y="5352635"/>
              <a:ext cx="1" cy="52592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E614ED6-C4E1-4AA6-99FC-063DA040F67C}"/>
                </a:ext>
              </a:extLst>
            </p:cNvPr>
            <p:cNvCxnSpPr>
              <a:cxnSpLocks/>
              <a:stCxn id="24" idx="2"/>
              <a:endCxn id="122" idx="0"/>
            </p:cNvCxnSpPr>
            <p:nvPr/>
          </p:nvCxnSpPr>
          <p:spPr>
            <a:xfrm>
              <a:off x="1880729" y="1569729"/>
              <a:ext cx="1" cy="72781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28500936-F4F3-4A5E-AC61-7CC68201C03C}"/>
                </a:ext>
              </a:extLst>
            </p:cNvPr>
            <p:cNvCxnSpPr>
              <a:cxnSpLocks/>
              <a:stCxn id="51" idx="1"/>
              <a:endCxn id="18" idx="3"/>
            </p:cNvCxnSpPr>
            <p:nvPr/>
          </p:nvCxnSpPr>
          <p:spPr>
            <a:xfrm flipH="1">
              <a:off x="3005397" y="3386479"/>
              <a:ext cx="684375" cy="2676"/>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A157B578-D0B5-4D31-A003-884183BA1CF2}"/>
                </a:ext>
              </a:extLst>
            </p:cNvPr>
            <p:cNvSpPr/>
            <p:nvPr/>
          </p:nvSpPr>
          <p:spPr>
            <a:xfrm>
              <a:off x="3565796" y="827026"/>
              <a:ext cx="2223686"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Exploratory variable</a:t>
              </a:r>
              <a:endParaRPr lang="zh-CN" altLang="en-US" dirty="0">
                <a:latin typeface="Helvetica" panose="020B0604020202020204" pitchFamily="34" charset="0"/>
                <a:cs typeface="Helvetica" panose="020B0604020202020204" pitchFamily="34" charset="0"/>
              </a:endParaRPr>
            </a:p>
          </p:txBody>
        </p:sp>
        <p:sp>
          <p:nvSpPr>
            <p:cNvPr id="122" name="矩形 121">
              <a:extLst>
                <a:ext uri="{FF2B5EF4-FFF2-40B4-BE49-F238E27FC236}">
                  <a16:creationId xmlns:a16="http://schemas.microsoft.com/office/drawing/2014/main" id="{99024311-97E2-467D-9EA6-654C414D3889}"/>
                </a:ext>
              </a:extLst>
            </p:cNvPr>
            <p:cNvSpPr/>
            <p:nvPr/>
          </p:nvSpPr>
          <p:spPr>
            <a:xfrm>
              <a:off x="1083075" y="2297546"/>
              <a:ext cx="1595309" cy="369332"/>
            </a:xfrm>
            <a:prstGeom prst="rect">
              <a:avLst/>
            </a:prstGeom>
            <a:ln w="19050">
              <a:solidFill>
                <a:schemeClr val="tx1">
                  <a:lumMod val="50000"/>
                  <a:lumOff val="50000"/>
                </a:schemeClr>
              </a:solidFill>
            </a:ln>
          </p:spPr>
          <p:txBody>
            <a:bodyPr wrap="none">
              <a:spAutoFit/>
            </a:bodyPr>
            <a:lstStyle/>
            <a:p>
              <a:pPr algn="ctr"/>
              <a:r>
                <a:rPr lang="en-US" altLang="zh-CN" dirty="0">
                  <a:latin typeface="Helvetica" panose="020B0604020202020204" pitchFamily="34" charset="0"/>
                  <a:cs typeface="Helvetica" panose="020B0604020202020204" pitchFamily="34" charset="0"/>
                </a:rPr>
                <a:t>Data cleaning</a:t>
              </a:r>
              <a:endParaRPr lang="zh-CN" altLang="en-US" dirty="0">
                <a:latin typeface="Helvetica" panose="020B0604020202020204" pitchFamily="34" charset="0"/>
                <a:cs typeface="Helvetica" panose="020B0604020202020204" pitchFamily="34" charset="0"/>
              </a:endParaRPr>
            </a:p>
          </p:txBody>
        </p:sp>
        <p:sp>
          <p:nvSpPr>
            <p:cNvPr id="123" name="矩形 122">
              <a:extLst>
                <a:ext uri="{FF2B5EF4-FFF2-40B4-BE49-F238E27FC236}">
                  <a16:creationId xmlns:a16="http://schemas.microsoft.com/office/drawing/2014/main" id="{FBCB3719-0D40-435A-8945-AE5839C44D2E}"/>
                </a:ext>
              </a:extLst>
            </p:cNvPr>
            <p:cNvSpPr/>
            <p:nvPr/>
          </p:nvSpPr>
          <p:spPr>
            <a:xfrm>
              <a:off x="6144346" y="825975"/>
              <a:ext cx="249534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Passenger attributes</a:t>
              </a:r>
              <a:endParaRPr lang="zh-CN" altLang="en-US" dirty="0">
                <a:latin typeface="Helvetica" panose="020B0604020202020204" pitchFamily="34" charset="0"/>
                <a:cs typeface="Helvetica" panose="020B0604020202020204" pitchFamily="34" charset="0"/>
              </a:endParaRPr>
            </a:p>
          </p:txBody>
        </p:sp>
        <p:sp>
          <p:nvSpPr>
            <p:cNvPr id="125" name="矩形 124">
              <a:extLst>
                <a:ext uri="{FF2B5EF4-FFF2-40B4-BE49-F238E27FC236}">
                  <a16:creationId xmlns:a16="http://schemas.microsoft.com/office/drawing/2014/main" id="{4A345A93-D5E8-4D7F-A79E-7E7A2494043F}"/>
                </a:ext>
              </a:extLst>
            </p:cNvPr>
            <p:cNvSpPr/>
            <p:nvPr/>
          </p:nvSpPr>
          <p:spPr>
            <a:xfrm>
              <a:off x="3490737" y="2296903"/>
              <a:ext cx="2373805" cy="369332"/>
            </a:xfrm>
            <a:prstGeom prst="rect">
              <a:avLst/>
            </a:prstGeom>
            <a:ln w="19050">
              <a:solidFill>
                <a:schemeClr val="tx1">
                  <a:lumMod val="50000"/>
                  <a:lumOff val="50000"/>
                </a:schemeClr>
              </a:solidFill>
            </a:ln>
          </p:spPr>
          <p:txBody>
            <a:bodyPr wrap="square">
              <a:spAutoFit/>
            </a:bodyPr>
            <a:lstStyle/>
            <a:p>
              <a:pPr algn="ctr"/>
              <a:r>
                <a:rPr lang="en-US" altLang="zh-CN" dirty="0">
                  <a:latin typeface="Helvetica" panose="020B0604020202020204" pitchFamily="34" charset="0"/>
                  <a:cs typeface="Helvetica" panose="020B0604020202020204" pitchFamily="34" charset="0"/>
                </a:rPr>
                <a:t>Valid travel chain info</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88851EE5-F6A6-4D8D-9D1A-4C733467E8DF}"/>
                </a:ext>
              </a:extLst>
            </p:cNvPr>
            <p:cNvSpPr txBox="1"/>
            <p:nvPr/>
          </p:nvSpPr>
          <p:spPr>
            <a:xfrm>
              <a:off x="5847296" y="4661646"/>
              <a:ext cx="2121093"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Result of individual</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910232F0-63F1-4AE4-A2D1-78C54FEF8D13}"/>
                </a:ext>
              </a:extLst>
            </p:cNvPr>
            <p:cNvSpPr txBox="1"/>
            <p:nvPr/>
          </p:nvSpPr>
          <p:spPr>
            <a:xfrm>
              <a:off x="5847296" y="5250103"/>
              <a:ext cx="1749197" cy="369332"/>
            </a:xfrm>
            <a:prstGeom prst="rect">
              <a:avLst/>
            </a:prstGeom>
            <a:noFill/>
            <a:ln w="19050">
              <a:solidFill>
                <a:schemeClr val="tx1">
                  <a:lumMod val="50000"/>
                  <a:lumOff val="50000"/>
                </a:schemeClr>
              </a:solidFill>
            </a:ln>
          </p:spPr>
          <p:txBody>
            <a:bodyPr wrap="none" rtlCol="0">
              <a:spAutoFit/>
            </a:bodyPr>
            <a:lstStyle/>
            <a:p>
              <a:r>
                <a:rPr lang="en-US" altLang="zh-CN" dirty="0">
                  <a:latin typeface="Helvetica" panose="020B0604020202020204" pitchFamily="34" charset="0"/>
                  <a:cs typeface="Helvetica" panose="020B0604020202020204" pitchFamily="34" charset="0"/>
                </a:rPr>
                <a:t>Result of group</a:t>
              </a:r>
              <a:endParaRPr lang="zh-CN" altLang="en-US" dirty="0">
                <a:latin typeface="Helvetica" panose="020B0604020202020204" pitchFamily="34" charset="0"/>
                <a:cs typeface="Helvetica" panose="020B0604020202020204" pitchFamily="34" charset="0"/>
              </a:endParaRPr>
            </a:p>
          </p:txBody>
        </p:sp>
        <p:cxnSp>
          <p:nvCxnSpPr>
            <p:cNvPr id="56" name="直接箭头连接符 55">
              <a:extLst>
                <a:ext uri="{FF2B5EF4-FFF2-40B4-BE49-F238E27FC236}">
                  <a16:creationId xmlns:a16="http://schemas.microsoft.com/office/drawing/2014/main" id="{F567A042-74D5-4F98-8A02-5762619ECFF4}"/>
                </a:ext>
              </a:extLst>
            </p:cNvPr>
            <p:cNvCxnSpPr>
              <a:cxnSpLocks/>
              <a:stCxn id="125" idx="1"/>
              <a:endCxn id="122" idx="3"/>
            </p:cNvCxnSpPr>
            <p:nvPr/>
          </p:nvCxnSpPr>
          <p:spPr>
            <a:xfrm flipH="1">
              <a:off x="2678384" y="2481569"/>
              <a:ext cx="812353" cy="643"/>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5055EB-38B8-407C-805D-B90E39AA2B57}"/>
                </a:ext>
              </a:extLst>
            </p:cNvPr>
            <p:cNvCxnSpPr>
              <a:cxnSpLocks/>
              <a:stCxn id="123" idx="1"/>
              <a:endCxn id="118" idx="3"/>
            </p:cNvCxnSpPr>
            <p:nvPr/>
          </p:nvCxnSpPr>
          <p:spPr>
            <a:xfrm flipH="1">
              <a:off x="5789482" y="1010641"/>
              <a:ext cx="354864" cy="1051"/>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左大括号 61">
              <a:extLst>
                <a:ext uri="{FF2B5EF4-FFF2-40B4-BE49-F238E27FC236}">
                  <a16:creationId xmlns:a16="http://schemas.microsoft.com/office/drawing/2014/main" id="{2D7E3904-DD3F-49D1-BED6-C51C80A8676E}"/>
                </a:ext>
              </a:extLst>
            </p:cNvPr>
            <p:cNvSpPr/>
            <p:nvPr/>
          </p:nvSpPr>
          <p:spPr>
            <a:xfrm>
              <a:off x="5450320" y="4774986"/>
              <a:ext cx="302822" cy="753443"/>
            </a:xfrm>
            <a:prstGeom prst="leftBrace">
              <a:avLst>
                <a:gd name="adj1" fmla="val 61247"/>
                <a:gd name="adj2" fmla="val 349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66" name="直接箭头连接符 65">
              <a:extLst>
                <a:ext uri="{FF2B5EF4-FFF2-40B4-BE49-F238E27FC236}">
                  <a16:creationId xmlns:a16="http://schemas.microsoft.com/office/drawing/2014/main" id="{26FF624E-6FD0-42FD-BA16-3B725B7F8273}"/>
                </a:ext>
              </a:extLst>
            </p:cNvPr>
            <p:cNvCxnSpPr>
              <a:cxnSpLocks/>
              <a:stCxn id="14" idx="1"/>
              <a:endCxn id="74" idx="3"/>
            </p:cNvCxnSpPr>
            <p:nvPr/>
          </p:nvCxnSpPr>
          <p:spPr>
            <a:xfrm flipH="1">
              <a:off x="5770247" y="1725573"/>
              <a:ext cx="361624" cy="0"/>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左大括号 71">
              <a:extLst>
                <a:ext uri="{FF2B5EF4-FFF2-40B4-BE49-F238E27FC236}">
                  <a16:creationId xmlns:a16="http://schemas.microsoft.com/office/drawing/2014/main" id="{AE987341-C66C-480F-911F-7A2AC550A837}"/>
                </a:ext>
              </a:extLst>
            </p:cNvPr>
            <p:cNvSpPr/>
            <p:nvPr/>
          </p:nvSpPr>
          <p:spPr>
            <a:xfrm>
              <a:off x="3046680" y="986289"/>
              <a:ext cx="428521" cy="753443"/>
            </a:xfrm>
            <a:prstGeom prst="leftBrace">
              <a:avLst>
                <a:gd name="adj1" fmla="val 61247"/>
                <a:gd name="adj2" fmla="val 3988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cxnSp>
          <p:nvCxnSpPr>
            <p:cNvPr id="88" name="直接箭头连接符 87">
              <a:extLst>
                <a:ext uri="{FF2B5EF4-FFF2-40B4-BE49-F238E27FC236}">
                  <a16:creationId xmlns:a16="http://schemas.microsoft.com/office/drawing/2014/main" id="{7D9034C1-EC7D-4143-BC1F-4053C03DF7EC}"/>
                </a:ext>
              </a:extLst>
            </p:cNvPr>
            <p:cNvCxnSpPr>
              <a:cxnSpLocks/>
              <a:stCxn id="59" idx="1"/>
              <a:endCxn id="19" idx="3"/>
            </p:cNvCxnSpPr>
            <p:nvPr/>
          </p:nvCxnSpPr>
          <p:spPr>
            <a:xfrm flipH="1" flipV="1">
              <a:off x="3411469" y="4209150"/>
              <a:ext cx="577892" cy="621818"/>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441BB1C7-AB44-40E5-A3D9-3367A7CCA5D9}"/>
                </a:ext>
              </a:extLst>
            </p:cNvPr>
            <p:cNvSpPr txBox="1"/>
            <p:nvPr/>
          </p:nvSpPr>
          <p:spPr>
            <a:xfrm>
              <a:off x="6993075" y="2192682"/>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94" name="矩形: 圆角 93">
              <a:extLst>
                <a:ext uri="{FF2B5EF4-FFF2-40B4-BE49-F238E27FC236}">
                  <a16:creationId xmlns:a16="http://schemas.microsoft.com/office/drawing/2014/main" id="{74EB5140-D438-40D3-8A2D-9F18C75373C1}"/>
                </a:ext>
              </a:extLst>
            </p:cNvPr>
            <p:cNvSpPr/>
            <p:nvPr/>
          </p:nvSpPr>
          <p:spPr>
            <a:xfrm>
              <a:off x="6704317" y="2232969"/>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6" name="文本框 95">
              <a:extLst>
                <a:ext uri="{FF2B5EF4-FFF2-40B4-BE49-F238E27FC236}">
                  <a16:creationId xmlns:a16="http://schemas.microsoft.com/office/drawing/2014/main" id="{9697D4F2-7892-4197-B177-14EB6CF7B5D7}"/>
                </a:ext>
              </a:extLst>
            </p:cNvPr>
            <p:cNvSpPr txBox="1"/>
            <p:nvPr/>
          </p:nvSpPr>
          <p:spPr>
            <a:xfrm>
              <a:off x="6420630" y="3188925"/>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98" name="矩形: 圆角 97">
              <a:extLst>
                <a:ext uri="{FF2B5EF4-FFF2-40B4-BE49-F238E27FC236}">
                  <a16:creationId xmlns:a16="http://schemas.microsoft.com/office/drawing/2014/main" id="{6AE04F3B-1FA3-40B4-BE5C-A8D90EF8B31B}"/>
                </a:ext>
              </a:extLst>
            </p:cNvPr>
            <p:cNvSpPr/>
            <p:nvPr/>
          </p:nvSpPr>
          <p:spPr>
            <a:xfrm>
              <a:off x="6131872" y="3223246"/>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0" name="文本框 99">
              <a:extLst>
                <a:ext uri="{FF2B5EF4-FFF2-40B4-BE49-F238E27FC236}">
                  <a16:creationId xmlns:a16="http://schemas.microsoft.com/office/drawing/2014/main" id="{555921C1-3015-4C56-8F60-39715324EA2B}"/>
                </a:ext>
              </a:extLst>
            </p:cNvPr>
            <p:cNvSpPr txBox="1"/>
            <p:nvPr/>
          </p:nvSpPr>
          <p:spPr>
            <a:xfrm>
              <a:off x="5450320" y="5743743"/>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101" name="矩形: 圆角 100">
              <a:extLst>
                <a:ext uri="{FF2B5EF4-FFF2-40B4-BE49-F238E27FC236}">
                  <a16:creationId xmlns:a16="http://schemas.microsoft.com/office/drawing/2014/main" id="{6D5C91ED-5A1C-41AF-B1C3-13B8F4097FAE}"/>
                </a:ext>
              </a:extLst>
            </p:cNvPr>
            <p:cNvSpPr/>
            <p:nvPr/>
          </p:nvSpPr>
          <p:spPr>
            <a:xfrm>
              <a:off x="5161562" y="5780313"/>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02" name="箭头: 右 101">
              <a:extLst>
                <a:ext uri="{FF2B5EF4-FFF2-40B4-BE49-F238E27FC236}">
                  <a16:creationId xmlns:a16="http://schemas.microsoft.com/office/drawing/2014/main" id="{D5A5C89F-DA51-4D14-9B60-525137A1DC35}"/>
                </a:ext>
              </a:extLst>
            </p:cNvPr>
            <p:cNvSpPr/>
            <p:nvPr/>
          </p:nvSpPr>
          <p:spPr>
            <a:xfrm rot="16200000">
              <a:off x="6408425" y="2292709"/>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右 102">
              <a:extLst>
                <a:ext uri="{FF2B5EF4-FFF2-40B4-BE49-F238E27FC236}">
                  <a16:creationId xmlns:a16="http://schemas.microsoft.com/office/drawing/2014/main" id="{4CEC99B3-2FE9-4FC3-954F-EB836CF99798}"/>
                </a:ext>
              </a:extLst>
            </p:cNvPr>
            <p:cNvSpPr/>
            <p:nvPr/>
          </p:nvSpPr>
          <p:spPr>
            <a:xfrm rot="10800000">
              <a:off x="5847296" y="3294494"/>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箭头: 右 103">
              <a:extLst>
                <a:ext uri="{FF2B5EF4-FFF2-40B4-BE49-F238E27FC236}">
                  <a16:creationId xmlns:a16="http://schemas.microsoft.com/office/drawing/2014/main" id="{99C0EDA4-8A34-49A3-826D-215A84B7EDA1}"/>
                </a:ext>
              </a:extLst>
            </p:cNvPr>
            <p:cNvSpPr/>
            <p:nvPr/>
          </p:nvSpPr>
          <p:spPr>
            <a:xfrm rot="16200000">
              <a:off x="4859512" y="584377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873677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5443603"/>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8" name="矩形 97">
            <a:extLst>
              <a:ext uri="{FF2B5EF4-FFF2-40B4-BE49-F238E27FC236}">
                <a16:creationId xmlns:a16="http://schemas.microsoft.com/office/drawing/2014/main" id="{0F5707F8-3590-48AE-900B-D0E8F188498D}"/>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160</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102" name="文本框 101">
            <a:extLst>
              <a:ext uri="{FF2B5EF4-FFF2-40B4-BE49-F238E27FC236}">
                <a16:creationId xmlns:a16="http://schemas.microsoft.com/office/drawing/2014/main" id="{E7934341-D01C-4FFA-8E97-922D6BDB8AF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3" name="组合 102">
            <a:extLst>
              <a:ext uri="{FF2B5EF4-FFF2-40B4-BE49-F238E27FC236}">
                <a16:creationId xmlns:a16="http://schemas.microsoft.com/office/drawing/2014/main" id="{CD63D4F2-B286-4400-B3DC-5FBED86E90D1}"/>
              </a:ext>
            </a:extLst>
          </p:cNvPr>
          <p:cNvGrpSpPr/>
          <p:nvPr/>
        </p:nvGrpSpPr>
        <p:grpSpPr>
          <a:xfrm>
            <a:off x="1611756" y="1772954"/>
            <a:ext cx="6182587" cy="2828974"/>
            <a:chOff x="1611756" y="1772954"/>
            <a:chExt cx="6182587" cy="2828974"/>
          </a:xfrm>
        </p:grpSpPr>
        <p:grpSp>
          <p:nvGrpSpPr>
            <p:cNvPr id="104" name="组合 103">
              <a:extLst>
                <a:ext uri="{FF2B5EF4-FFF2-40B4-BE49-F238E27FC236}">
                  <a16:creationId xmlns:a16="http://schemas.microsoft.com/office/drawing/2014/main" id="{89D752CC-613E-4E6A-BF61-558F0AA93F93}"/>
                </a:ext>
              </a:extLst>
            </p:cNvPr>
            <p:cNvGrpSpPr/>
            <p:nvPr/>
          </p:nvGrpSpPr>
          <p:grpSpPr>
            <a:xfrm>
              <a:off x="1611756" y="2312422"/>
              <a:ext cx="6182587" cy="2289506"/>
              <a:chOff x="1130321" y="2201087"/>
              <a:chExt cx="6182587" cy="2289506"/>
            </a:xfrm>
          </p:grpSpPr>
          <p:grpSp>
            <p:nvGrpSpPr>
              <p:cNvPr id="129" name="组合 128">
                <a:extLst>
                  <a:ext uri="{FF2B5EF4-FFF2-40B4-BE49-F238E27FC236}">
                    <a16:creationId xmlns:a16="http://schemas.microsoft.com/office/drawing/2014/main" id="{B183C47D-8E5B-4AA8-B9F7-C39841773E37}"/>
                  </a:ext>
                </a:extLst>
              </p:cNvPr>
              <p:cNvGrpSpPr/>
              <p:nvPr/>
            </p:nvGrpSpPr>
            <p:grpSpPr>
              <a:xfrm>
                <a:off x="1588244" y="2201087"/>
                <a:ext cx="5242617" cy="2062264"/>
                <a:chOff x="1912094" y="2163900"/>
                <a:chExt cx="5242617" cy="2062264"/>
              </a:xfrm>
            </p:grpSpPr>
            <p:grpSp>
              <p:nvGrpSpPr>
                <p:cNvPr id="245" name="组合 244">
                  <a:extLst>
                    <a:ext uri="{FF2B5EF4-FFF2-40B4-BE49-F238E27FC236}">
                      <a16:creationId xmlns:a16="http://schemas.microsoft.com/office/drawing/2014/main" id="{81B064CB-8A6B-44F3-BC17-A449015C80E0}"/>
                    </a:ext>
                  </a:extLst>
                </p:cNvPr>
                <p:cNvGrpSpPr/>
                <p:nvPr/>
              </p:nvGrpSpPr>
              <p:grpSpPr>
                <a:xfrm>
                  <a:off x="1912094" y="2163900"/>
                  <a:ext cx="5242617" cy="2062264"/>
                  <a:chOff x="2052347" y="2309514"/>
                  <a:chExt cx="5242617" cy="2062264"/>
                </a:xfrm>
              </p:grpSpPr>
              <p:grpSp>
                <p:nvGrpSpPr>
                  <p:cNvPr id="248" name="组合 247">
                    <a:extLst>
                      <a:ext uri="{FF2B5EF4-FFF2-40B4-BE49-F238E27FC236}">
                        <a16:creationId xmlns:a16="http://schemas.microsoft.com/office/drawing/2014/main" id="{6B5A0E90-69F9-4463-8D7F-D5C0D8D6BE39}"/>
                      </a:ext>
                    </a:extLst>
                  </p:cNvPr>
                  <p:cNvGrpSpPr/>
                  <p:nvPr/>
                </p:nvGrpSpPr>
                <p:grpSpPr>
                  <a:xfrm>
                    <a:off x="2052347" y="2309514"/>
                    <a:ext cx="2062264" cy="2062264"/>
                    <a:chOff x="3147199" y="1430771"/>
                    <a:chExt cx="2062264" cy="2062264"/>
                  </a:xfrm>
                </p:grpSpPr>
                <p:sp>
                  <p:nvSpPr>
                    <p:cNvPr id="252" name="矩形 251">
                      <a:extLst>
                        <a:ext uri="{FF2B5EF4-FFF2-40B4-BE49-F238E27FC236}">
                          <a16:creationId xmlns:a16="http://schemas.microsoft.com/office/drawing/2014/main" id="{C26F6367-21B0-4FCF-8C37-F18F11B8A4B8}"/>
                        </a:ext>
                      </a:extLst>
                    </p:cNvPr>
                    <p:cNvSpPr/>
                    <p:nvPr/>
                  </p:nvSpPr>
                  <p:spPr>
                    <a:xfrm>
                      <a:off x="3998068"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3" name="椭圆 252">
                      <a:extLst>
                        <a:ext uri="{FF2B5EF4-FFF2-40B4-BE49-F238E27FC236}">
                          <a16:creationId xmlns:a16="http://schemas.microsoft.com/office/drawing/2014/main" id="{534A837A-9E37-477D-9451-FE9AFFCA0E03}"/>
                        </a:ext>
                      </a:extLst>
                    </p:cNvPr>
                    <p:cNvSpPr/>
                    <p:nvPr/>
                  </p:nvSpPr>
                  <p:spPr>
                    <a:xfrm>
                      <a:off x="3147199"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9" name="组合 248">
                    <a:extLst>
                      <a:ext uri="{FF2B5EF4-FFF2-40B4-BE49-F238E27FC236}">
                        <a16:creationId xmlns:a16="http://schemas.microsoft.com/office/drawing/2014/main" id="{56A43414-F79D-426A-8787-C894DC5032B2}"/>
                      </a:ext>
                    </a:extLst>
                  </p:cNvPr>
                  <p:cNvGrpSpPr/>
                  <p:nvPr/>
                </p:nvGrpSpPr>
                <p:grpSpPr>
                  <a:xfrm>
                    <a:off x="5232700" y="2309514"/>
                    <a:ext cx="2062264" cy="2062264"/>
                    <a:chOff x="3075892" y="1430771"/>
                    <a:chExt cx="2062264" cy="2062264"/>
                  </a:xfrm>
                </p:grpSpPr>
                <p:sp>
                  <p:nvSpPr>
                    <p:cNvPr id="250" name="矩形 249">
                      <a:extLst>
                        <a:ext uri="{FF2B5EF4-FFF2-40B4-BE49-F238E27FC236}">
                          <a16:creationId xmlns:a16="http://schemas.microsoft.com/office/drawing/2014/main" id="{633A68B3-79F2-4D35-9C39-DDC6055A21D5}"/>
                        </a:ext>
                      </a:extLst>
                    </p:cNvPr>
                    <p:cNvSpPr/>
                    <p:nvPr/>
                  </p:nvSpPr>
                  <p:spPr>
                    <a:xfrm>
                      <a:off x="3902743" y="2373549"/>
                      <a:ext cx="408562" cy="1658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1" name="椭圆 250">
                      <a:extLst>
                        <a:ext uri="{FF2B5EF4-FFF2-40B4-BE49-F238E27FC236}">
                          <a16:creationId xmlns:a16="http://schemas.microsoft.com/office/drawing/2014/main" id="{89B1FB1B-9673-4D11-92D3-54C3DAEA9D9E}"/>
                        </a:ext>
                      </a:extLst>
                    </p:cNvPr>
                    <p:cNvSpPr/>
                    <p:nvPr/>
                  </p:nvSpPr>
                  <p:spPr>
                    <a:xfrm>
                      <a:off x="3075892" y="1430771"/>
                      <a:ext cx="2062264" cy="2062264"/>
                    </a:xfrm>
                    <a:prstGeom prst="ellipse">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6" name="文本框 245">
                  <a:extLst>
                    <a:ext uri="{FF2B5EF4-FFF2-40B4-BE49-F238E27FC236}">
                      <a16:creationId xmlns:a16="http://schemas.microsoft.com/office/drawing/2014/main" id="{A16576AE-031E-412C-8186-A999A99A2396}"/>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7" name="文本框 246">
                  <a:extLst>
                    <a:ext uri="{FF2B5EF4-FFF2-40B4-BE49-F238E27FC236}">
                      <a16:creationId xmlns:a16="http://schemas.microsoft.com/office/drawing/2014/main" id="{956797A5-9C0E-4A09-8AD6-E313F35272D4}"/>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1" name="组合 150">
                <a:extLst>
                  <a:ext uri="{FF2B5EF4-FFF2-40B4-BE49-F238E27FC236}">
                    <a16:creationId xmlns:a16="http://schemas.microsoft.com/office/drawing/2014/main" id="{A03CB299-96C5-4035-81BE-C524A7465EC1}"/>
                  </a:ext>
                </a:extLst>
              </p:cNvPr>
              <p:cNvGrpSpPr/>
              <p:nvPr/>
            </p:nvGrpSpPr>
            <p:grpSpPr>
              <a:xfrm>
                <a:off x="1130321" y="3194671"/>
                <a:ext cx="6182587" cy="57769"/>
                <a:chOff x="1454171" y="3157484"/>
                <a:chExt cx="6182587" cy="57769"/>
              </a:xfrm>
            </p:grpSpPr>
            <p:grpSp>
              <p:nvGrpSpPr>
                <p:cNvPr id="206" name="组合 205">
                  <a:extLst>
                    <a:ext uri="{FF2B5EF4-FFF2-40B4-BE49-F238E27FC236}">
                      <a16:creationId xmlns:a16="http://schemas.microsoft.com/office/drawing/2014/main" id="{A6F4BE9D-BE2F-465C-AE96-7552C1A083F7}"/>
                    </a:ext>
                  </a:extLst>
                </p:cNvPr>
                <p:cNvGrpSpPr/>
                <p:nvPr/>
              </p:nvGrpSpPr>
              <p:grpSpPr>
                <a:xfrm>
                  <a:off x="3171362" y="3157664"/>
                  <a:ext cx="2747936" cy="57589"/>
                  <a:chOff x="3394631" y="4597989"/>
                  <a:chExt cx="2747936" cy="57589"/>
                </a:xfrm>
              </p:grpSpPr>
              <p:sp>
                <p:nvSpPr>
                  <p:cNvPr id="229" name="矩形 228">
                    <a:extLst>
                      <a:ext uri="{FF2B5EF4-FFF2-40B4-BE49-F238E27FC236}">
                        <a16:creationId xmlns:a16="http://schemas.microsoft.com/office/drawing/2014/main" id="{BBEA8E25-9E78-429B-A0CD-6BF7D3D0E38A}"/>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0BDC140B-F365-4BD8-A288-1FFCAA02B450}"/>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FA0D198C-B532-4B3A-B080-1FEE320A094B}"/>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8205872A-E757-45D1-87C0-948DADEBB092}"/>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97D485F0-3C34-41C7-8006-872A0322986E}"/>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42CBD354-440B-4BBB-B06B-48B0CBA567F5}"/>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B02CF2C1-72AA-470B-ADB2-40AA7ECB779C}"/>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9C3FD38-4C85-4B77-AAB7-D428F7A9786D}"/>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709BD0F8-CC72-41A9-B7C8-69A7D200E0D1}"/>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CEE7DC80-5A70-4B90-829C-539B134B4EE3}"/>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2748F491-E15F-4C5E-8732-6F4A5B6FCCE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F6A6283-E95E-4F90-B841-2048DF938F1A}"/>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AC5EFBF7-C77C-4A97-9EE2-1EEA1E80EBC7}"/>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E59A10E0-F1ED-4324-90FA-160FEA7704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C457FA66-44B6-4294-B100-DE9F254147F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61D68349-4215-428C-9B93-54E98DAD90C0}"/>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7" name="组合 206">
                  <a:extLst>
                    <a:ext uri="{FF2B5EF4-FFF2-40B4-BE49-F238E27FC236}">
                      <a16:creationId xmlns:a16="http://schemas.microsoft.com/office/drawing/2014/main" id="{B4FD5708-63F6-45C5-A7CA-B2C6FA079194}"/>
                    </a:ext>
                  </a:extLst>
                </p:cNvPr>
                <p:cNvGrpSpPr/>
                <p:nvPr/>
              </p:nvGrpSpPr>
              <p:grpSpPr>
                <a:xfrm>
                  <a:off x="1454171" y="3157663"/>
                  <a:ext cx="1717460" cy="57589"/>
                  <a:chOff x="4425107" y="4597989"/>
                  <a:chExt cx="1717460" cy="57589"/>
                </a:xfrm>
              </p:grpSpPr>
              <p:sp>
                <p:nvSpPr>
                  <p:cNvPr id="219" name="矩形 218">
                    <a:extLst>
                      <a:ext uri="{FF2B5EF4-FFF2-40B4-BE49-F238E27FC236}">
                        <a16:creationId xmlns:a16="http://schemas.microsoft.com/office/drawing/2014/main" id="{96C1EC41-4557-41C4-AFAA-5843EE5A2DC6}"/>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36C9184B-FDB2-46DF-9A65-73A45DE4DD0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71971E66-51BF-4B85-A728-8C582FB1313D}"/>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14756D1D-AAE0-4B85-9250-F6CA12B0E6B5}"/>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301B2E02-ACD5-4133-B0C7-2734C7E83C75}"/>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5555CE5A-52E3-4F6F-9050-55500885E75F}"/>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3C07F878-1047-4C8D-BF96-5C931A78E2F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C263D1AD-36CF-4D7A-AE4E-F89495CC2615}"/>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05C35502-98A0-4A25-9975-115D6AEEF94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0CF2C6B8-FA5C-461E-BBCE-B0F6BE6F798A}"/>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BD107622-FE66-4E3E-BBF3-FFDA874ABE80}"/>
                    </a:ext>
                  </a:extLst>
                </p:cNvPr>
                <p:cNvGrpSpPr/>
                <p:nvPr/>
              </p:nvGrpSpPr>
              <p:grpSpPr>
                <a:xfrm>
                  <a:off x="5919298" y="3157484"/>
                  <a:ext cx="1717460" cy="57589"/>
                  <a:chOff x="4425107" y="4597989"/>
                  <a:chExt cx="1717460" cy="57589"/>
                </a:xfrm>
              </p:grpSpPr>
              <p:sp>
                <p:nvSpPr>
                  <p:cNvPr id="209" name="矩形 208">
                    <a:extLst>
                      <a:ext uri="{FF2B5EF4-FFF2-40B4-BE49-F238E27FC236}">
                        <a16:creationId xmlns:a16="http://schemas.microsoft.com/office/drawing/2014/main" id="{DCA8490F-D096-4B20-BDA3-FCC41652AEC1}"/>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1AB686D3-6DEB-4C9A-95D7-63514CE8251B}"/>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D8182B36-224B-4ED6-B664-9140E61E70C4}"/>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FCE1908D-DCF0-4563-9260-E0178D36077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658752A6-E82D-4C81-8161-5A22C5132EDA}"/>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7D638EA3-D62A-4B1F-BC59-A419F0D65490}"/>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67AB7CB4-3746-4119-BA3B-8FEC708E0E7E}"/>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53908882-7F14-4E36-B609-318FF81A307F}"/>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64C99EE5-755F-4B46-AACE-2846209630D3}"/>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2A33F2C7-6AD7-4B89-80AA-CBEE2DCB2E82}"/>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2" name="箭头: 右 151">
                <a:extLst>
                  <a:ext uri="{FF2B5EF4-FFF2-40B4-BE49-F238E27FC236}">
                    <a16:creationId xmlns:a16="http://schemas.microsoft.com/office/drawing/2014/main" id="{C7D491DC-B1B6-464A-A032-4C5B0EBCA553}"/>
                  </a:ext>
                </a:extLst>
              </p:cNvPr>
              <p:cNvSpPr/>
              <p:nvPr/>
            </p:nvSpPr>
            <p:spPr>
              <a:xfrm rot="18696745">
                <a:off x="2253181" y="3457571"/>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57A4647C-79F5-4A7D-B61C-0C3FA272264E}"/>
                  </a:ext>
                </a:extLst>
              </p:cNvPr>
              <p:cNvGrpSpPr/>
              <p:nvPr/>
            </p:nvGrpSpPr>
            <p:grpSpPr>
              <a:xfrm>
                <a:off x="1237350" y="3649275"/>
                <a:ext cx="1302038" cy="817206"/>
                <a:chOff x="1235070" y="3616663"/>
                <a:chExt cx="1302038" cy="817206"/>
              </a:xfrm>
            </p:grpSpPr>
            <p:sp>
              <p:nvSpPr>
                <p:cNvPr id="174" name="矩形 173">
                  <a:extLst>
                    <a:ext uri="{FF2B5EF4-FFF2-40B4-BE49-F238E27FC236}">
                      <a16:creationId xmlns:a16="http://schemas.microsoft.com/office/drawing/2014/main" id="{93A861A9-E39E-41DF-8D88-431419355530}"/>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a:extLst>
                    <a:ext uri="{FF2B5EF4-FFF2-40B4-BE49-F238E27FC236}">
                      <a16:creationId xmlns:a16="http://schemas.microsoft.com/office/drawing/2014/main" id="{19783856-B558-4EFD-8365-6E52F4806F40}"/>
                    </a:ext>
                  </a:extLst>
                </p:cNvPr>
                <p:cNvGrpSpPr/>
                <p:nvPr/>
              </p:nvGrpSpPr>
              <p:grpSpPr>
                <a:xfrm>
                  <a:off x="1235070" y="3635029"/>
                  <a:ext cx="1302038" cy="798840"/>
                  <a:chOff x="1235070" y="3511009"/>
                  <a:chExt cx="1302038" cy="798840"/>
                </a:xfrm>
              </p:grpSpPr>
              <p:sp>
                <p:nvSpPr>
                  <p:cNvPr id="176" name="矩形: 圆角 175">
                    <a:extLst>
                      <a:ext uri="{FF2B5EF4-FFF2-40B4-BE49-F238E27FC236}">
                        <a16:creationId xmlns:a16="http://schemas.microsoft.com/office/drawing/2014/main" id="{0044D7A9-AF1E-4068-B1E4-10EF638AC46D}"/>
                      </a:ext>
                    </a:extLst>
                  </p:cNvPr>
                  <p:cNvSpPr/>
                  <p:nvPr/>
                </p:nvSpPr>
                <p:spPr>
                  <a:xfrm>
                    <a:off x="1482010" y="4021091"/>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1" name="组合 200">
                    <a:extLst>
                      <a:ext uri="{FF2B5EF4-FFF2-40B4-BE49-F238E27FC236}">
                        <a16:creationId xmlns:a16="http://schemas.microsoft.com/office/drawing/2014/main" id="{7680C601-0DA1-4BFC-A24F-15A56E42B93B}"/>
                      </a:ext>
                    </a:extLst>
                  </p:cNvPr>
                  <p:cNvGrpSpPr/>
                  <p:nvPr/>
                </p:nvGrpSpPr>
                <p:grpSpPr>
                  <a:xfrm>
                    <a:off x="1235070" y="3511009"/>
                    <a:ext cx="1302038" cy="402693"/>
                    <a:chOff x="1941710" y="3561657"/>
                    <a:chExt cx="1302038" cy="402693"/>
                  </a:xfrm>
                </p:grpSpPr>
                <p:grpSp>
                  <p:nvGrpSpPr>
                    <p:cNvPr id="202" name="组合 201">
                      <a:extLst>
                        <a:ext uri="{FF2B5EF4-FFF2-40B4-BE49-F238E27FC236}">
                          <a16:creationId xmlns:a16="http://schemas.microsoft.com/office/drawing/2014/main" id="{91307EE5-2CC6-4531-8203-D8BB014A4DB5}"/>
                        </a:ext>
                      </a:extLst>
                    </p:cNvPr>
                    <p:cNvGrpSpPr/>
                    <p:nvPr/>
                  </p:nvGrpSpPr>
                  <p:grpSpPr>
                    <a:xfrm>
                      <a:off x="1941710" y="3561657"/>
                      <a:ext cx="1302038" cy="402693"/>
                      <a:chOff x="2348456" y="3374129"/>
                      <a:chExt cx="1302038" cy="402693"/>
                    </a:xfrm>
                  </p:grpSpPr>
                  <p:pic>
                    <p:nvPicPr>
                      <p:cNvPr id="204" name="图形 203" descr="步行">
                        <a:extLst>
                          <a:ext uri="{FF2B5EF4-FFF2-40B4-BE49-F238E27FC236}">
                            <a16:creationId xmlns:a16="http://schemas.microsoft.com/office/drawing/2014/main" id="{46FE883A-D1A1-4714-801D-5C93C2E76C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5" name="文本框 204">
                        <a:extLst>
                          <a:ext uri="{FF2B5EF4-FFF2-40B4-BE49-F238E27FC236}">
                            <a16:creationId xmlns:a16="http://schemas.microsoft.com/office/drawing/2014/main" id="{E78BC9F1-DBDA-4D25-807A-75A4A387336E}"/>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3" name="直接连接符 202">
                      <a:extLst>
                        <a:ext uri="{FF2B5EF4-FFF2-40B4-BE49-F238E27FC236}">
                          <a16:creationId xmlns:a16="http://schemas.microsoft.com/office/drawing/2014/main" id="{2E8CC56E-412A-481E-B51E-B4DDCB5B90B8}"/>
                        </a:ext>
                      </a:extLst>
                    </p:cNvPr>
                    <p:cNvCxnSpPr>
                      <a:cxnSpLocks/>
                    </p:cNvCxnSpPr>
                    <p:nvPr/>
                  </p:nvCxnSpPr>
                  <p:spPr>
                    <a:xfrm flipH="1">
                      <a:off x="2284066" y="3964350"/>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nvGrpSpPr>
              <p:cNvPr id="159" name="组合 158">
                <a:extLst>
                  <a:ext uri="{FF2B5EF4-FFF2-40B4-BE49-F238E27FC236}">
                    <a16:creationId xmlns:a16="http://schemas.microsoft.com/office/drawing/2014/main" id="{1FFBF404-19B1-4DAE-BCFB-FBBC160AC71F}"/>
                  </a:ext>
                </a:extLst>
              </p:cNvPr>
              <p:cNvGrpSpPr/>
              <p:nvPr/>
            </p:nvGrpSpPr>
            <p:grpSpPr>
              <a:xfrm>
                <a:off x="4015864" y="3412280"/>
                <a:ext cx="387376" cy="169278"/>
                <a:chOff x="4044024" y="2918838"/>
                <a:chExt cx="387376" cy="169278"/>
              </a:xfrm>
            </p:grpSpPr>
            <p:sp>
              <p:nvSpPr>
                <p:cNvPr id="170" name="箭头: 右 169">
                  <a:extLst>
                    <a:ext uri="{FF2B5EF4-FFF2-40B4-BE49-F238E27FC236}">
                      <a16:creationId xmlns:a16="http://schemas.microsoft.com/office/drawing/2014/main" id="{7716110B-8F27-47BB-9C9A-F07DDF99A579}"/>
                    </a:ext>
                  </a:extLst>
                </p:cNvPr>
                <p:cNvSpPr/>
                <p:nvPr/>
              </p:nvSpPr>
              <p:spPr>
                <a:xfrm rot="10800000">
                  <a:off x="4044024" y="2918838"/>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箭头: 右 170">
                  <a:extLst>
                    <a:ext uri="{FF2B5EF4-FFF2-40B4-BE49-F238E27FC236}">
                      <a16:creationId xmlns:a16="http://schemas.microsoft.com/office/drawing/2014/main" id="{49E34593-EF2E-44E4-8832-E8193CA22937}"/>
                    </a:ext>
                  </a:extLst>
                </p:cNvPr>
                <p:cNvSpPr/>
                <p:nvPr/>
              </p:nvSpPr>
              <p:spPr>
                <a:xfrm>
                  <a:off x="4237712" y="291883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3F0C584E-106B-41EE-957D-069650F3B26C}"/>
                  </a:ext>
                </a:extLst>
              </p:cNvPr>
              <p:cNvGrpSpPr/>
              <p:nvPr/>
            </p:nvGrpSpPr>
            <p:grpSpPr>
              <a:xfrm>
                <a:off x="3558534" y="3682228"/>
                <a:ext cx="1302038" cy="808365"/>
                <a:chOff x="3558534" y="3511009"/>
                <a:chExt cx="1302038" cy="808365"/>
              </a:xfrm>
            </p:grpSpPr>
            <p:grpSp>
              <p:nvGrpSpPr>
                <p:cNvPr id="162" name="组合 161">
                  <a:extLst>
                    <a:ext uri="{FF2B5EF4-FFF2-40B4-BE49-F238E27FC236}">
                      <a16:creationId xmlns:a16="http://schemas.microsoft.com/office/drawing/2014/main" id="{2A3B2DF2-C9D4-4CFF-AB1A-D30C1151A748}"/>
                    </a:ext>
                  </a:extLst>
                </p:cNvPr>
                <p:cNvGrpSpPr/>
                <p:nvPr/>
              </p:nvGrpSpPr>
              <p:grpSpPr>
                <a:xfrm>
                  <a:off x="3558534" y="3511009"/>
                  <a:ext cx="1302038" cy="402693"/>
                  <a:chOff x="3558534" y="3360310"/>
                  <a:chExt cx="1302038" cy="402693"/>
                </a:xfrm>
              </p:grpSpPr>
              <p:grpSp>
                <p:nvGrpSpPr>
                  <p:cNvPr id="165" name="组合 164">
                    <a:extLst>
                      <a:ext uri="{FF2B5EF4-FFF2-40B4-BE49-F238E27FC236}">
                        <a16:creationId xmlns:a16="http://schemas.microsoft.com/office/drawing/2014/main" id="{B43F546B-EBFA-4E2F-BF46-0FBAF1EF4156}"/>
                      </a:ext>
                    </a:extLst>
                  </p:cNvPr>
                  <p:cNvGrpSpPr/>
                  <p:nvPr/>
                </p:nvGrpSpPr>
                <p:grpSpPr>
                  <a:xfrm>
                    <a:off x="3558534" y="3360310"/>
                    <a:ext cx="1302038" cy="402693"/>
                    <a:chOff x="2348456" y="3374129"/>
                    <a:chExt cx="1302038" cy="402693"/>
                  </a:xfrm>
                </p:grpSpPr>
                <p:pic>
                  <p:nvPicPr>
                    <p:cNvPr id="168" name="图形 167" descr="步行">
                      <a:extLst>
                        <a:ext uri="{FF2B5EF4-FFF2-40B4-BE49-F238E27FC236}">
                          <a16:creationId xmlns:a16="http://schemas.microsoft.com/office/drawing/2014/main" id="{F134EF4C-9AC8-43B5-9FDD-A1F50AFA11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69" name="文本框 168">
                      <a:extLst>
                        <a:ext uri="{FF2B5EF4-FFF2-40B4-BE49-F238E27FC236}">
                          <a16:creationId xmlns:a16="http://schemas.microsoft.com/office/drawing/2014/main" id="{B1359642-D089-4C62-9A40-C4F5164ED970}"/>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7" name="直接连接符 166">
                    <a:extLst>
                      <a:ext uri="{FF2B5EF4-FFF2-40B4-BE49-F238E27FC236}">
                        <a16:creationId xmlns:a16="http://schemas.microsoft.com/office/drawing/2014/main" id="{34AF72C4-AB78-4C9E-9215-183A597BE22E}"/>
                      </a:ext>
                    </a:extLst>
                  </p:cNvPr>
                  <p:cNvCxnSpPr>
                    <a:cxnSpLocks/>
                  </p:cNvCxnSpPr>
                  <p:nvPr/>
                </p:nvCxnSpPr>
                <p:spPr>
                  <a:xfrm flipH="1">
                    <a:off x="3887513" y="3763003"/>
                    <a:ext cx="83802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64" name="矩形: 圆角 163">
                  <a:extLst>
                    <a:ext uri="{FF2B5EF4-FFF2-40B4-BE49-F238E27FC236}">
                      <a16:creationId xmlns:a16="http://schemas.microsoft.com/office/drawing/2014/main" id="{F53AE10F-3C7B-4844-8A46-8959E63248A3}"/>
                    </a:ext>
                  </a:extLst>
                </p:cNvPr>
                <p:cNvSpPr/>
                <p:nvPr/>
              </p:nvSpPr>
              <p:spPr>
                <a:xfrm>
                  <a:off x="3811887" y="4030616"/>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05" name="图形 104" descr="步行">
              <a:extLst>
                <a:ext uri="{FF2B5EF4-FFF2-40B4-BE49-F238E27FC236}">
                  <a16:creationId xmlns:a16="http://schemas.microsoft.com/office/drawing/2014/main" id="{E1E2B2BB-27DD-4268-B829-AE829BD6C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4" name="直接箭头连接符 123">
              <a:extLst>
                <a:ext uri="{FF2B5EF4-FFF2-40B4-BE49-F238E27FC236}">
                  <a16:creationId xmlns:a16="http://schemas.microsoft.com/office/drawing/2014/main" id="{A6F9AC11-38BB-4DD3-9311-8293061BF3AE}"/>
                </a:ext>
              </a:extLst>
            </p:cNvPr>
            <p:cNvCxnSpPr>
              <a:cxnSpLocks/>
              <a:stCxn id="250" idx="0"/>
            </p:cNvCxnSpPr>
            <p:nvPr/>
          </p:nvCxnSpPr>
          <p:spPr>
            <a:xfrm flipH="1" flipV="1">
              <a:off x="6027680" y="2767760"/>
              <a:ext cx="253484" cy="487440"/>
            </a:xfrm>
            <a:prstGeom prst="straightConnector1">
              <a:avLst/>
            </a:prstGeom>
            <a:solidFill>
              <a:srgbClr val="85023E"/>
            </a:solidFill>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9047C2C8-2AE0-47E5-BF40-4F3E9F360A69}"/>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6" name="直接连接符 125">
              <a:extLst>
                <a:ext uri="{FF2B5EF4-FFF2-40B4-BE49-F238E27FC236}">
                  <a16:creationId xmlns:a16="http://schemas.microsoft.com/office/drawing/2014/main" id="{23F0ABC2-5B8E-4F64-9F3E-15EA916299B7}"/>
                </a:ext>
              </a:extLst>
            </p:cNvPr>
            <p:cNvCxnSpPr>
              <a:cxnSpLocks/>
            </p:cNvCxnSpPr>
            <p:nvPr/>
          </p:nvCxnSpPr>
          <p:spPr>
            <a:xfrm flipH="1">
              <a:off x="4359423" y="2142286"/>
              <a:ext cx="1552955" cy="0"/>
            </a:xfrm>
            <a:prstGeom prst="line">
              <a:avLst/>
            </a:prstGeom>
            <a:solidFill>
              <a:srgbClr val="85023E"/>
            </a:solidFill>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8B8EE8B4-847C-4973-9E56-B6250D0B5BC2}"/>
                </a:ext>
              </a:extLst>
            </p:cNvPr>
            <p:cNvSpPr/>
            <p:nvPr/>
          </p:nvSpPr>
          <p:spPr>
            <a:xfrm>
              <a:off x="4359423" y="225766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8" name="箭头: 右 127">
              <a:extLst>
                <a:ext uri="{FF2B5EF4-FFF2-40B4-BE49-F238E27FC236}">
                  <a16:creationId xmlns:a16="http://schemas.microsoft.com/office/drawing/2014/main" id="{CE124AF8-96C1-464B-9306-E69DC7ACEF49}"/>
                </a:ext>
              </a:extLst>
            </p:cNvPr>
            <p:cNvSpPr/>
            <p:nvPr/>
          </p:nvSpPr>
          <p:spPr>
            <a:xfrm rot="2357528">
              <a:off x="5325929" y="2320799"/>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矩形 98">
            <a:extLst>
              <a:ext uri="{FF2B5EF4-FFF2-40B4-BE49-F238E27FC236}">
                <a16:creationId xmlns:a16="http://schemas.microsoft.com/office/drawing/2014/main" id="{0BB1FC3B-C620-4696-805C-AE7B1DA9324F}"/>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矩形 253">
            <a:extLst>
              <a:ext uri="{FF2B5EF4-FFF2-40B4-BE49-F238E27FC236}">
                <a16:creationId xmlns:a16="http://schemas.microsoft.com/office/drawing/2014/main" id="{DC34FB8B-ED6D-41E3-A57F-0332FF721D80}"/>
              </a:ext>
            </a:extLst>
          </p:cNvPr>
          <p:cNvSpPr/>
          <p:nvPr/>
        </p:nvSpPr>
        <p:spPr>
          <a:xfrm>
            <a:off x="4124432" y="3530256"/>
            <a:ext cx="1131411" cy="1110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642009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0" name="组合 189">
            <a:extLst>
              <a:ext uri="{FF2B5EF4-FFF2-40B4-BE49-F238E27FC236}">
                <a16:creationId xmlns:a16="http://schemas.microsoft.com/office/drawing/2014/main" id="{D9786647-465B-4648-827A-6B6CD36E2FF7}"/>
              </a:ext>
            </a:extLst>
          </p:cNvPr>
          <p:cNvGrpSpPr/>
          <p:nvPr/>
        </p:nvGrpSpPr>
        <p:grpSpPr>
          <a:xfrm>
            <a:off x="499951" y="1296826"/>
            <a:ext cx="7294392" cy="369332"/>
            <a:chOff x="499951" y="1442718"/>
            <a:chExt cx="7294392" cy="369332"/>
          </a:xfrm>
        </p:grpSpPr>
        <p:sp>
          <p:nvSpPr>
            <p:cNvPr id="68" name="矩形 67">
              <a:extLst>
                <a:ext uri="{FF2B5EF4-FFF2-40B4-BE49-F238E27FC236}">
                  <a16:creationId xmlns:a16="http://schemas.microsoft.com/office/drawing/2014/main" id="{8363BB50-256A-4972-8B2D-CBC92B1F6EDA}"/>
                </a:ext>
              </a:extLst>
            </p:cNvPr>
            <p:cNvSpPr/>
            <p:nvPr/>
          </p:nvSpPr>
          <p:spPr>
            <a:xfrm>
              <a:off x="833180" y="1442718"/>
              <a:ext cx="6961163" cy="369332"/>
            </a:xfrm>
            <a:prstGeom prst="rect">
              <a:avLst/>
            </a:prstGeom>
          </p:spPr>
          <p:txBody>
            <a:bodyPr wrap="square">
              <a:spAutoFit/>
            </a:bodyPr>
            <a:lstStyle/>
            <a:p>
              <a:r>
                <a:rPr lang="zh-CN" altLang="en-US" dirty="0">
                  <a:latin typeface="Helvetica" panose="020B0604020202020204" pitchFamily="34" charset="0"/>
                  <a:cs typeface="Helvetica" panose="020B0604020202020204" pitchFamily="34" charset="0"/>
                </a:rPr>
                <a:t>What </a:t>
              </a:r>
              <a:r>
                <a:rPr lang="en-US" altLang="zh-CN" dirty="0">
                  <a:latin typeface="Helvetica" panose="020B0604020202020204" pitchFamily="34" charset="0"/>
                  <a:cs typeface="Helvetica" panose="020B0604020202020204" pitchFamily="34" charset="0"/>
                </a:rPr>
                <a:t>influence the </a:t>
              </a:r>
              <a:r>
                <a:rPr lang="en-US" altLang="zh-CN" dirty="0">
                  <a:solidFill>
                    <a:srgbClr val="FF3300"/>
                  </a:solidFill>
                  <a:latin typeface="Helvetica" panose="020B0604020202020204" pitchFamily="34" charset="0"/>
                  <a:cs typeface="Helvetica" panose="020B0604020202020204" pitchFamily="34" charset="0"/>
                </a:rPr>
                <a:t>walking duration </a:t>
              </a:r>
              <a:r>
                <a:rPr lang="en-US" altLang="zh-CN" dirty="0">
                  <a:latin typeface="Helvetica" panose="020B0604020202020204" pitchFamily="34" charset="0"/>
                  <a:cs typeface="Helvetica" panose="020B0604020202020204" pitchFamily="34" charset="0"/>
                </a:rPr>
                <a:t>to transit stations</a:t>
              </a:r>
              <a:r>
                <a:rPr lang="zh-CN" altLang="en-US" dirty="0">
                  <a:latin typeface="Helvetica" panose="020B0604020202020204" pitchFamily="34" charset="0"/>
                  <a:cs typeface="Helvetica" panose="020B0604020202020204" pitchFamily="34" charset="0"/>
                </a:rPr>
                <a:t>?</a:t>
              </a:r>
            </a:p>
          </p:txBody>
        </p:sp>
        <p:sp>
          <p:nvSpPr>
            <p:cNvPr id="187" name="矩形: 圆角 186">
              <a:extLst>
                <a:ext uri="{FF2B5EF4-FFF2-40B4-BE49-F238E27FC236}">
                  <a16:creationId xmlns:a16="http://schemas.microsoft.com/office/drawing/2014/main" id="{563C6D9C-4D0B-490C-871B-2F81589ED6C0}"/>
                </a:ext>
              </a:extLst>
            </p:cNvPr>
            <p:cNvSpPr/>
            <p:nvPr/>
          </p:nvSpPr>
          <p:spPr>
            <a:xfrm>
              <a:off x="499951" y="1484314"/>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5.1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34FC402-70AC-44C2-A3EF-B46A5706EA68}"/>
              </a:ext>
            </a:extLst>
          </p:cNvPr>
          <p:cNvSpPr>
            <a:spLocks noGrp="1"/>
          </p:cNvSpPr>
          <p:nvPr>
            <p:ph type="sldNum" sz="quarter" idx="12"/>
          </p:nvPr>
        </p:nvSpPr>
        <p:spPr/>
        <p:txBody>
          <a:bodyPr/>
          <a:lstStyle/>
          <a:p>
            <a:fld id="{A17BB91D-344C-44E0-9148-DFE0CFF5CFC9}" type="slidenum">
              <a:rPr lang="zh-CN" altLang="en-US" smtClean="0">
                <a:latin typeface="Helvetica" panose="020B0604020202020204" pitchFamily="34" charset="0"/>
                <a:cs typeface="Helvetica" panose="020B0604020202020204" pitchFamily="34" charset="0"/>
              </a:rPr>
              <a:t>161</a:t>
            </a:fld>
            <a:endParaRPr lang="zh-CN" altLang="en-US">
              <a:latin typeface="Helvetica" panose="020B0604020202020204" pitchFamily="34" charset="0"/>
              <a:cs typeface="Helvetica" panose="020B0604020202020204" pitchFamily="34" charset="0"/>
            </a:endParaRPr>
          </a:p>
        </p:txBody>
      </p:sp>
      <p:grpSp>
        <p:nvGrpSpPr>
          <p:cNvPr id="60" name="组合 59">
            <a:extLst>
              <a:ext uri="{FF2B5EF4-FFF2-40B4-BE49-F238E27FC236}">
                <a16:creationId xmlns:a16="http://schemas.microsoft.com/office/drawing/2014/main" id="{4D321717-5D43-4368-9DFB-F11FB2A66036}"/>
              </a:ext>
            </a:extLst>
          </p:cNvPr>
          <p:cNvGrpSpPr/>
          <p:nvPr/>
        </p:nvGrpSpPr>
        <p:grpSpPr>
          <a:xfrm>
            <a:off x="306570" y="589253"/>
            <a:ext cx="3579245" cy="461665"/>
            <a:chOff x="-3" y="4323990"/>
            <a:chExt cx="3579245" cy="461665"/>
          </a:xfrm>
        </p:grpSpPr>
        <p:sp>
          <p:nvSpPr>
            <p:cNvPr id="62" name="矩形 61">
              <a:extLst>
                <a:ext uri="{FF2B5EF4-FFF2-40B4-BE49-F238E27FC236}">
                  <a16:creationId xmlns:a16="http://schemas.microsoft.com/office/drawing/2014/main" id="{DD60977C-9EE1-448B-87A9-FE385F8DF6B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BB4E827D-21E4-4AF8-9CB4-5C69532477A1}"/>
                </a:ext>
              </a:extLst>
            </p:cNvPr>
            <p:cNvSpPr txBox="1"/>
            <p:nvPr/>
          </p:nvSpPr>
          <p:spPr>
            <a:xfrm>
              <a:off x="193379" y="4323990"/>
              <a:ext cx="3385863"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The question to answer</a:t>
              </a:r>
            </a:p>
          </p:txBody>
        </p:sp>
      </p:grpSp>
      <p:grpSp>
        <p:nvGrpSpPr>
          <p:cNvPr id="191" name="组合 190">
            <a:extLst>
              <a:ext uri="{FF2B5EF4-FFF2-40B4-BE49-F238E27FC236}">
                <a16:creationId xmlns:a16="http://schemas.microsoft.com/office/drawing/2014/main" id="{768477B1-40AD-4398-9990-90625AF33595}"/>
              </a:ext>
            </a:extLst>
          </p:cNvPr>
          <p:cNvGrpSpPr/>
          <p:nvPr/>
        </p:nvGrpSpPr>
        <p:grpSpPr>
          <a:xfrm>
            <a:off x="499951" y="4887604"/>
            <a:ext cx="7294392" cy="369332"/>
            <a:chOff x="499951" y="1948862"/>
            <a:chExt cx="7294392" cy="369332"/>
          </a:xfrm>
        </p:grpSpPr>
        <p:sp>
          <p:nvSpPr>
            <p:cNvPr id="188" name="矩形 187">
              <a:extLst>
                <a:ext uri="{FF2B5EF4-FFF2-40B4-BE49-F238E27FC236}">
                  <a16:creationId xmlns:a16="http://schemas.microsoft.com/office/drawing/2014/main" id="{2AF0FEB2-81A3-4EB7-98EE-9774C3D0B937}"/>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explain transit ridership at </a:t>
              </a:r>
              <a:r>
                <a:rPr lang="en-US" altLang="zh-CN" dirty="0">
                  <a:solidFill>
                    <a:srgbClr val="FF3300"/>
                  </a:solidFill>
                  <a:latin typeface="Helvetica" panose="020B0604020202020204" pitchFamily="34" charset="0"/>
                  <a:cs typeface="Helvetica" panose="020B0604020202020204" pitchFamily="34" charset="0"/>
                </a:rPr>
                <a:t>station level</a:t>
              </a:r>
              <a:r>
                <a:rPr lang="en-US" altLang="zh-CN" dirty="0">
                  <a:latin typeface="Helvetica" panose="020B0604020202020204" pitchFamily="34" charset="0"/>
                  <a:cs typeface="Helvetica" panose="020B0604020202020204" pitchFamily="34" charset="0"/>
                </a:rPr>
                <a:t>?</a:t>
              </a:r>
            </a:p>
          </p:txBody>
        </p:sp>
        <p:sp>
          <p:nvSpPr>
            <p:cNvPr id="189" name="矩形: 圆角 188">
              <a:extLst>
                <a:ext uri="{FF2B5EF4-FFF2-40B4-BE49-F238E27FC236}">
                  <a16:creationId xmlns:a16="http://schemas.microsoft.com/office/drawing/2014/main" id="{B3A4D514-7DB9-4990-A739-457126B30DFA}"/>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92" name="组合 191">
            <a:extLst>
              <a:ext uri="{FF2B5EF4-FFF2-40B4-BE49-F238E27FC236}">
                <a16:creationId xmlns:a16="http://schemas.microsoft.com/office/drawing/2014/main" id="{CD091EF0-B0DC-4AFC-A030-935DA2127866}"/>
              </a:ext>
            </a:extLst>
          </p:cNvPr>
          <p:cNvGrpSpPr/>
          <p:nvPr/>
        </p:nvGrpSpPr>
        <p:grpSpPr>
          <a:xfrm>
            <a:off x="499951" y="5575946"/>
            <a:ext cx="7294392" cy="369332"/>
            <a:chOff x="499951" y="1948862"/>
            <a:chExt cx="7294392" cy="369332"/>
          </a:xfrm>
        </p:grpSpPr>
        <p:sp>
          <p:nvSpPr>
            <p:cNvPr id="193" name="矩形 192">
              <a:extLst>
                <a:ext uri="{FF2B5EF4-FFF2-40B4-BE49-F238E27FC236}">
                  <a16:creationId xmlns:a16="http://schemas.microsoft.com/office/drawing/2014/main" id="{396575A2-114B-4455-838B-8DD04EEEAD58}"/>
                </a:ext>
              </a:extLst>
            </p:cNvPr>
            <p:cNvSpPr/>
            <p:nvPr/>
          </p:nvSpPr>
          <p:spPr>
            <a:xfrm>
              <a:off x="833180" y="1948862"/>
              <a:ext cx="6961163" cy="369332"/>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What factors influence transit ridership </a:t>
              </a:r>
              <a:r>
                <a:rPr lang="en-US" altLang="zh-CN" dirty="0">
                  <a:solidFill>
                    <a:srgbClr val="FF3300"/>
                  </a:solidFill>
                  <a:latin typeface="Helvetica" panose="020B0604020202020204" pitchFamily="34" charset="0"/>
                  <a:cs typeface="Helvetica" panose="020B0604020202020204" pitchFamily="34" charset="0"/>
                </a:rPr>
                <a:t>between station and station</a:t>
              </a:r>
              <a:r>
                <a:rPr lang="en-US" altLang="zh-CN" dirty="0">
                  <a:latin typeface="Helvetica" panose="020B0604020202020204" pitchFamily="34" charset="0"/>
                  <a:cs typeface="Helvetica" panose="020B0604020202020204" pitchFamily="34" charset="0"/>
                </a:rPr>
                <a:t>?</a:t>
              </a:r>
            </a:p>
          </p:txBody>
        </p:sp>
        <p:sp>
          <p:nvSpPr>
            <p:cNvPr id="194" name="矩形: 圆角 193">
              <a:extLst>
                <a:ext uri="{FF2B5EF4-FFF2-40B4-BE49-F238E27FC236}">
                  <a16:creationId xmlns:a16="http://schemas.microsoft.com/office/drawing/2014/main" id="{D3B843D3-1224-4638-B520-AFFF7B379FB7}"/>
                </a:ext>
              </a:extLst>
            </p:cNvPr>
            <p:cNvSpPr/>
            <p:nvPr/>
          </p:nvSpPr>
          <p:spPr>
            <a:xfrm>
              <a:off x="499951" y="1990458"/>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96" name="矩形 95">
            <a:extLst>
              <a:ext uri="{FF2B5EF4-FFF2-40B4-BE49-F238E27FC236}">
                <a16:creationId xmlns:a16="http://schemas.microsoft.com/office/drawing/2014/main" id="{5A8708F4-599A-4110-86DD-BB43CD9207D7}"/>
              </a:ext>
            </a:extLst>
          </p:cNvPr>
          <p:cNvSpPr/>
          <p:nvPr/>
        </p:nvSpPr>
        <p:spPr>
          <a:xfrm>
            <a:off x="362755" y="4770207"/>
            <a:ext cx="7611759" cy="60152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文本框 102">
            <a:extLst>
              <a:ext uri="{FF2B5EF4-FFF2-40B4-BE49-F238E27FC236}">
                <a16:creationId xmlns:a16="http://schemas.microsoft.com/office/drawing/2014/main" id="{A0F3AF35-3E4D-4839-8C5B-45D45EB5CCD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grpSp>
        <p:nvGrpSpPr>
          <p:cNvPr id="104" name="组合 103">
            <a:extLst>
              <a:ext uri="{FF2B5EF4-FFF2-40B4-BE49-F238E27FC236}">
                <a16:creationId xmlns:a16="http://schemas.microsoft.com/office/drawing/2014/main" id="{336ACA60-4DDF-4483-87A0-DE75131FE20C}"/>
              </a:ext>
            </a:extLst>
          </p:cNvPr>
          <p:cNvGrpSpPr/>
          <p:nvPr/>
        </p:nvGrpSpPr>
        <p:grpSpPr>
          <a:xfrm>
            <a:off x="1611756" y="1772954"/>
            <a:ext cx="6182587" cy="2828974"/>
            <a:chOff x="1611756" y="1772954"/>
            <a:chExt cx="6182587" cy="2828974"/>
          </a:xfrm>
        </p:grpSpPr>
        <p:grpSp>
          <p:nvGrpSpPr>
            <p:cNvPr id="105" name="组合 104">
              <a:extLst>
                <a:ext uri="{FF2B5EF4-FFF2-40B4-BE49-F238E27FC236}">
                  <a16:creationId xmlns:a16="http://schemas.microsoft.com/office/drawing/2014/main" id="{1DDF4DFE-BB6A-4FE6-922C-5A0F88789888}"/>
                </a:ext>
              </a:extLst>
            </p:cNvPr>
            <p:cNvGrpSpPr/>
            <p:nvPr/>
          </p:nvGrpSpPr>
          <p:grpSpPr>
            <a:xfrm>
              <a:off x="1611756" y="2312422"/>
              <a:ext cx="6182587" cy="2289506"/>
              <a:chOff x="1130321" y="2201087"/>
              <a:chExt cx="6182587" cy="2289506"/>
            </a:xfrm>
          </p:grpSpPr>
          <p:grpSp>
            <p:nvGrpSpPr>
              <p:cNvPr id="151" name="组合 150">
                <a:extLst>
                  <a:ext uri="{FF2B5EF4-FFF2-40B4-BE49-F238E27FC236}">
                    <a16:creationId xmlns:a16="http://schemas.microsoft.com/office/drawing/2014/main" id="{1D6AC483-82E2-428F-B53C-21905BCCCC12}"/>
                  </a:ext>
                </a:extLst>
              </p:cNvPr>
              <p:cNvGrpSpPr/>
              <p:nvPr/>
            </p:nvGrpSpPr>
            <p:grpSpPr>
              <a:xfrm>
                <a:off x="1588244" y="2201087"/>
                <a:ext cx="5242617" cy="2062264"/>
                <a:chOff x="1912094" y="2163900"/>
                <a:chExt cx="5242617" cy="2062264"/>
              </a:xfrm>
            </p:grpSpPr>
            <p:grpSp>
              <p:nvGrpSpPr>
                <p:cNvPr id="246" name="组合 245">
                  <a:extLst>
                    <a:ext uri="{FF2B5EF4-FFF2-40B4-BE49-F238E27FC236}">
                      <a16:creationId xmlns:a16="http://schemas.microsoft.com/office/drawing/2014/main" id="{A74AEA85-FF39-4B65-ACFD-A9D47A68E15F}"/>
                    </a:ext>
                  </a:extLst>
                </p:cNvPr>
                <p:cNvGrpSpPr/>
                <p:nvPr/>
              </p:nvGrpSpPr>
              <p:grpSpPr>
                <a:xfrm>
                  <a:off x="1912094" y="2163900"/>
                  <a:ext cx="5242617" cy="2062264"/>
                  <a:chOff x="2052347" y="2309514"/>
                  <a:chExt cx="5242617" cy="2062264"/>
                </a:xfrm>
              </p:grpSpPr>
              <p:grpSp>
                <p:nvGrpSpPr>
                  <p:cNvPr id="249" name="组合 248">
                    <a:extLst>
                      <a:ext uri="{FF2B5EF4-FFF2-40B4-BE49-F238E27FC236}">
                        <a16:creationId xmlns:a16="http://schemas.microsoft.com/office/drawing/2014/main" id="{6A13956B-5BC7-4992-A9CD-AAB117C5FD53}"/>
                      </a:ext>
                    </a:extLst>
                  </p:cNvPr>
                  <p:cNvGrpSpPr/>
                  <p:nvPr/>
                </p:nvGrpSpPr>
                <p:grpSpPr>
                  <a:xfrm>
                    <a:off x="2052347" y="2309514"/>
                    <a:ext cx="2062264" cy="2062264"/>
                    <a:chOff x="3147199" y="1430771"/>
                    <a:chExt cx="2062264" cy="2062264"/>
                  </a:xfrm>
                </p:grpSpPr>
                <p:sp>
                  <p:nvSpPr>
                    <p:cNvPr id="253" name="矩形 252">
                      <a:extLst>
                        <a:ext uri="{FF2B5EF4-FFF2-40B4-BE49-F238E27FC236}">
                          <a16:creationId xmlns:a16="http://schemas.microsoft.com/office/drawing/2014/main" id="{548BB3D4-69D5-4FD2-8C1C-52E86B136490}"/>
                        </a:ext>
                      </a:extLst>
                    </p:cNvPr>
                    <p:cNvSpPr/>
                    <p:nvPr/>
                  </p:nvSpPr>
                  <p:spPr>
                    <a:xfrm>
                      <a:off x="3998068"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椭圆 253">
                      <a:extLst>
                        <a:ext uri="{FF2B5EF4-FFF2-40B4-BE49-F238E27FC236}">
                          <a16:creationId xmlns:a16="http://schemas.microsoft.com/office/drawing/2014/main" id="{9C78837D-5A62-4EF7-B2AF-FED524796F80}"/>
                        </a:ext>
                      </a:extLst>
                    </p:cNvPr>
                    <p:cNvSpPr/>
                    <p:nvPr/>
                  </p:nvSpPr>
                  <p:spPr>
                    <a:xfrm>
                      <a:off x="3147199"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0" name="组合 249">
                    <a:extLst>
                      <a:ext uri="{FF2B5EF4-FFF2-40B4-BE49-F238E27FC236}">
                        <a16:creationId xmlns:a16="http://schemas.microsoft.com/office/drawing/2014/main" id="{375805E5-09EF-4C17-991B-D9DE372543CF}"/>
                      </a:ext>
                    </a:extLst>
                  </p:cNvPr>
                  <p:cNvGrpSpPr/>
                  <p:nvPr/>
                </p:nvGrpSpPr>
                <p:grpSpPr>
                  <a:xfrm>
                    <a:off x="5232700" y="2309514"/>
                    <a:ext cx="2062264" cy="2062264"/>
                    <a:chOff x="3075892" y="1430771"/>
                    <a:chExt cx="2062264" cy="2062264"/>
                  </a:xfrm>
                </p:grpSpPr>
                <p:sp>
                  <p:nvSpPr>
                    <p:cNvPr id="251" name="矩形 250">
                      <a:extLst>
                        <a:ext uri="{FF2B5EF4-FFF2-40B4-BE49-F238E27FC236}">
                          <a16:creationId xmlns:a16="http://schemas.microsoft.com/office/drawing/2014/main" id="{0005D6F1-2F65-4348-9478-9A2A82C5A198}"/>
                        </a:ext>
                      </a:extLst>
                    </p:cNvPr>
                    <p:cNvSpPr/>
                    <p:nvPr/>
                  </p:nvSpPr>
                  <p:spPr>
                    <a:xfrm>
                      <a:off x="3902743" y="2373549"/>
                      <a:ext cx="408562" cy="1658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2" name="椭圆 251">
                      <a:extLst>
                        <a:ext uri="{FF2B5EF4-FFF2-40B4-BE49-F238E27FC236}">
                          <a16:creationId xmlns:a16="http://schemas.microsoft.com/office/drawing/2014/main" id="{6BF8A79F-CF34-4A53-B7A5-83154A37CFE4}"/>
                        </a:ext>
                      </a:extLst>
                    </p:cNvPr>
                    <p:cNvSpPr/>
                    <p:nvPr/>
                  </p:nvSpPr>
                  <p:spPr>
                    <a:xfrm>
                      <a:off x="3075892" y="1430771"/>
                      <a:ext cx="2062264" cy="2062264"/>
                    </a:xfrm>
                    <a:prstGeom prst="ellipse">
                      <a:avLst/>
                    </a:prstGeom>
                    <a:noFill/>
                    <a:ln w="19050">
                      <a:solidFill>
                        <a:srgbClr val="FF6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47" name="文本框 246">
                  <a:extLst>
                    <a:ext uri="{FF2B5EF4-FFF2-40B4-BE49-F238E27FC236}">
                      <a16:creationId xmlns:a16="http://schemas.microsoft.com/office/drawing/2014/main" id="{50BD7CDE-F18B-407D-93F7-B4FBB5733653}"/>
                    </a:ext>
                  </a:extLst>
                </p:cNvPr>
                <p:cNvSpPr txBox="1"/>
                <p:nvPr/>
              </p:nvSpPr>
              <p:spPr>
                <a:xfrm>
                  <a:off x="2531225" y="2736335"/>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248" name="文本框 247">
                  <a:extLst>
                    <a:ext uri="{FF2B5EF4-FFF2-40B4-BE49-F238E27FC236}">
                      <a16:creationId xmlns:a16="http://schemas.microsoft.com/office/drawing/2014/main" id="{F1D40AC5-AE23-494B-AC35-F2C1A29D107A}"/>
                    </a:ext>
                  </a:extLst>
                </p:cNvPr>
                <p:cNvSpPr txBox="1"/>
                <p:nvPr/>
              </p:nvSpPr>
              <p:spPr>
                <a:xfrm>
                  <a:off x="5712248" y="3262710"/>
                  <a:ext cx="822661"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grpSp>
          <p:grpSp>
            <p:nvGrpSpPr>
              <p:cNvPr id="152" name="组合 151">
                <a:extLst>
                  <a:ext uri="{FF2B5EF4-FFF2-40B4-BE49-F238E27FC236}">
                    <a16:creationId xmlns:a16="http://schemas.microsoft.com/office/drawing/2014/main" id="{FDF2496E-D758-4C64-9807-1A10B5721171}"/>
                  </a:ext>
                </a:extLst>
              </p:cNvPr>
              <p:cNvGrpSpPr/>
              <p:nvPr/>
            </p:nvGrpSpPr>
            <p:grpSpPr>
              <a:xfrm>
                <a:off x="1130321" y="3194671"/>
                <a:ext cx="6182587" cy="57769"/>
                <a:chOff x="1454171" y="3157484"/>
                <a:chExt cx="6182587" cy="57769"/>
              </a:xfrm>
            </p:grpSpPr>
            <p:grpSp>
              <p:nvGrpSpPr>
                <p:cNvPr id="207" name="组合 206">
                  <a:extLst>
                    <a:ext uri="{FF2B5EF4-FFF2-40B4-BE49-F238E27FC236}">
                      <a16:creationId xmlns:a16="http://schemas.microsoft.com/office/drawing/2014/main" id="{180C796D-FF58-40A4-A32F-88419AA5D194}"/>
                    </a:ext>
                  </a:extLst>
                </p:cNvPr>
                <p:cNvGrpSpPr/>
                <p:nvPr/>
              </p:nvGrpSpPr>
              <p:grpSpPr>
                <a:xfrm>
                  <a:off x="3171362" y="3157664"/>
                  <a:ext cx="2747936" cy="57589"/>
                  <a:chOff x="3394631" y="4597989"/>
                  <a:chExt cx="2747936" cy="57589"/>
                </a:xfrm>
              </p:grpSpPr>
              <p:sp>
                <p:nvSpPr>
                  <p:cNvPr id="230" name="矩形 229">
                    <a:extLst>
                      <a:ext uri="{FF2B5EF4-FFF2-40B4-BE49-F238E27FC236}">
                        <a16:creationId xmlns:a16="http://schemas.microsoft.com/office/drawing/2014/main" id="{903FF62A-844C-4BA7-BB1D-657B0FA0E8CF}"/>
                      </a:ext>
                    </a:extLst>
                  </p:cNvPr>
                  <p:cNvSpPr/>
                  <p:nvPr/>
                </p:nvSpPr>
                <p:spPr>
                  <a:xfrm>
                    <a:off x="3394631"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C1183C94-6800-408E-9E91-BAB9294F459A}"/>
                      </a:ext>
                    </a:extLst>
                  </p:cNvPr>
                  <p:cNvSpPr/>
                  <p:nvPr/>
                </p:nvSpPr>
                <p:spPr>
                  <a:xfrm>
                    <a:off x="3517900"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F3B5B5AF-05F4-4AD5-9FC2-7F50393BF6E7}"/>
                      </a:ext>
                    </a:extLst>
                  </p:cNvPr>
                  <p:cNvSpPr/>
                  <p:nvPr/>
                </p:nvSpPr>
                <p:spPr>
                  <a:xfrm>
                    <a:off x="3738123"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1BCF8FEA-B5BD-48F3-AADE-F70E698BAC7D}"/>
                      </a:ext>
                    </a:extLst>
                  </p:cNvPr>
                  <p:cNvSpPr/>
                  <p:nvPr/>
                </p:nvSpPr>
                <p:spPr>
                  <a:xfrm>
                    <a:off x="3861392"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3A7AE783-42D5-45FF-8AC9-261DC8E8ACA9}"/>
                      </a:ext>
                    </a:extLst>
                  </p:cNvPr>
                  <p:cNvSpPr/>
                  <p:nvPr/>
                </p:nvSpPr>
                <p:spPr>
                  <a:xfrm>
                    <a:off x="4081615"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3135E03A-3388-4993-BEA1-8C37D09F8100}"/>
                      </a:ext>
                    </a:extLst>
                  </p:cNvPr>
                  <p:cNvSpPr/>
                  <p:nvPr/>
                </p:nvSpPr>
                <p:spPr>
                  <a:xfrm>
                    <a:off x="4204884"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C45BA3D7-1A5D-46E2-BD17-71E8A491AED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23DD103C-940E-43CA-8F80-18B8C739129A}"/>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83B5E6D3-68D1-4808-8628-D2FF3DCC49B9}"/>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676E3F00-FB9E-4DDD-80AF-C090C9E58818}"/>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CCAD1A0E-576D-419D-B5F1-D057EA5B3BB7}"/>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B92A5C2A-E24F-4372-8EB9-B789ADA79C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4ECEC4A5-95D6-45C9-9677-A2642A894FDB}"/>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853F9BC5-3E72-40EE-A501-5DDD3BBCCB5A}"/>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F587651A-5358-47F5-8044-8362592388E6}"/>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F9D94F2F-C773-44D8-AF88-0123B43ACA0E}"/>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C232D18D-5979-47F9-A110-338A03D0360D}"/>
                    </a:ext>
                  </a:extLst>
                </p:cNvPr>
                <p:cNvGrpSpPr/>
                <p:nvPr/>
              </p:nvGrpSpPr>
              <p:grpSpPr>
                <a:xfrm>
                  <a:off x="1454171" y="3157663"/>
                  <a:ext cx="1717460" cy="57589"/>
                  <a:chOff x="4425107" y="4597989"/>
                  <a:chExt cx="1717460" cy="57589"/>
                </a:xfrm>
              </p:grpSpPr>
              <p:sp>
                <p:nvSpPr>
                  <p:cNvPr id="220" name="矩形 219">
                    <a:extLst>
                      <a:ext uri="{FF2B5EF4-FFF2-40B4-BE49-F238E27FC236}">
                        <a16:creationId xmlns:a16="http://schemas.microsoft.com/office/drawing/2014/main" id="{291E7744-3F08-48B1-9E20-7E6D713C5724}"/>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1E805FF2-028A-465D-AE2F-B5167875B884}"/>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E0B3AE94-A9FF-48D1-A6EA-AE7837DF0D47}"/>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F6FE6F65-1961-4A8E-A6A3-074EC523A90D}"/>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BFB51D6-CC00-4DDB-8965-C01380FFEE8F}"/>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153720FF-D0A6-4D31-B536-9146954B1BE2}"/>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786AADDB-06C2-4A08-8D3F-32C1407D98A9}"/>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AE3D4A43-5933-4CD9-B0D3-B6689E4E3021}"/>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FA105DF3-B6A9-4EF6-8255-D94BCD65AF0E}"/>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0E23AC03-0E0D-4337-BB13-094637C10BBB}"/>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9" name="组合 208">
                  <a:extLst>
                    <a:ext uri="{FF2B5EF4-FFF2-40B4-BE49-F238E27FC236}">
                      <a16:creationId xmlns:a16="http://schemas.microsoft.com/office/drawing/2014/main" id="{1EB4FFA9-B8A3-49A7-A389-1DA203BC24A2}"/>
                    </a:ext>
                  </a:extLst>
                </p:cNvPr>
                <p:cNvGrpSpPr/>
                <p:nvPr/>
              </p:nvGrpSpPr>
              <p:grpSpPr>
                <a:xfrm>
                  <a:off x="5919298" y="3157484"/>
                  <a:ext cx="1717460" cy="57589"/>
                  <a:chOff x="4425107" y="4597989"/>
                  <a:chExt cx="1717460" cy="57589"/>
                </a:xfrm>
              </p:grpSpPr>
              <p:sp>
                <p:nvSpPr>
                  <p:cNvPr id="210" name="矩形 209">
                    <a:extLst>
                      <a:ext uri="{FF2B5EF4-FFF2-40B4-BE49-F238E27FC236}">
                        <a16:creationId xmlns:a16="http://schemas.microsoft.com/office/drawing/2014/main" id="{209D1333-1729-4A32-A562-8722E2F4C263}"/>
                      </a:ext>
                    </a:extLst>
                  </p:cNvPr>
                  <p:cNvSpPr/>
                  <p:nvPr/>
                </p:nvSpPr>
                <p:spPr>
                  <a:xfrm>
                    <a:off x="4425107" y="4597989"/>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3CBEC340-045B-40DE-A187-D29573A342B9}"/>
                      </a:ext>
                    </a:extLst>
                  </p:cNvPr>
                  <p:cNvSpPr/>
                  <p:nvPr/>
                </p:nvSpPr>
                <p:spPr>
                  <a:xfrm>
                    <a:off x="4548376" y="4597989"/>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AB2AA0F1-3124-493E-BA3C-40C98A9963EF}"/>
                      </a:ext>
                    </a:extLst>
                  </p:cNvPr>
                  <p:cNvSpPr/>
                  <p:nvPr/>
                </p:nvSpPr>
                <p:spPr>
                  <a:xfrm>
                    <a:off x="4768599"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B13F6FDC-962C-4C0A-A199-A16CA3618BC1}"/>
                      </a:ext>
                    </a:extLst>
                  </p:cNvPr>
                  <p:cNvSpPr/>
                  <p:nvPr/>
                </p:nvSpPr>
                <p:spPr>
                  <a:xfrm>
                    <a:off x="4891868"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E5B22868-C9AF-454D-A62B-6F468D53D3EB}"/>
                      </a:ext>
                    </a:extLst>
                  </p:cNvPr>
                  <p:cNvSpPr/>
                  <p:nvPr/>
                </p:nvSpPr>
                <p:spPr>
                  <a:xfrm>
                    <a:off x="5112091"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BE3C2D8B-FF0A-4BB7-8669-7945075A08D9}"/>
                      </a:ext>
                    </a:extLst>
                  </p:cNvPr>
                  <p:cNvSpPr/>
                  <p:nvPr/>
                </p:nvSpPr>
                <p:spPr>
                  <a:xfrm>
                    <a:off x="5235360"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7FF485F0-01F4-4ADD-AECC-69ACDD7C34B2}"/>
                      </a:ext>
                    </a:extLst>
                  </p:cNvPr>
                  <p:cNvSpPr/>
                  <p:nvPr/>
                </p:nvSpPr>
                <p:spPr>
                  <a:xfrm>
                    <a:off x="5455583"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DCBABE71-A80D-46EB-AC6C-BAEAC59F351D}"/>
                      </a:ext>
                    </a:extLst>
                  </p:cNvPr>
                  <p:cNvSpPr/>
                  <p:nvPr/>
                </p:nvSpPr>
                <p:spPr>
                  <a:xfrm>
                    <a:off x="5578852"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FD6E890F-B07E-4BFC-9768-69762849C9E4}"/>
                      </a:ext>
                    </a:extLst>
                  </p:cNvPr>
                  <p:cNvSpPr/>
                  <p:nvPr/>
                </p:nvSpPr>
                <p:spPr>
                  <a:xfrm>
                    <a:off x="5799075" y="4597990"/>
                    <a:ext cx="123269" cy="5758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C90E178A-2E2F-41FE-879E-14D2662C02A1}"/>
                      </a:ext>
                    </a:extLst>
                  </p:cNvPr>
                  <p:cNvSpPr/>
                  <p:nvPr/>
                </p:nvSpPr>
                <p:spPr>
                  <a:xfrm>
                    <a:off x="5922344" y="4597990"/>
                    <a:ext cx="220223" cy="5758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3" name="箭头: 右 152">
                <a:extLst>
                  <a:ext uri="{FF2B5EF4-FFF2-40B4-BE49-F238E27FC236}">
                    <a16:creationId xmlns:a16="http://schemas.microsoft.com/office/drawing/2014/main" id="{E9E7003F-E956-4F7F-A07E-B3B9072DC4E4}"/>
                  </a:ext>
                </a:extLst>
              </p:cNvPr>
              <p:cNvSpPr/>
              <p:nvPr/>
            </p:nvSpPr>
            <p:spPr>
              <a:xfrm rot="18696745">
                <a:off x="2253181" y="3457571"/>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9" name="组合 158">
                <a:extLst>
                  <a:ext uri="{FF2B5EF4-FFF2-40B4-BE49-F238E27FC236}">
                    <a16:creationId xmlns:a16="http://schemas.microsoft.com/office/drawing/2014/main" id="{43378595-8377-4FAC-8497-C5DE874D84C3}"/>
                  </a:ext>
                </a:extLst>
              </p:cNvPr>
              <p:cNvGrpSpPr/>
              <p:nvPr/>
            </p:nvGrpSpPr>
            <p:grpSpPr>
              <a:xfrm>
                <a:off x="1237350" y="3649275"/>
                <a:ext cx="1302038" cy="817206"/>
                <a:chOff x="1235070" y="3616663"/>
                <a:chExt cx="1302038" cy="817206"/>
              </a:xfrm>
            </p:grpSpPr>
            <p:sp>
              <p:nvSpPr>
                <p:cNvPr id="175" name="矩形 174">
                  <a:extLst>
                    <a:ext uri="{FF2B5EF4-FFF2-40B4-BE49-F238E27FC236}">
                      <a16:creationId xmlns:a16="http://schemas.microsoft.com/office/drawing/2014/main" id="{7888CDB5-F0B6-4367-A28E-CB1AC205BE97}"/>
                    </a:ext>
                  </a:extLst>
                </p:cNvPr>
                <p:cNvSpPr/>
                <p:nvPr/>
              </p:nvSpPr>
              <p:spPr>
                <a:xfrm>
                  <a:off x="1253590" y="3616663"/>
                  <a:ext cx="1224028" cy="46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6C551A96-71D9-4053-9125-27B7C06E41FF}"/>
                    </a:ext>
                  </a:extLst>
                </p:cNvPr>
                <p:cNvGrpSpPr/>
                <p:nvPr/>
              </p:nvGrpSpPr>
              <p:grpSpPr>
                <a:xfrm>
                  <a:off x="1235070" y="3635029"/>
                  <a:ext cx="1302038" cy="798840"/>
                  <a:chOff x="1235070" y="3511009"/>
                  <a:chExt cx="1302038" cy="798840"/>
                </a:xfrm>
              </p:grpSpPr>
              <p:sp>
                <p:nvSpPr>
                  <p:cNvPr id="201" name="矩形: 圆角 200">
                    <a:extLst>
                      <a:ext uri="{FF2B5EF4-FFF2-40B4-BE49-F238E27FC236}">
                        <a16:creationId xmlns:a16="http://schemas.microsoft.com/office/drawing/2014/main" id="{D6668A2B-006C-4552-8B40-EE63060B43B9}"/>
                      </a:ext>
                    </a:extLst>
                  </p:cNvPr>
                  <p:cNvSpPr/>
                  <p:nvPr/>
                </p:nvSpPr>
                <p:spPr>
                  <a:xfrm>
                    <a:off x="1482010" y="4021091"/>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nvGrpSpPr>
                  <p:cNvPr id="202" name="组合 201">
                    <a:extLst>
                      <a:ext uri="{FF2B5EF4-FFF2-40B4-BE49-F238E27FC236}">
                        <a16:creationId xmlns:a16="http://schemas.microsoft.com/office/drawing/2014/main" id="{D5073B6F-12F4-4134-A08A-A28898BBA0B1}"/>
                      </a:ext>
                    </a:extLst>
                  </p:cNvPr>
                  <p:cNvGrpSpPr/>
                  <p:nvPr/>
                </p:nvGrpSpPr>
                <p:grpSpPr>
                  <a:xfrm>
                    <a:off x="1235070" y="3511009"/>
                    <a:ext cx="1302038" cy="402693"/>
                    <a:chOff x="1941710" y="3561657"/>
                    <a:chExt cx="1302038" cy="402693"/>
                  </a:xfrm>
                </p:grpSpPr>
                <p:grpSp>
                  <p:nvGrpSpPr>
                    <p:cNvPr id="203" name="组合 202">
                      <a:extLst>
                        <a:ext uri="{FF2B5EF4-FFF2-40B4-BE49-F238E27FC236}">
                          <a16:creationId xmlns:a16="http://schemas.microsoft.com/office/drawing/2014/main" id="{BC131868-7863-49C5-8813-7B2A79371A9C}"/>
                        </a:ext>
                      </a:extLst>
                    </p:cNvPr>
                    <p:cNvGrpSpPr/>
                    <p:nvPr/>
                  </p:nvGrpSpPr>
                  <p:grpSpPr>
                    <a:xfrm>
                      <a:off x="1941710" y="3561657"/>
                      <a:ext cx="1302038" cy="402693"/>
                      <a:chOff x="2348456" y="3374129"/>
                      <a:chExt cx="1302038" cy="402693"/>
                    </a:xfrm>
                  </p:grpSpPr>
                  <p:pic>
                    <p:nvPicPr>
                      <p:cNvPr id="205" name="图形 204" descr="步行">
                        <a:extLst>
                          <a:ext uri="{FF2B5EF4-FFF2-40B4-BE49-F238E27FC236}">
                            <a16:creationId xmlns:a16="http://schemas.microsoft.com/office/drawing/2014/main" id="{29EDE7E9-6144-456E-BC9D-611F24F3B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206" name="文本框 205">
                        <a:extLst>
                          <a:ext uri="{FF2B5EF4-FFF2-40B4-BE49-F238E27FC236}">
                            <a16:creationId xmlns:a16="http://schemas.microsoft.com/office/drawing/2014/main" id="{DD9F840F-6695-41A9-8FE1-4735360FD52D}"/>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204" name="直接连接符 203">
                      <a:extLst>
                        <a:ext uri="{FF2B5EF4-FFF2-40B4-BE49-F238E27FC236}">
                          <a16:creationId xmlns:a16="http://schemas.microsoft.com/office/drawing/2014/main" id="{8EE648E2-A9E9-4E83-BD6E-8E344045D84A}"/>
                        </a:ext>
                      </a:extLst>
                    </p:cNvPr>
                    <p:cNvCxnSpPr>
                      <a:cxnSpLocks/>
                    </p:cNvCxnSpPr>
                    <p:nvPr/>
                  </p:nvCxnSpPr>
                  <p:spPr>
                    <a:xfrm flipH="1">
                      <a:off x="2284066" y="3964350"/>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grpSp>
          </p:grpSp>
          <p:grpSp>
            <p:nvGrpSpPr>
              <p:cNvPr id="160" name="组合 159">
                <a:extLst>
                  <a:ext uri="{FF2B5EF4-FFF2-40B4-BE49-F238E27FC236}">
                    <a16:creationId xmlns:a16="http://schemas.microsoft.com/office/drawing/2014/main" id="{D2538CC9-D1D5-41A4-A57A-5ED48367C884}"/>
                  </a:ext>
                </a:extLst>
              </p:cNvPr>
              <p:cNvGrpSpPr/>
              <p:nvPr/>
            </p:nvGrpSpPr>
            <p:grpSpPr>
              <a:xfrm>
                <a:off x="4015864" y="3412280"/>
                <a:ext cx="387376" cy="169278"/>
                <a:chOff x="4044024" y="2918838"/>
                <a:chExt cx="387376" cy="169278"/>
              </a:xfrm>
            </p:grpSpPr>
            <p:sp>
              <p:nvSpPr>
                <p:cNvPr id="171" name="箭头: 右 170">
                  <a:extLst>
                    <a:ext uri="{FF2B5EF4-FFF2-40B4-BE49-F238E27FC236}">
                      <a16:creationId xmlns:a16="http://schemas.microsoft.com/office/drawing/2014/main" id="{520403FB-3FB3-4AF3-9833-0F07BCC5BE82}"/>
                    </a:ext>
                  </a:extLst>
                </p:cNvPr>
                <p:cNvSpPr/>
                <p:nvPr/>
              </p:nvSpPr>
              <p:spPr>
                <a:xfrm rot="10800000">
                  <a:off x="4044024" y="291883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箭头: 右 173">
                  <a:extLst>
                    <a:ext uri="{FF2B5EF4-FFF2-40B4-BE49-F238E27FC236}">
                      <a16:creationId xmlns:a16="http://schemas.microsoft.com/office/drawing/2014/main" id="{C7ACD396-836C-4A9D-9BCA-8CB9C4B50151}"/>
                    </a:ext>
                  </a:extLst>
                </p:cNvPr>
                <p:cNvSpPr/>
                <p:nvPr/>
              </p:nvSpPr>
              <p:spPr>
                <a:xfrm>
                  <a:off x="4237712" y="291883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2" name="组合 161">
                <a:extLst>
                  <a:ext uri="{FF2B5EF4-FFF2-40B4-BE49-F238E27FC236}">
                    <a16:creationId xmlns:a16="http://schemas.microsoft.com/office/drawing/2014/main" id="{1289D5AC-8709-4ABF-85C8-B89E4456B28F}"/>
                  </a:ext>
                </a:extLst>
              </p:cNvPr>
              <p:cNvGrpSpPr/>
              <p:nvPr/>
            </p:nvGrpSpPr>
            <p:grpSpPr>
              <a:xfrm>
                <a:off x="3558534" y="3682228"/>
                <a:ext cx="1302038" cy="808365"/>
                <a:chOff x="3558534" y="3511009"/>
                <a:chExt cx="1302038" cy="808365"/>
              </a:xfrm>
            </p:grpSpPr>
            <p:grpSp>
              <p:nvGrpSpPr>
                <p:cNvPr id="164" name="组合 163">
                  <a:extLst>
                    <a:ext uri="{FF2B5EF4-FFF2-40B4-BE49-F238E27FC236}">
                      <a16:creationId xmlns:a16="http://schemas.microsoft.com/office/drawing/2014/main" id="{C80EB48B-A4A1-425B-B355-B1B3C925EFB3}"/>
                    </a:ext>
                  </a:extLst>
                </p:cNvPr>
                <p:cNvGrpSpPr/>
                <p:nvPr/>
              </p:nvGrpSpPr>
              <p:grpSpPr>
                <a:xfrm>
                  <a:off x="3558534" y="3511009"/>
                  <a:ext cx="1302038" cy="402693"/>
                  <a:chOff x="3558534" y="3360310"/>
                  <a:chExt cx="1302038" cy="402693"/>
                </a:xfrm>
              </p:grpSpPr>
              <p:grpSp>
                <p:nvGrpSpPr>
                  <p:cNvPr id="167" name="组合 166">
                    <a:extLst>
                      <a:ext uri="{FF2B5EF4-FFF2-40B4-BE49-F238E27FC236}">
                        <a16:creationId xmlns:a16="http://schemas.microsoft.com/office/drawing/2014/main" id="{536E99A4-0247-4E1E-B1A6-506A12E8A1AA}"/>
                      </a:ext>
                    </a:extLst>
                  </p:cNvPr>
                  <p:cNvGrpSpPr/>
                  <p:nvPr/>
                </p:nvGrpSpPr>
                <p:grpSpPr>
                  <a:xfrm>
                    <a:off x="3558534" y="3360310"/>
                    <a:ext cx="1302038" cy="402693"/>
                    <a:chOff x="2348456" y="3374129"/>
                    <a:chExt cx="1302038" cy="402693"/>
                  </a:xfrm>
                </p:grpSpPr>
                <p:pic>
                  <p:nvPicPr>
                    <p:cNvPr id="169" name="图形 168" descr="步行">
                      <a:extLst>
                        <a:ext uri="{FF2B5EF4-FFF2-40B4-BE49-F238E27FC236}">
                          <a16:creationId xmlns:a16="http://schemas.microsoft.com/office/drawing/2014/main" id="{C20DEEBF-C8DD-43C0-BA21-23790643E7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8456" y="3374129"/>
                      <a:ext cx="360601" cy="360601"/>
                    </a:xfrm>
                    <a:prstGeom prst="rect">
                      <a:avLst/>
                    </a:prstGeom>
                  </p:spPr>
                </p:pic>
                <p:sp>
                  <p:nvSpPr>
                    <p:cNvPr id="170" name="文本框 169">
                      <a:extLst>
                        <a:ext uri="{FF2B5EF4-FFF2-40B4-BE49-F238E27FC236}">
                          <a16:creationId xmlns:a16="http://schemas.microsoft.com/office/drawing/2014/main" id="{1617240B-1296-44F1-9DE3-CC4319D0C368}"/>
                        </a:ext>
                      </a:extLst>
                    </p:cNvPr>
                    <p:cNvSpPr txBox="1"/>
                    <p:nvPr/>
                  </p:nvSpPr>
                  <p:spPr>
                    <a:xfrm>
                      <a:off x="2601809" y="3438268"/>
                      <a:ext cx="1048685" cy="338554"/>
                    </a:xfrm>
                    <a:prstGeom prst="rect">
                      <a:avLst/>
                    </a:prstGeom>
                    <a:noFill/>
                  </p:spPr>
                  <p:txBody>
                    <a:bodyPr wrap="none" rtlCol="0">
                      <a:spAutoFit/>
                    </a:bodyPr>
                    <a:lstStyle/>
                    <a:p>
                      <a:r>
                        <a:rPr lang="en-US" altLang="zh-CN" sz="1600" dirty="0">
                          <a:latin typeface="Helvetica" panose="020B0604020202020204" pitchFamily="34" charset="0"/>
                          <a:cs typeface="Helvetica" panose="020B0604020202020204" pitchFamily="34" charset="0"/>
                        </a:rPr>
                        <a:t>Ridership</a:t>
                      </a:r>
                      <a:endParaRPr lang="zh-CN" altLang="en-US" sz="1600" dirty="0">
                        <a:latin typeface="Helvetica" panose="020B0604020202020204" pitchFamily="34" charset="0"/>
                        <a:cs typeface="Helvetica" panose="020B0604020202020204" pitchFamily="34" charset="0"/>
                      </a:endParaRPr>
                    </a:p>
                  </p:txBody>
                </p:sp>
              </p:grpSp>
              <p:cxnSp>
                <p:nvCxnSpPr>
                  <p:cNvPr id="168" name="直接连接符 167">
                    <a:extLst>
                      <a:ext uri="{FF2B5EF4-FFF2-40B4-BE49-F238E27FC236}">
                        <a16:creationId xmlns:a16="http://schemas.microsoft.com/office/drawing/2014/main" id="{819AB722-9816-4303-BE78-3ED3907DE2C6}"/>
                      </a:ext>
                    </a:extLst>
                  </p:cNvPr>
                  <p:cNvCxnSpPr>
                    <a:cxnSpLocks/>
                  </p:cNvCxnSpPr>
                  <p:nvPr/>
                </p:nvCxnSpPr>
                <p:spPr>
                  <a:xfrm flipH="1">
                    <a:off x="3887513" y="3763003"/>
                    <a:ext cx="838028" cy="0"/>
                  </a:xfrm>
                  <a:prstGeom prst="line">
                    <a:avLst/>
                  </a:prstGeom>
                  <a:ln w="19050">
                    <a:solidFill>
                      <a:srgbClr val="FF6699"/>
                    </a:solidFill>
                  </a:ln>
                </p:spPr>
                <p:style>
                  <a:lnRef idx="1">
                    <a:schemeClr val="accent1"/>
                  </a:lnRef>
                  <a:fillRef idx="0">
                    <a:schemeClr val="accent1"/>
                  </a:fillRef>
                  <a:effectRef idx="0">
                    <a:schemeClr val="accent1"/>
                  </a:effectRef>
                  <a:fontRef idx="minor">
                    <a:schemeClr val="tx1"/>
                  </a:fontRef>
                </p:style>
              </p:cxnSp>
            </p:grpSp>
            <p:sp>
              <p:nvSpPr>
                <p:cNvPr id="165" name="矩形: 圆角 164">
                  <a:extLst>
                    <a:ext uri="{FF2B5EF4-FFF2-40B4-BE49-F238E27FC236}">
                      <a16:creationId xmlns:a16="http://schemas.microsoft.com/office/drawing/2014/main" id="{870EE6CC-3922-45B9-A60B-5F3E4D0BD56E}"/>
                    </a:ext>
                  </a:extLst>
                </p:cNvPr>
                <p:cNvSpPr/>
                <p:nvPr/>
              </p:nvSpPr>
              <p:spPr>
                <a:xfrm>
                  <a:off x="3811887" y="4030616"/>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grpSp>
        <p:pic>
          <p:nvPicPr>
            <p:cNvPr id="124" name="图形 123" descr="步行">
              <a:extLst>
                <a:ext uri="{FF2B5EF4-FFF2-40B4-BE49-F238E27FC236}">
                  <a16:creationId xmlns:a16="http://schemas.microsoft.com/office/drawing/2014/main" id="{A98E3A94-587B-4131-BBF1-2325D70D0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8866" y="2441616"/>
              <a:ext cx="360601" cy="360601"/>
            </a:xfrm>
            <a:prstGeom prst="rect">
              <a:avLst/>
            </a:prstGeom>
          </p:spPr>
        </p:pic>
        <p:cxnSp>
          <p:nvCxnSpPr>
            <p:cNvPr id="125" name="直接箭头连接符 124">
              <a:extLst>
                <a:ext uri="{FF2B5EF4-FFF2-40B4-BE49-F238E27FC236}">
                  <a16:creationId xmlns:a16="http://schemas.microsoft.com/office/drawing/2014/main" id="{E013C24F-1F33-4526-96D6-466CD5BEFCD9}"/>
                </a:ext>
              </a:extLst>
            </p:cNvPr>
            <p:cNvCxnSpPr>
              <a:cxnSpLocks/>
              <a:stCxn id="251" idx="0"/>
            </p:cNvCxnSpPr>
            <p:nvPr/>
          </p:nvCxnSpPr>
          <p:spPr>
            <a:xfrm flipH="1" flipV="1">
              <a:off x="6027680" y="2767760"/>
              <a:ext cx="253484" cy="487440"/>
            </a:xfrm>
            <a:prstGeom prst="straightConnector1">
              <a:avLst/>
            </a:prstGeom>
            <a:solidFill>
              <a:srgbClr val="85023E"/>
            </a:solidFill>
            <a:ln w="19050">
              <a:solidFill>
                <a:srgbClr val="FF669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DC1A9096-4245-4825-9171-4BEFE327ADBB}"/>
                </a:ext>
              </a:extLst>
            </p:cNvPr>
            <p:cNvSpPr txBox="1"/>
            <p:nvPr/>
          </p:nvSpPr>
          <p:spPr>
            <a:xfrm>
              <a:off x="4243227" y="1772954"/>
              <a:ext cx="1894493" cy="369332"/>
            </a:xfrm>
            <a:prstGeom prst="rect">
              <a:avLst/>
            </a:prstGeom>
            <a:solidFill>
              <a:schemeClr val="bg1"/>
            </a:solidFill>
          </p:spPr>
          <p:txBody>
            <a:bodyPr wrap="none" rtlCol="0">
              <a:spAutoFit/>
            </a:bodyPr>
            <a:lstStyle/>
            <a:p>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cxnSp>
          <p:nvCxnSpPr>
            <p:cNvPr id="127" name="直接连接符 126">
              <a:extLst>
                <a:ext uri="{FF2B5EF4-FFF2-40B4-BE49-F238E27FC236}">
                  <a16:creationId xmlns:a16="http://schemas.microsoft.com/office/drawing/2014/main" id="{C413BC24-FFBC-4CDE-8FD3-33C8246704A8}"/>
                </a:ext>
              </a:extLst>
            </p:cNvPr>
            <p:cNvCxnSpPr>
              <a:cxnSpLocks/>
            </p:cNvCxnSpPr>
            <p:nvPr/>
          </p:nvCxnSpPr>
          <p:spPr>
            <a:xfrm flipH="1">
              <a:off x="4359423" y="2142286"/>
              <a:ext cx="1552955" cy="0"/>
            </a:xfrm>
            <a:prstGeom prst="line">
              <a:avLst/>
            </a:prstGeom>
            <a:solidFill>
              <a:srgbClr val="85023E"/>
            </a:solidFill>
            <a:ln w="19050">
              <a:solidFill>
                <a:srgbClr val="FF6699"/>
              </a:solidFill>
            </a:ln>
          </p:spPr>
          <p:style>
            <a:lnRef idx="1">
              <a:schemeClr val="accent1"/>
            </a:lnRef>
            <a:fillRef idx="0">
              <a:schemeClr val="accent1"/>
            </a:fillRef>
            <a:effectRef idx="0">
              <a:schemeClr val="accent1"/>
            </a:effectRef>
            <a:fontRef idx="minor">
              <a:schemeClr val="tx1"/>
            </a:fontRef>
          </p:style>
        </p:cxnSp>
        <p:sp>
          <p:nvSpPr>
            <p:cNvPr id="128" name="矩形: 圆角 127">
              <a:extLst>
                <a:ext uri="{FF2B5EF4-FFF2-40B4-BE49-F238E27FC236}">
                  <a16:creationId xmlns:a16="http://schemas.microsoft.com/office/drawing/2014/main" id="{53A79B46-5C80-4B1A-82AE-8960F61DA7E4}"/>
                </a:ext>
              </a:extLst>
            </p:cNvPr>
            <p:cNvSpPr/>
            <p:nvPr/>
          </p:nvSpPr>
          <p:spPr>
            <a:xfrm>
              <a:off x="4359423" y="2257667"/>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29" name="箭头: 右 128">
              <a:extLst>
                <a:ext uri="{FF2B5EF4-FFF2-40B4-BE49-F238E27FC236}">
                  <a16:creationId xmlns:a16="http://schemas.microsoft.com/office/drawing/2014/main" id="{1383FF4B-E5EB-4FD7-B76D-C412BA36B69F}"/>
                </a:ext>
              </a:extLst>
            </p:cNvPr>
            <p:cNvSpPr/>
            <p:nvPr/>
          </p:nvSpPr>
          <p:spPr>
            <a:xfrm rot="2357528">
              <a:off x="5325929" y="2320799"/>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1F2D5105-C099-4360-B53C-CB830DD92A07}"/>
              </a:ext>
            </a:extLst>
          </p:cNvPr>
          <p:cNvSpPr/>
          <p:nvPr/>
        </p:nvSpPr>
        <p:spPr>
          <a:xfrm>
            <a:off x="1787639" y="3576045"/>
            <a:ext cx="1134955" cy="101976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5" name="矩形 254">
            <a:extLst>
              <a:ext uri="{FF2B5EF4-FFF2-40B4-BE49-F238E27FC236}">
                <a16:creationId xmlns:a16="http://schemas.microsoft.com/office/drawing/2014/main" id="{1592BC2D-D016-4BDE-8238-749953D3C63B}"/>
              </a:ext>
            </a:extLst>
          </p:cNvPr>
          <p:cNvSpPr/>
          <p:nvPr/>
        </p:nvSpPr>
        <p:spPr>
          <a:xfrm>
            <a:off x="4212298" y="1627529"/>
            <a:ext cx="2080203" cy="12573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6" name="矩形 255">
            <a:extLst>
              <a:ext uri="{FF2B5EF4-FFF2-40B4-BE49-F238E27FC236}">
                <a16:creationId xmlns:a16="http://schemas.microsoft.com/office/drawing/2014/main" id="{1122B360-3ABE-4CE7-8D3C-EE913C6280C5}"/>
              </a:ext>
            </a:extLst>
          </p:cNvPr>
          <p:cNvSpPr/>
          <p:nvPr/>
        </p:nvSpPr>
        <p:spPr>
          <a:xfrm>
            <a:off x="337166" y="1223857"/>
            <a:ext cx="6230100" cy="5150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270715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6F79BAA3-F476-4E79-93FE-F93186D32448}"/>
              </a:ext>
            </a:extLst>
          </p:cNvPr>
          <p:cNvSpPr/>
          <p:nvPr/>
        </p:nvSpPr>
        <p:spPr>
          <a:xfrm>
            <a:off x="0" y="537683"/>
            <a:ext cx="9144000" cy="428603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162</a:t>
            </a:fld>
            <a:endParaRPr lang="zh-CN" altLang="en-US"/>
          </a:p>
        </p:txBody>
      </p:sp>
      <p:graphicFrame>
        <p:nvGraphicFramePr>
          <p:cNvPr id="10" name="表格 9">
            <a:extLst>
              <a:ext uri="{FF2B5EF4-FFF2-40B4-BE49-F238E27FC236}">
                <a16:creationId xmlns:a16="http://schemas.microsoft.com/office/drawing/2014/main" id="{B43BF77F-8FC8-4BBB-A5D5-0579C83B4FBD}"/>
              </a:ext>
            </a:extLst>
          </p:cNvPr>
          <p:cNvGraphicFramePr>
            <a:graphicFrameLocks noGrp="1"/>
          </p:cNvGraphicFramePr>
          <p:nvPr>
            <p:extLst/>
          </p:nvPr>
        </p:nvGraphicFramePr>
        <p:xfrm>
          <a:off x="134435" y="1150046"/>
          <a:ext cx="8841506" cy="348177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30715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30715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30715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賀茂</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藤崎</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箱崎九大前</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呉服町</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天神</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Helvetica" panose="020B0604020202020204" pitchFamily="34" charset="0"/>
                          <a:ea typeface="宋体" panose="02010600030101010101" pitchFamily="2" charset="-122"/>
                          <a:cs typeface="Helvetica" panose="020B0604020202020204" pitchFamily="34" charset="0"/>
                        </a:rPr>
                        <a:t>空港</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8B378127-924D-43A9-9072-CB52E1C48C2E}"/>
              </a:ext>
            </a:extLst>
          </p:cNvPr>
          <p:cNvSpPr/>
          <p:nvPr/>
        </p:nvSpPr>
        <p:spPr>
          <a:xfrm>
            <a:off x="3229107" y="2163114"/>
            <a:ext cx="3190009" cy="265454"/>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FF966050-B8DE-4520-9D15-3C09CBF3D97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B135806E-2D2C-4F9C-A3E3-FC6195CB6BA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10316371-31D8-4079-A0C5-87CA90B44E8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6" name="组合 5">
            <a:extLst>
              <a:ext uri="{FF2B5EF4-FFF2-40B4-BE49-F238E27FC236}">
                <a16:creationId xmlns:a16="http://schemas.microsoft.com/office/drawing/2014/main" id="{61B6E7BB-BB84-4AD4-9A54-58DA57C05C96}"/>
              </a:ext>
            </a:extLst>
          </p:cNvPr>
          <p:cNvGrpSpPr/>
          <p:nvPr/>
        </p:nvGrpSpPr>
        <p:grpSpPr>
          <a:xfrm>
            <a:off x="499952" y="5096217"/>
            <a:ext cx="7505911" cy="1274464"/>
            <a:chOff x="499952" y="4723535"/>
            <a:chExt cx="7505911" cy="1274464"/>
          </a:xfrm>
        </p:grpSpPr>
        <p:sp>
          <p:nvSpPr>
            <p:cNvPr id="3" name="矩形 2">
              <a:extLst>
                <a:ext uri="{FF2B5EF4-FFF2-40B4-BE49-F238E27FC236}">
                  <a16:creationId xmlns:a16="http://schemas.microsoft.com/office/drawing/2014/main" id="{1028A9C1-B38A-4252-92CF-42C072F0F7C6}"/>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4" name="矩形 3">
              <a:extLst>
                <a:ext uri="{FF2B5EF4-FFF2-40B4-BE49-F238E27FC236}">
                  <a16:creationId xmlns:a16="http://schemas.microsoft.com/office/drawing/2014/main" id="{09690AE1-BBFF-4F33-9DFC-E72FE7D53EF7}"/>
                </a:ext>
              </a:extLst>
            </p:cNvPr>
            <p:cNvSpPr/>
            <p:nvPr/>
          </p:nvSpPr>
          <p:spPr>
            <a:xfrm>
              <a:off x="736846" y="5074669"/>
              <a:ext cx="7269017"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All types</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belong to </a:t>
              </a:r>
              <a:r>
                <a:rPr lang="en-US" altLang="zh-CN" dirty="0">
                  <a:solidFill>
                    <a:srgbClr val="FF3300"/>
                  </a:solidFill>
                  <a:latin typeface="Helvetica" panose="020B0604020202020204" pitchFamily="34" charset="0"/>
                  <a:cs typeface="Helvetica" panose="020B0604020202020204" pitchFamily="34" charset="0"/>
                </a:rPr>
                <a:t>low-density residence</a:t>
              </a:r>
              <a:r>
                <a:rPr lang="en-US" altLang="zh-CN" dirty="0">
                  <a:latin typeface="Helvetica" panose="020B0604020202020204" pitchFamily="34" charset="0"/>
                  <a:cs typeface="Helvetica" panose="020B0604020202020204" pitchFamily="34" charset="0"/>
                </a:rPr>
                <a:t> type: </a:t>
              </a:r>
              <a:r>
                <a:rPr lang="en-US" altLang="zh-CN" dirty="0">
                  <a:solidFill>
                    <a:srgbClr val="FF3300"/>
                  </a:solidFill>
                  <a:latin typeface="Helvetica" panose="020B0604020202020204" pitchFamily="34" charset="0"/>
                  <a:cs typeface="Helvetica" panose="020B0604020202020204" pitchFamily="34" charset="0"/>
                </a:rPr>
                <a:t>decrease</a:t>
              </a:r>
            </a:p>
          </p:txBody>
        </p:sp>
      </p:grpSp>
      <p:sp>
        <p:nvSpPr>
          <p:cNvPr id="5" name="文本框 4">
            <a:extLst>
              <a:ext uri="{FF2B5EF4-FFF2-40B4-BE49-F238E27FC236}">
                <a16:creationId xmlns:a16="http://schemas.microsoft.com/office/drawing/2014/main" id="{6894ADB6-E521-4D3D-8D97-B6C2B9C14734}"/>
              </a:ext>
            </a:extLst>
          </p:cNvPr>
          <p:cNvSpPr txBox="1"/>
          <p:nvPr/>
        </p:nvSpPr>
        <p:spPr>
          <a:xfrm>
            <a:off x="9862512" y="1423447"/>
            <a:ext cx="1338828" cy="369332"/>
          </a:xfrm>
          <a:prstGeom prst="rect">
            <a:avLst/>
          </a:prstGeom>
          <a:noFill/>
        </p:spPr>
        <p:txBody>
          <a:bodyPr wrap="none" rtlCol="0">
            <a:spAutoFit/>
          </a:bodyPr>
          <a:lstStyle/>
          <a:p>
            <a:r>
              <a:rPr lang="zh-CN" altLang="en-US" dirty="0"/>
              <a:t>画成雷达图</a:t>
            </a:r>
          </a:p>
        </p:txBody>
      </p:sp>
    </p:spTree>
    <p:extLst>
      <p:ext uri="{BB962C8B-B14F-4D97-AF65-F5344CB8AC3E}">
        <p14:creationId xmlns:p14="http://schemas.microsoft.com/office/powerpoint/2010/main" val="3827283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59D85B94-9C30-49CE-A805-205A7691FC08}"/>
              </a:ext>
            </a:extLst>
          </p:cNvPr>
          <p:cNvSpPr/>
          <p:nvPr/>
        </p:nvSpPr>
        <p:spPr>
          <a:xfrm>
            <a:off x="0" y="537684"/>
            <a:ext cx="9144000" cy="423955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163</a:t>
            </a:fld>
            <a:endParaRPr lang="zh-CN" altLang="en-US"/>
          </a:p>
        </p:txBody>
      </p:sp>
      <p:graphicFrame>
        <p:nvGraphicFramePr>
          <p:cNvPr id="10" name="表格 9">
            <a:extLst>
              <a:ext uri="{FF2B5EF4-FFF2-40B4-BE49-F238E27FC236}">
                <a16:creationId xmlns:a16="http://schemas.microsoft.com/office/drawing/2014/main" id="{4F7BAF03-0DD8-4DAA-8CE9-0B7FF6529430}"/>
              </a:ext>
            </a:extLst>
          </p:cNvPr>
          <p:cNvGraphicFramePr>
            <a:graphicFrameLocks noGrp="1"/>
          </p:cNvGraphicFramePr>
          <p:nvPr>
            <p:extLst/>
          </p:nvPr>
        </p:nvGraphicFramePr>
        <p:xfrm>
          <a:off x="146627" y="1123417"/>
          <a:ext cx="8841506" cy="3413706"/>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4462">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4462">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4462">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D37C1DD0-5B7C-4B19-A6F8-1BE91DFBE385}"/>
              </a:ext>
            </a:extLst>
          </p:cNvPr>
          <p:cNvSpPr/>
          <p:nvPr/>
        </p:nvSpPr>
        <p:spPr>
          <a:xfrm>
            <a:off x="5279923" y="2458065"/>
            <a:ext cx="528596" cy="1587162"/>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18" name="组合 17">
            <a:extLst>
              <a:ext uri="{FF2B5EF4-FFF2-40B4-BE49-F238E27FC236}">
                <a16:creationId xmlns:a16="http://schemas.microsoft.com/office/drawing/2014/main" id="{D78324F5-E986-4197-8F25-6E4BCD70D961}"/>
              </a:ext>
            </a:extLst>
          </p:cNvPr>
          <p:cNvGrpSpPr/>
          <p:nvPr/>
        </p:nvGrpSpPr>
        <p:grpSpPr>
          <a:xfrm>
            <a:off x="306570" y="591906"/>
            <a:ext cx="3305131" cy="461665"/>
            <a:chOff x="-3" y="4326643"/>
            <a:chExt cx="3305131" cy="461665"/>
          </a:xfrm>
        </p:grpSpPr>
        <p:sp>
          <p:nvSpPr>
            <p:cNvPr id="19" name="矩形 18">
              <a:extLst>
                <a:ext uri="{FF2B5EF4-FFF2-40B4-BE49-F238E27FC236}">
                  <a16:creationId xmlns:a16="http://schemas.microsoft.com/office/drawing/2014/main" id="{6A3872BA-B615-477A-B76A-0E193BCD9C60}"/>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0" name="文本框 19">
              <a:extLst>
                <a:ext uri="{FF2B5EF4-FFF2-40B4-BE49-F238E27FC236}">
                  <a16:creationId xmlns:a16="http://schemas.microsoft.com/office/drawing/2014/main" id="{AEF2C110-F6CB-4790-BD5F-E9CAD8D58AC6}"/>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9" name="组合 28">
            <a:extLst>
              <a:ext uri="{FF2B5EF4-FFF2-40B4-BE49-F238E27FC236}">
                <a16:creationId xmlns:a16="http://schemas.microsoft.com/office/drawing/2014/main" id="{D882CCC8-4222-4B90-83B9-F37E4189CE51}"/>
              </a:ext>
            </a:extLst>
          </p:cNvPr>
          <p:cNvGrpSpPr/>
          <p:nvPr/>
        </p:nvGrpSpPr>
        <p:grpSpPr>
          <a:xfrm>
            <a:off x="499952" y="5073329"/>
            <a:ext cx="8073777" cy="997465"/>
            <a:chOff x="499952" y="4723535"/>
            <a:chExt cx="8073777" cy="997465"/>
          </a:xfrm>
        </p:grpSpPr>
        <p:sp>
          <p:nvSpPr>
            <p:cNvPr id="30" name="矩形 29">
              <a:extLst>
                <a:ext uri="{FF2B5EF4-FFF2-40B4-BE49-F238E27FC236}">
                  <a16:creationId xmlns:a16="http://schemas.microsoft.com/office/drawing/2014/main" id="{0358D7EF-1C9B-4017-8539-42C40EE4DF7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31" name="矩形 30">
              <a:extLst>
                <a:ext uri="{FF2B5EF4-FFF2-40B4-BE49-F238E27FC236}">
                  <a16:creationId xmlns:a16="http://schemas.microsoft.com/office/drawing/2014/main" id="{6B0A5CE1-1102-4933-8327-709DA25A8E5C}"/>
                </a:ext>
              </a:extLst>
            </p:cNvPr>
            <p:cNvSpPr/>
            <p:nvPr/>
          </p:nvSpPr>
          <p:spPr>
            <a:xfrm>
              <a:off x="736846" y="5074669"/>
              <a:ext cx="7836883"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increase in education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increase</a:t>
              </a:r>
            </a:p>
          </p:txBody>
        </p:sp>
      </p:grpSp>
    </p:spTree>
    <p:extLst>
      <p:ext uri="{BB962C8B-B14F-4D97-AF65-F5344CB8AC3E}">
        <p14:creationId xmlns:p14="http://schemas.microsoft.com/office/powerpoint/2010/main" val="36374639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8CE6ACE-971F-49F5-A692-D1D7385A80C6}"/>
              </a:ext>
            </a:extLst>
          </p:cNvPr>
          <p:cNvSpPr/>
          <p:nvPr/>
        </p:nvSpPr>
        <p:spPr>
          <a:xfrm>
            <a:off x="0" y="537683"/>
            <a:ext cx="9144000" cy="425636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Results and discussion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164</a:t>
            </a:fld>
            <a:endParaRPr lang="zh-CN" altLang="en-US"/>
          </a:p>
        </p:txBody>
      </p:sp>
      <p:graphicFrame>
        <p:nvGraphicFramePr>
          <p:cNvPr id="10" name="表格 9">
            <a:extLst>
              <a:ext uri="{FF2B5EF4-FFF2-40B4-BE49-F238E27FC236}">
                <a16:creationId xmlns:a16="http://schemas.microsoft.com/office/drawing/2014/main" id="{BA24832A-5F8B-4D9F-B29C-BEA20EFC9C98}"/>
              </a:ext>
            </a:extLst>
          </p:cNvPr>
          <p:cNvGraphicFramePr>
            <a:graphicFrameLocks noGrp="1"/>
          </p:cNvGraphicFramePr>
          <p:nvPr>
            <p:extLst/>
          </p:nvPr>
        </p:nvGraphicFramePr>
        <p:xfrm>
          <a:off x="146627" y="1201461"/>
          <a:ext cx="8841506" cy="3410952"/>
        </p:xfrm>
        <a:graphic>
          <a:graphicData uri="http://schemas.openxmlformats.org/drawingml/2006/table">
            <a:tbl>
              <a:tblPr firstRow="1" firstCol="1" bandRow="1"/>
              <a:tblGrid>
                <a:gridCol w="1713346">
                  <a:extLst>
                    <a:ext uri="{9D8B030D-6E8A-4147-A177-3AD203B41FA5}">
                      <a16:colId xmlns:a16="http://schemas.microsoft.com/office/drawing/2014/main" val="2036717952"/>
                    </a:ext>
                  </a:extLst>
                </a:gridCol>
                <a:gridCol w="1330036">
                  <a:extLst>
                    <a:ext uri="{9D8B030D-6E8A-4147-A177-3AD203B41FA5}">
                      <a16:colId xmlns:a16="http://schemas.microsoft.com/office/drawing/2014/main" val="366087659"/>
                    </a:ext>
                  </a:extLst>
                </a:gridCol>
                <a:gridCol w="644236">
                  <a:extLst>
                    <a:ext uri="{9D8B030D-6E8A-4147-A177-3AD203B41FA5}">
                      <a16:colId xmlns:a16="http://schemas.microsoft.com/office/drawing/2014/main" val="642216286"/>
                    </a:ext>
                  </a:extLst>
                </a:gridCol>
                <a:gridCol w="644236">
                  <a:extLst>
                    <a:ext uri="{9D8B030D-6E8A-4147-A177-3AD203B41FA5}">
                      <a16:colId xmlns:a16="http://schemas.microsoft.com/office/drawing/2014/main" val="2950878561"/>
                    </a:ext>
                  </a:extLst>
                </a:gridCol>
                <a:gridCol w="644236">
                  <a:extLst>
                    <a:ext uri="{9D8B030D-6E8A-4147-A177-3AD203B41FA5}">
                      <a16:colId xmlns:a16="http://schemas.microsoft.com/office/drawing/2014/main" val="1102718997"/>
                    </a:ext>
                  </a:extLst>
                </a:gridCol>
                <a:gridCol w="644236">
                  <a:extLst>
                    <a:ext uri="{9D8B030D-6E8A-4147-A177-3AD203B41FA5}">
                      <a16:colId xmlns:a16="http://schemas.microsoft.com/office/drawing/2014/main" val="949943006"/>
                    </a:ext>
                  </a:extLst>
                </a:gridCol>
                <a:gridCol w="644236">
                  <a:extLst>
                    <a:ext uri="{9D8B030D-6E8A-4147-A177-3AD203B41FA5}">
                      <a16:colId xmlns:a16="http://schemas.microsoft.com/office/drawing/2014/main" val="3291683229"/>
                    </a:ext>
                  </a:extLst>
                </a:gridCol>
                <a:gridCol w="644236">
                  <a:extLst>
                    <a:ext uri="{9D8B030D-6E8A-4147-A177-3AD203B41FA5}">
                      <a16:colId xmlns:a16="http://schemas.microsoft.com/office/drawing/2014/main" val="34905620"/>
                    </a:ext>
                  </a:extLst>
                </a:gridCol>
                <a:gridCol w="644236">
                  <a:extLst>
                    <a:ext uri="{9D8B030D-6E8A-4147-A177-3AD203B41FA5}">
                      <a16:colId xmlns:a16="http://schemas.microsoft.com/office/drawing/2014/main" val="99492520"/>
                    </a:ext>
                  </a:extLst>
                </a:gridCol>
                <a:gridCol w="644236">
                  <a:extLst>
                    <a:ext uri="{9D8B030D-6E8A-4147-A177-3AD203B41FA5}">
                      <a16:colId xmlns:a16="http://schemas.microsoft.com/office/drawing/2014/main" val="3040830648"/>
                    </a:ext>
                  </a:extLst>
                </a:gridCol>
                <a:gridCol w="644236">
                  <a:extLst>
                    <a:ext uri="{9D8B030D-6E8A-4147-A177-3AD203B41FA5}">
                      <a16:colId xmlns:a16="http://schemas.microsoft.com/office/drawing/2014/main" val="1153674411"/>
                    </a:ext>
                  </a:extLst>
                </a:gridCol>
              </a:tblGrid>
              <a:tr h="283544">
                <a:tc grid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Destination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gridSpan="9">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Variables in Departure Station</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90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0430125"/>
                  </a:ext>
                </a:extLst>
              </a:tr>
              <a:tr h="283544">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Type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rowSpan="2">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Station</a:t>
                      </a:r>
                    </a:p>
                    <a:p>
                      <a:pPr indent="0" algn="ctr" hangingPunct="0">
                        <a:lnSpc>
                          <a:spcPct val="100000"/>
                        </a:lnSpc>
                        <a:spcAft>
                          <a:spcPts val="0"/>
                        </a:spcAft>
                      </a:pPr>
                      <a:r>
                        <a:rPr lang="en-US" altLang="zh-CN" sz="1400" dirty="0">
                          <a:effectLst/>
                          <a:latin typeface="Helvetica" panose="020B0604020202020204" pitchFamily="34" charset="0"/>
                          <a:ea typeface="宋体" panose="02010600030101010101" pitchFamily="2" charset="-122"/>
                          <a:cs typeface="Helvetica" panose="020B0604020202020204" pitchFamily="34" charset="0"/>
                        </a:rPr>
                        <a:t>Name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5">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Land-use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l" hangingPunct="0">
                        <a:lnSpc>
                          <a:spcPct val="100000"/>
                        </a:lnSpc>
                        <a:spcAft>
                          <a:spcPts val="0"/>
                        </a:spcAft>
                      </a:pPr>
                      <a:r>
                        <a:rPr lang="en-US" sz="1400">
                          <a:effectLst/>
                          <a:latin typeface="Helvetica" panose="020B0604020202020204" pitchFamily="34" charset="0"/>
                          <a:ea typeface="宋体" panose="02010600030101010101" pitchFamily="2" charset="-122"/>
                          <a:cs typeface="Helvetica" panose="020B0604020202020204" pitchFamily="34" charset="0"/>
                        </a:rPr>
                        <a:t> </a:t>
                      </a:r>
                      <a:endParaRPr lang="zh-CN" sz="140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gridSpan="3">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Impedance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2031001"/>
                  </a:ext>
                </a:extLst>
              </a:tr>
              <a:tr h="283544">
                <a:tc vMerge="1">
                  <a:txBody>
                    <a:bodyPr/>
                    <a:lstStyle/>
                    <a:p>
                      <a:endParaRPr lang="zh-CN" altLang="en-US"/>
                    </a:p>
                  </a:txBody>
                  <a:tcPr/>
                </a:tc>
                <a:tc vMerge="1">
                  <a:txBody>
                    <a:bodyPr/>
                    <a:lstStyle/>
                    <a:p>
                      <a:endParaRPr lang="zh-CN" altLang="en-US"/>
                    </a:p>
                  </a:txBody>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O</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R</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E</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L-A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D</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B-C</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en-US" sz="1400" dirty="0">
                          <a:effectLst/>
                          <a:latin typeface="Helvetica" panose="020B0604020202020204" pitchFamily="34" charset="0"/>
                          <a:ea typeface="宋体" panose="02010600030101010101" pitchFamily="2" charset="-122"/>
                          <a:cs typeface="Helvetica" panose="020B0604020202020204" pitchFamily="34" charset="0"/>
                        </a:rPr>
                        <a:t>B-A</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030222970"/>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Low-density residence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賀茂</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0.94</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32850442"/>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mn-ea"/>
                          <a:cs typeface="Helvetica" panose="020B0604020202020204" pitchFamily="34" charset="0"/>
                        </a:rPr>
                        <a:t>High-density residence</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藤崎</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0.95</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58808812"/>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Education</a:t>
                      </a: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箱崎九大前</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lnSpc>
                          <a:spcPct val="100000"/>
                        </a:lnSpc>
                        <a:spcAft>
                          <a:spcPts val="0"/>
                        </a:spcAft>
                      </a:pPr>
                      <a:r>
                        <a:rPr lang="de-DE" sz="14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dirty="0">
                        <a:effectLst/>
                        <a:latin typeface="Helvetica" panose="020B0604020202020204" pitchFamily="34" charset="0"/>
                        <a:ea typeface="宋体" panose="02010600030101010101" pitchFamily="2" charset="-122"/>
                        <a:cs typeface="Helvetica" panose="020B0604020202020204" pitchFamily="34"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-0.13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08956217"/>
                  </a:ext>
                </a:extLst>
              </a:tr>
              <a:tr h="426720">
                <a:tc>
                  <a:txBody>
                    <a:bodyPr/>
                    <a:lstStyle/>
                    <a:p>
                      <a:pPr indent="0" algn="ctr" hangingPunct="0">
                        <a:spcAft>
                          <a:spcPts val="0"/>
                        </a:spcAft>
                      </a:pPr>
                      <a:r>
                        <a:rPr lang="en-US"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Office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呉服町</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0.98</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02000185"/>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Commerce</a:t>
                      </a: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天神</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1.01</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1.06</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marL="0" indent="0" algn="r" defTabSz="685800" rtl="0" eaLnBrk="1" latinLnBrk="0"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62010766"/>
                  </a:ext>
                </a:extLst>
              </a:tr>
              <a:tr h="426720">
                <a:tc>
                  <a:txBody>
                    <a:bodyPr/>
                    <a:lstStyle/>
                    <a:p>
                      <a:pPr indent="0" algn="ctr" hangingPunct="0">
                        <a:spcAft>
                          <a:spcPts val="0"/>
                        </a:spcAft>
                      </a:pPr>
                      <a:r>
                        <a:rPr lang="en-US" altLang="zh-CN" sz="1400"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Airport</a:t>
                      </a:r>
                    </a:p>
                  </a:txBody>
                  <a:tcPr marL="68580" marR="68580" marT="0" marB="0" anchor="ctr">
                    <a:lnL>
                      <a:noFill/>
                    </a:lnL>
                    <a:lnR>
                      <a:noFill/>
                    </a:lnR>
                    <a:lnT w="12700" cap="flat" cmpd="sng" algn="ctr">
                      <a:solidFill>
                        <a:srgbClr val="80808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ctr" hangingPunct="0">
                        <a:lnSpc>
                          <a:spcPct val="100000"/>
                        </a:lnSpc>
                        <a:spcAft>
                          <a:spcPts val="0"/>
                        </a:spcAft>
                      </a:pPr>
                      <a:r>
                        <a:rPr lang="ja-JP" altLang="en-US" sz="1400" dirty="0">
                          <a:effectLst/>
                          <a:latin typeface="Times" panose="02020603050405020304" pitchFamily="18" charset="0"/>
                          <a:ea typeface="宋体" panose="02010600030101010101" pitchFamily="2" charset="-122"/>
                          <a:cs typeface="Times New Roman" panose="02020603050405020304" pitchFamily="18" charset="0"/>
                        </a:rPr>
                        <a:t>空港</a:t>
                      </a:r>
                      <a:endParaRPr lang="zh-CN" sz="1400" dirty="0">
                        <a:effectLst/>
                        <a:latin typeface="Times" panose="02020603050405020304" pitchFamily="18" charset="0"/>
                        <a:ea typeface="宋体" panose="02010600030101010101" pitchFamily="2" charset="-122"/>
                        <a:cs typeface="Times New Roman" panose="02020603050405020304" pitchFamily="18" charset="0"/>
                      </a:endParaRPr>
                    </a:p>
                  </a:txBody>
                  <a:tcPr marL="110370" marR="11037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0.97</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0.99</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1.03</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de-DE"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　</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0.92</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tc>
                  <a:txBody>
                    <a:bodyPr/>
                    <a:lstStyle/>
                    <a:p>
                      <a:pPr indent="0" algn="r" hangingPunct="0">
                        <a:spcAft>
                          <a:spcPts val="0"/>
                        </a:spcAft>
                      </a:pPr>
                      <a:r>
                        <a:rPr lang="en-US"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rPr>
                        <a:t>1.00</a:t>
                      </a:r>
                      <a:endParaRPr lang="zh-CN" sz="1400" kern="1200" dirty="0">
                        <a:solidFill>
                          <a:srgbClr val="000000"/>
                        </a:solidFill>
                        <a:effectLst/>
                        <a:latin typeface="Helvetica" panose="020B0604020202020204" pitchFamily="34" charset="0"/>
                        <a:ea typeface="Yu Gothic" panose="020B0400000000000000" pitchFamily="34" charset="-128"/>
                        <a:cs typeface="Helvetica" panose="020B0604020202020204" pitchFamily="34"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3957963"/>
                  </a:ext>
                </a:extLst>
              </a:tr>
            </a:tbl>
          </a:graphicData>
        </a:graphic>
      </p:graphicFrame>
      <p:sp>
        <p:nvSpPr>
          <p:cNvPr id="11" name="矩形: 圆角 10">
            <a:extLst>
              <a:ext uri="{FF2B5EF4-FFF2-40B4-BE49-F238E27FC236}">
                <a16:creationId xmlns:a16="http://schemas.microsoft.com/office/drawing/2014/main" id="{96BA2E15-2D2A-4C16-8561-E5479446E4AB}"/>
              </a:ext>
            </a:extLst>
          </p:cNvPr>
          <p:cNvSpPr/>
          <p:nvPr/>
        </p:nvSpPr>
        <p:spPr>
          <a:xfrm>
            <a:off x="4640826" y="2133600"/>
            <a:ext cx="505056" cy="717755"/>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6" name="矩形: 圆角 15">
            <a:extLst>
              <a:ext uri="{FF2B5EF4-FFF2-40B4-BE49-F238E27FC236}">
                <a16:creationId xmlns:a16="http://schemas.microsoft.com/office/drawing/2014/main" id="{64EF2D50-1A4F-4A37-AF31-3379FCDCCF4E}"/>
              </a:ext>
            </a:extLst>
          </p:cNvPr>
          <p:cNvSpPr/>
          <p:nvPr/>
        </p:nvSpPr>
        <p:spPr>
          <a:xfrm>
            <a:off x="3972231" y="3389330"/>
            <a:ext cx="549637" cy="297767"/>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7" name="矩形: 圆角 16">
            <a:extLst>
              <a:ext uri="{FF2B5EF4-FFF2-40B4-BE49-F238E27FC236}">
                <a16:creationId xmlns:a16="http://schemas.microsoft.com/office/drawing/2014/main" id="{E1545079-0A88-477A-AC55-8A6FAF20F3B8}"/>
              </a:ext>
            </a:extLst>
          </p:cNvPr>
          <p:cNvSpPr/>
          <p:nvPr/>
        </p:nvSpPr>
        <p:spPr>
          <a:xfrm>
            <a:off x="3323303" y="3814915"/>
            <a:ext cx="560438" cy="319151"/>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3305131" cy="461665"/>
            <a:chOff x="-3" y="4326643"/>
            <a:chExt cx="3305131"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311174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Discussion for results</a:t>
              </a:r>
            </a:p>
          </p:txBody>
        </p:sp>
      </p:grpSp>
      <p:grpSp>
        <p:nvGrpSpPr>
          <p:cNvPr id="24" name="组合 23">
            <a:extLst>
              <a:ext uri="{FF2B5EF4-FFF2-40B4-BE49-F238E27FC236}">
                <a16:creationId xmlns:a16="http://schemas.microsoft.com/office/drawing/2014/main" id="{95F3B5ED-DDFF-4A25-9A25-2933CA17087F}"/>
              </a:ext>
            </a:extLst>
          </p:cNvPr>
          <p:cNvGrpSpPr/>
          <p:nvPr/>
        </p:nvGrpSpPr>
        <p:grpSpPr>
          <a:xfrm>
            <a:off x="499952" y="4995195"/>
            <a:ext cx="7739480" cy="1274464"/>
            <a:chOff x="499952" y="4723535"/>
            <a:chExt cx="7739480" cy="1274464"/>
          </a:xfrm>
        </p:grpSpPr>
        <p:sp>
          <p:nvSpPr>
            <p:cNvPr id="25" name="矩形 24">
              <a:extLst>
                <a:ext uri="{FF2B5EF4-FFF2-40B4-BE49-F238E27FC236}">
                  <a16:creationId xmlns:a16="http://schemas.microsoft.com/office/drawing/2014/main" id="{B7F24DEF-642F-4905-BA91-E9B70EF0258C}"/>
                </a:ext>
              </a:extLst>
            </p:cNvPr>
            <p:cNvSpPr/>
            <p:nvPr/>
          </p:nvSpPr>
          <p:spPr>
            <a:xfrm>
              <a:off x="499952" y="4723535"/>
              <a:ext cx="1127232" cy="369332"/>
            </a:xfrm>
            <a:prstGeom prst="rect">
              <a:avLst/>
            </a:prstGeom>
          </p:spPr>
          <p:txBody>
            <a:bodyPr wrap="none">
              <a:spAutoFit/>
            </a:bodyPr>
            <a:lstStyle/>
            <a:p>
              <a:pPr marL="285750" indent="-285750">
                <a:buFont typeface="Wingdings" panose="05000000000000000000" pitchFamily="2" charset="2"/>
                <a:buChar char="l"/>
              </a:pPr>
              <a:r>
                <a:rPr lang="en-US" altLang="zh-CN" dirty="0">
                  <a:solidFill>
                    <a:schemeClr val="tx1">
                      <a:lumMod val="95000"/>
                      <a:lumOff val="5000"/>
                    </a:schemeClr>
                  </a:solidFill>
                  <a:latin typeface="Helvetica" panose="020B0604020202020204" pitchFamily="34" charset="0"/>
                  <a:cs typeface="Helvetica" panose="020B0604020202020204" pitchFamily="34" charset="0"/>
                </a:rPr>
                <a:t>Result</a:t>
              </a:r>
              <a:endParaRPr lang="zh-CN" altLang="en-US" dirty="0"/>
            </a:p>
          </p:txBody>
        </p:sp>
        <p:sp>
          <p:nvSpPr>
            <p:cNvPr id="26" name="矩形 25">
              <a:extLst>
                <a:ext uri="{FF2B5EF4-FFF2-40B4-BE49-F238E27FC236}">
                  <a16:creationId xmlns:a16="http://schemas.microsoft.com/office/drawing/2014/main" id="{D67D967F-B57E-4A9E-921C-1648B601FF4A}"/>
                </a:ext>
              </a:extLst>
            </p:cNvPr>
            <p:cNvSpPr/>
            <p:nvPr/>
          </p:nvSpPr>
          <p:spPr>
            <a:xfrm>
              <a:off x="736846" y="5074669"/>
              <a:ext cx="7502586" cy="923330"/>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Land use increased in </a:t>
              </a:r>
              <a:r>
                <a:rPr lang="en-US" altLang="zh-CN" dirty="0">
                  <a:solidFill>
                    <a:srgbClr val="FF3300"/>
                  </a:solidFill>
                  <a:latin typeface="Helvetica" panose="020B0604020202020204" pitchFamily="34" charset="0"/>
                  <a:cs typeface="Helvetica" panose="020B0604020202020204" pitchFamily="34" charset="0"/>
                </a:rPr>
                <a:t>departure station</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same type</a:t>
              </a:r>
              <a:r>
                <a:rPr lang="en-US" altLang="zh-CN" dirty="0">
                  <a:latin typeface="Helvetica" panose="020B0604020202020204" pitchFamily="34" charset="0"/>
                  <a:cs typeface="Helvetica" panose="020B0604020202020204" pitchFamily="34" charset="0"/>
                </a:rPr>
                <a:t> with the that of the </a:t>
              </a:r>
              <a:r>
                <a:rPr lang="en-US" altLang="zh-CN" dirty="0">
                  <a:solidFill>
                    <a:srgbClr val="FF3300"/>
                  </a:solidFill>
                  <a:latin typeface="Helvetica" panose="020B0604020202020204" pitchFamily="34" charset="0"/>
                  <a:cs typeface="Helvetica" panose="020B0604020202020204" pitchFamily="34" charset="0"/>
                </a:rPr>
                <a:t>destination</a:t>
              </a:r>
              <a:r>
                <a:rPr lang="en-US" altLang="zh-CN" dirty="0">
                  <a:latin typeface="Helvetica" panose="020B0604020202020204" pitchFamily="34" charset="0"/>
                  <a:cs typeface="Helvetica" panose="020B0604020202020204" pitchFamily="34" charset="0"/>
                </a:rPr>
                <a:t> station</a:t>
              </a:r>
            </a:p>
            <a:p>
              <a:r>
                <a:rPr lang="en-US" altLang="zh-CN" dirty="0">
                  <a:solidFill>
                    <a:srgbClr val="FF3300"/>
                  </a:solidFill>
                  <a:latin typeface="Helvetica" panose="020B0604020202020204" pitchFamily="34" charset="0"/>
                  <a:cs typeface="Helvetica" panose="020B0604020202020204" pitchFamily="34" charset="0"/>
                </a:rPr>
                <a:t>Probability of choosing </a:t>
              </a:r>
              <a:r>
                <a:rPr lang="en-US" altLang="zh-CN" dirty="0">
                  <a:latin typeface="Helvetica" panose="020B0604020202020204" pitchFamily="34" charset="0"/>
                  <a:cs typeface="Helvetica" panose="020B0604020202020204" pitchFamily="34" charset="0"/>
                </a:rPr>
                <a:t>the destination station: </a:t>
              </a:r>
              <a:r>
                <a:rPr lang="en-US" altLang="zh-CN" dirty="0">
                  <a:solidFill>
                    <a:srgbClr val="FF3300"/>
                  </a:solidFill>
                  <a:latin typeface="Helvetica" panose="020B0604020202020204" pitchFamily="34" charset="0"/>
                  <a:cs typeface="Helvetica" panose="020B0604020202020204" pitchFamily="34" charset="0"/>
                </a:rPr>
                <a:t>decrease</a:t>
              </a:r>
            </a:p>
          </p:txBody>
        </p:sp>
      </p:grpSp>
    </p:spTree>
    <p:extLst>
      <p:ext uri="{BB962C8B-B14F-4D97-AF65-F5344CB8AC3E}">
        <p14:creationId xmlns:p14="http://schemas.microsoft.com/office/powerpoint/2010/main" val="11811241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165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2662135" cy="461665"/>
            <a:chOff x="-3" y="4326643"/>
            <a:chExt cx="2662135"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246875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duration</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196020"/>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5 minutes is a widely accepted</a:t>
            </a:r>
            <a:r>
              <a:rPr lang="en-US" altLang="zh-CN" dirty="0">
                <a:latin typeface="Helvetica" panose="020B0604020202020204" pitchFamily="34" charset="0"/>
                <a:cs typeface="Helvetica" panose="020B0604020202020204" pitchFamily="34" charset="0"/>
              </a:rPr>
              <a:t> walking duration to rail transit.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Whether accepting the </a:t>
            </a:r>
            <a:r>
              <a:rPr lang="en-US" altLang="zh-CN" dirty="0">
                <a:solidFill>
                  <a:srgbClr val="FF3300"/>
                </a:solidFill>
                <a:latin typeface="Helvetica" panose="020B0604020202020204" pitchFamily="34" charset="0"/>
                <a:cs typeface="Helvetica" panose="020B0604020202020204" pitchFamily="34" charset="0"/>
              </a:rPr>
              <a:t>8 minutes walking duration is ambiguous</a:t>
            </a:r>
            <a:r>
              <a:rPr lang="en-US" altLang="zh-CN" dirty="0">
                <a:latin typeface="Helvetica" panose="020B0604020202020204" pitchFamily="34" charset="0"/>
                <a:cs typeface="Helvetica" panose="020B0604020202020204" pitchFamily="34" charset="0"/>
              </a:rPr>
              <a:t> in passenger’s  practical behaviors.</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private travel purpose</a:t>
            </a:r>
            <a:r>
              <a:rPr lang="en-US" altLang="zh-CN" dirty="0">
                <a:latin typeface="Helvetica" panose="020B0604020202020204" pitchFamily="34" charset="0"/>
                <a:cs typeface="Helvetica" panose="020B0604020202020204" pitchFamily="34" charset="0"/>
              </a:rPr>
              <a:t> tend to </a:t>
            </a:r>
            <a:r>
              <a:rPr lang="en-US" altLang="zh-CN" dirty="0">
                <a:solidFill>
                  <a:srgbClr val="FF3300"/>
                </a:solidFill>
                <a:latin typeface="Helvetica" panose="020B0604020202020204" pitchFamily="34" charset="0"/>
                <a:cs typeface="Helvetica" panose="020B0604020202020204" pitchFamily="34" charset="0"/>
              </a:rPr>
              <a:t>accept the longest</a:t>
            </a:r>
            <a:r>
              <a:rPr lang="en-US" altLang="zh-CN" dirty="0">
                <a:latin typeface="Helvetica" panose="020B0604020202020204" pitchFamily="34" charset="0"/>
                <a:cs typeface="Helvetica" panose="020B0604020202020204" pitchFamily="34" charset="0"/>
              </a:rPr>
              <a:t> walking duration.</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Passengers with the </a:t>
            </a:r>
            <a:r>
              <a:rPr lang="en-US" altLang="zh-CN" dirty="0">
                <a:solidFill>
                  <a:srgbClr val="FF3300"/>
                </a:solidFill>
                <a:latin typeface="Helvetica" panose="020B0604020202020204" pitchFamily="34" charset="0"/>
                <a:cs typeface="Helvetica" panose="020B0604020202020204" pitchFamily="34" charset="0"/>
              </a:rPr>
              <a:t>commuting travel purpose</a:t>
            </a:r>
            <a:r>
              <a:rPr lang="en-US" altLang="zh-CN" dirty="0">
                <a:latin typeface="Helvetica" panose="020B0604020202020204" pitchFamily="34" charset="0"/>
                <a:cs typeface="Helvetica" panose="020B0604020202020204" pitchFamily="34" charset="0"/>
              </a:rPr>
              <a:t> and during the </a:t>
            </a:r>
            <a:r>
              <a:rPr lang="en-US" altLang="zh-CN" dirty="0">
                <a:solidFill>
                  <a:srgbClr val="FF3300"/>
                </a:solidFill>
                <a:latin typeface="Helvetica" panose="020B0604020202020204" pitchFamily="34" charset="0"/>
                <a:cs typeface="Helvetica" panose="020B0604020202020204" pitchFamily="34" charset="0"/>
              </a:rPr>
              <a:t>peak hour</a:t>
            </a:r>
            <a:r>
              <a:rPr lang="en-US" altLang="zh-CN" dirty="0">
                <a:latin typeface="Helvetica" panose="020B0604020202020204" pitchFamily="34" charset="0"/>
                <a:cs typeface="Helvetica" panose="020B0604020202020204" pitchFamily="34" charset="0"/>
              </a:rPr>
              <a:t> tend to arrive at transit station </a:t>
            </a:r>
            <a:r>
              <a:rPr lang="en-US" altLang="zh-CN" dirty="0">
                <a:solidFill>
                  <a:srgbClr val="FF3300"/>
                </a:solidFill>
                <a:latin typeface="Helvetica" panose="020B0604020202020204" pitchFamily="34" charset="0"/>
                <a:cs typeface="Helvetica" panose="020B0604020202020204" pitchFamily="34" charset="0"/>
              </a:rPr>
              <a:t>as soon as possible</a:t>
            </a:r>
            <a:r>
              <a:rPr lang="en-US" altLang="zh-CN"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1074555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166</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295950" cy="461665"/>
            <a:chOff x="-3" y="4326643"/>
            <a:chExt cx="629595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6102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 selection in small sample case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Approach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screening valid indicator in small sample</a:t>
            </a:r>
            <a:r>
              <a:rPr lang="en-US" altLang="zh-CN" dirty="0">
                <a:latin typeface="Helvetica" panose="020B0604020202020204" pitchFamily="34" charset="0"/>
                <a:ea typeface="MS Mincho" panose="02020609040205080304" pitchFamily="49" charset="-128"/>
                <a:cs typeface="Helvetica" panose="020B0604020202020204" pitchFamily="34" charset="0"/>
              </a:rPr>
              <a:t> case is confirmed to be</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 effective</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High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diversity of land use leads to decrease </a:t>
            </a:r>
            <a:r>
              <a:rPr lang="en-US" altLang="zh-CN" dirty="0">
                <a:latin typeface="Helvetica" panose="020B0604020202020204" pitchFamily="34" charset="0"/>
                <a:ea typeface="MS Mincho" panose="02020609040205080304" pitchFamily="49" charset="-128"/>
                <a:cs typeface="Helvetica" panose="020B0604020202020204" pitchFamily="34" charset="0"/>
              </a:rPr>
              <a:t>in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bus system has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both positive and negative effects </a:t>
            </a:r>
            <a:r>
              <a:rPr lang="en-US" altLang="zh-CN" dirty="0">
                <a:latin typeface="Helvetica" panose="020B0604020202020204" pitchFamily="34" charset="0"/>
                <a:ea typeface="MS Mincho" panose="02020609040205080304" pitchFamily="49" charset="-128"/>
                <a:cs typeface="Helvetica" panose="020B0604020202020204" pitchFamily="34" charset="0"/>
              </a:rPr>
              <a:t>on rail transit ridership.</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tenants are more willing to use </a:t>
            </a:r>
            <a:r>
              <a:rPr lang="en-US" altLang="zh-CN" dirty="0">
                <a:latin typeface="Helvetica" panose="020B0604020202020204" pitchFamily="34" charset="0"/>
                <a:ea typeface="MS Mincho" panose="02020609040205080304" pitchFamily="49" charset="-128"/>
                <a:cs typeface="Helvetica" panose="020B0604020202020204" pitchFamily="34" charset="0"/>
              </a:rPr>
              <a:t>rail transit in the case of Fukuoka.</a:t>
            </a:r>
          </a:p>
        </p:txBody>
      </p:sp>
    </p:spTree>
    <p:extLst>
      <p:ext uri="{BB962C8B-B14F-4D97-AF65-F5344CB8AC3E}">
        <p14:creationId xmlns:p14="http://schemas.microsoft.com/office/powerpoint/2010/main" val="21651716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Findings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167</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6027030" cy="461665"/>
            <a:chOff x="-3" y="4326643"/>
            <a:chExt cx="6027030"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583364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Choice of destination regarding land use</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736847" y="1498138"/>
            <a:ext cx="7645153" cy="4611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Confirmed the influence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a:t>
            </a:r>
            <a:r>
              <a:rPr lang="en-US" altLang="zh-CN" dirty="0">
                <a:latin typeface="Helvetica" panose="020B0604020202020204" pitchFamily="34" charset="0"/>
                <a:ea typeface="MS Mincho" panose="02020609040205080304" pitchFamily="49" charset="-128"/>
                <a:cs typeface="Helvetica" panose="020B0604020202020204" pitchFamily="34" charset="0"/>
              </a:rPr>
              <a:t>on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choice of destination.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has a trend of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decreasing</a:t>
            </a:r>
            <a:r>
              <a:rPr lang="en-US" altLang="zh-CN" dirty="0">
                <a:latin typeface="Helvetica" panose="020B0604020202020204" pitchFamily="34" charset="0"/>
                <a:ea typeface="MS Mincho" panose="02020609040205080304" pitchFamily="49" charset="-128"/>
                <a:cs typeface="Helvetica" panose="020B0604020202020204" pitchFamily="34" charset="0"/>
              </a:rPr>
              <a:t> between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same type of land use.</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The probability of choosing a destination belong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a:t>
            </a:r>
            <a:r>
              <a:rPr lang="en-US" altLang="zh-CN" dirty="0">
                <a:latin typeface="Helvetica" panose="020B0604020202020204" pitchFamily="34" charset="0"/>
                <a:ea typeface="MS Mincho" panose="02020609040205080304" pitchFamily="49" charset="-128"/>
                <a:cs typeface="Helvetica" panose="020B0604020202020204" pitchFamily="34" charset="0"/>
              </a:rPr>
              <a:t>type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never increase</a:t>
            </a:r>
            <a:r>
              <a:rPr lang="en-US" altLang="zh-CN" dirty="0">
                <a:latin typeface="Helvetica" panose="020B0604020202020204" pitchFamily="34" charset="0"/>
                <a:ea typeface="MS Mincho" panose="02020609040205080304" pitchFamily="49" charset="-128"/>
                <a:cs typeface="Helvetica" panose="020B0604020202020204" pitchFamily="34" charset="0"/>
              </a:rPr>
              <a:t> regarding to the variation of land use in the departure station.</a:t>
            </a:r>
          </a:p>
          <a:p>
            <a:pPr marL="285750" indent="-285750">
              <a:lnSpc>
                <a:spcPct val="150000"/>
              </a:lnSpc>
              <a:buFont typeface="Wingdings" panose="05000000000000000000" pitchFamily="2" charset="2"/>
              <a:buChar char="Ø"/>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Increase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a:t>
            </a:r>
            <a:r>
              <a:rPr lang="en-US" altLang="zh-CN" dirty="0">
                <a:latin typeface="Helvetica" panose="020B0604020202020204" pitchFamily="34" charset="0"/>
                <a:ea typeface="MS Mincho" panose="02020609040205080304" pitchFamily="49" charset="-128"/>
                <a:cs typeface="Helvetica" panose="020B0604020202020204" pitchFamily="34" charset="0"/>
              </a:rPr>
              <a:t> land use tends to lead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a:t>
            </a:r>
            <a:r>
              <a:rPr lang="en-US" altLang="zh-CN" dirty="0">
                <a:latin typeface="Helvetica" panose="020B0604020202020204" pitchFamily="34" charset="0"/>
                <a:ea typeface="MS Mincho" panose="02020609040205080304" pitchFamily="49" charset="-128"/>
                <a:cs typeface="Helvetica" panose="020B0604020202020204" pitchFamily="34" charset="0"/>
              </a:rPr>
              <a:t> in the ridership between station and station.</a:t>
            </a:r>
          </a:p>
        </p:txBody>
      </p:sp>
    </p:spTree>
    <p:extLst>
      <p:ext uri="{BB962C8B-B14F-4D97-AF65-F5344CB8AC3E}">
        <p14:creationId xmlns:p14="http://schemas.microsoft.com/office/powerpoint/2010/main" val="170791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id="{C4A99962-8E94-436C-8B35-3ABD5D7BA5CD}"/>
              </a:ext>
            </a:extLst>
          </p:cNvPr>
          <p:cNvSpPr/>
          <p:nvPr/>
        </p:nvSpPr>
        <p:spPr>
          <a:xfrm>
            <a:off x="-1" y="2084758"/>
            <a:ext cx="9143999" cy="247032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F8FBE209-6262-4FDD-BE15-E15F252A2930}"/>
              </a:ext>
            </a:extLst>
          </p:cNvPr>
          <p:cNvSpPr/>
          <p:nvPr/>
        </p:nvSpPr>
        <p:spPr>
          <a:xfrm>
            <a:off x="0" y="537684"/>
            <a:ext cx="9143999" cy="166481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10512CB-CD5D-4E33-8B31-1B423482E693}"/>
                  </a:ext>
                </a:extLst>
              </p:cNvPr>
              <p:cNvSpPr txBox="1"/>
              <p:nvPr/>
            </p:nvSpPr>
            <p:spPr>
              <a:xfrm>
                <a:off x="489527" y="1121281"/>
                <a:ext cx="8201891" cy="880241"/>
              </a:xfrm>
              <a:prstGeom prst="rect">
                <a:avLst/>
              </a:prstGeom>
              <a:solidFill>
                <a:srgbClr val="FF5050">
                  <a:alpha val="20000"/>
                </a:srgbClr>
              </a:solidFill>
              <a:ln w="19050">
                <a:noFill/>
              </a:ln>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Give an example, for one person who has the attributes:</a:t>
                </a:r>
              </a:p>
              <a:p>
                <a:pPr algn="ctr">
                  <a:lnSpc>
                    <a:spcPct val="150000"/>
                  </a:lnSpc>
                </a:pP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𝑀𝑎𝑙𝑒</m:t>
                        </m:r>
                        <m:r>
                          <a:rPr lang="en-US" altLang="zh-CN" b="0" i="1" smtClean="0">
                            <a:latin typeface="Cambria Math" panose="02040503050406030204" pitchFamily="18" charset="0"/>
                          </a:rPr>
                          <m:t>,  25 </m:t>
                        </m:r>
                        <m:r>
                          <a:rPr lang="en-US" altLang="zh-CN" b="0" i="1" smtClean="0">
                            <a:latin typeface="Cambria Math" panose="02040503050406030204" pitchFamily="18" charset="0"/>
                          </a:rPr>
                          <m:t>𝑦𝑒𝑎𝑟𝑠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𝑜𝑙𝑑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𝑠𝑡𝑢𝑑𝑒𝑛𝑡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𝑝𝑒𝑎𝑘</m:t>
                        </m:r>
                        <m:r>
                          <a:rPr lang="en-US" altLang="zh-CN" b="0" i="1" smtClean="0">
                            <a:latin typeface="Cambria Math" panose="02040503050406030204" pitchFamily="18" charset="0"/>
                          </a:rPr>
                          <m:t> </m:t>
                        </m:r>
                        <m:r>
                          <a:rPr lang="en-US" altLang="zh-CN" b="0" i="1" smtClean="0">
                            <a:latin typeface="Cambria Math" panose="02040503050406030204" pitchFamily="18" charset="0"/>
                          </a:rPr>
                          <m:t>h𝑜𝑢𝑟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𝑔𝑜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𝑠𝑐h𝑜𝑜𝑙</m:t>
                        </m:r>
                      </m:e>
                    </m:d>
                  </m:oMath>
                </a14:m>
                <a:r>
                  <a:rPr lang="en-US" altLang="zh-CN" dirty="0">
                    <a:latin typeface="Helvetica" panose="020B0604020202020204" pitchFamily="34" charset="0"/>
                    <a:cs typeface="Helvetica" panose="020B0604020202020204" pitchFamily="34" charset="0"/>
                  </a:rPr>
                  <a:t> </a:t>
                </a:r>
                <a:endParaRPr lang="zh-CN" altLang="en-US" dirty="0">
                  <a:latin typeface="Helvetica" panose="020B0604020202020204" pitchFamily="34" charset="0"/>
                  <a:cs typeface="Helvetica" panose="020B0604020202020204" pitchFamily="34" charset="0"/>
                </a:endParaRPr>
              </a:p>
            </p:txBody>
          </p:sp>
        </mc:Choice>
        <mc:Fallback xmlns="">
          <p:sp>
            <p:nvSpPr>
              <p:cNvPr id="11" name="文本框 10">
                <a:extLst>
                  <a:ext uri="{FF2B5EF4-FFF2-40B4-BE49-F238E27FC236}">
                    <a16:creationId xmlns:a16="http://schemas.microsoft.com/office/drawing/2014/main" id="{410512CB-CD5D-4E33-8B31-1B423482E693}"/>
                  </a:ext>
                </a:extLst>
              </p:cNvPr>
              <p:cNvSpPr txBox="1">
                <a:spLocks noRot="1" noChangeAspect="1" noMove="1" noResize="1" noEditPoints="1" noAdjustHandles="1" noChangeArrowheads="1" noChangeShapeType="1" noTextEdit="1"/>
              </p:cNvSpPr>
              <p:nvPr/>
            </p:nvSpPr>
            <p:spPr>
              <a:xfrm>
                <a:off x="489527" y="1121281"/>
                <a:ext cx="8201891" cy="880241"/>
              </a:xfrm>
              <a:prstGeom prst="rect">
                <a:avLst/>
              </a:prstGeom>
              <a:blipFill>
                <a:blip r:embed="rId3"/>
                <a:stretch>
                  <a:fillRect l="-594" b="-4861"/>
                </a:stretch>
              </a:blipFill>
              <a:ln w="19050">
                <a:no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C2BD084-AD7B-46A7-96B7-AE4D344A4CEB}"/>
              </a:ext>
            </a:extLst>
          </p:cNvPr>
          <p:cNvSpPr>
            <a:spLocks noGrp="1"/>
          </p:cNvSpPr>
          <p:nvPr>
            <p:ph type="sldNum" sz="quarter" idx="12"/>
          </p:nvPr>
        </p:nvSpPr>
        <p:spPr/>
        <p:txBody>
          <a:bodyPr/>
          <a:lstStyle/>
          <a:p>
            <a:fld id="{A17BB91D-344C-44E0-9148-DFE0CFF5CFC9}" type="slidenum">
              <a:rPr lang="zh-CN" altLang="en-US" smtClean="0"/>
              <a:t>17</a:t>
            </a:fld>
            <a:endParaRPr lang="zh-CN" altLang="en-US"/>
          </a:p>
        </p:txBody>
      </p:sp>
      <p:sp>
        <p:nvSpPr>
          <p:cNvPr id="10" name="文本框 9">
            <a:extLst>
              <a:ext uri="{FF2B5EF4-FFF2-40B4-BE49-F238E27FC236}">
                <a16:creationId xmlns:a16="http://schemas.microsoft.com/office/drawing/2014/main" id="{48C6609B-EEF8-4D8F-A52F-4E113740F53A}"/>
              </a:ext>
            </a:extLst>
          </p:cNvPr>
          <p:cNvSpPr txBox="1"/>
          <p:nvPr/>
        </p:nvSpPr>
        <p:spPr>
          <a:xfrm>
            <a:off x="489527" y="2334977"/>
            <a:ext cx="2005677"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Realistic issue</a:t>
            </a:r>
            <a:endParaRPr lang="zh-CN" altLang="en-US" dirty="0">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1B2CB227-1EEF-4DB9-B0E0-68637E79B338}"/>
              </a:ext>
            </a:extLst>
          </p:cNvPr>
          <p:cNvSpPr txBox="1"/>
          <p:nvPr/>
        </p:nvSpPr>
        <p:spPr>
          <a:xfrm>
            <a:off x="489527" y="4687560"/>
            <a:ext cx="2492990"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Reflected in survey</a:t>
            </a:r>
            <a:endParaRPr lang="zh-CN" altLang="en-US" dirty="0">
              <a:latin typeface="Helvetica" panose="020B0604020202020204" pitchFamily="34" charset="0"/>
              <a:cs typeface="Helvetica" panose="020B0604020202020204" pitchFamily="34" charset="0"/>
            </a:endParaRPr>
          </a:p>
        </p:txBody>
      </p:sp>
      <p:grpSp>
        <p:nvGrpSpPr>
          <p:cNvPr id="63" name="组合 62">
            <a:extLst>
              <a:ext uri="{FF2B5EF4-FFF2-40B4-BE49-F238E27FC236}">
                <a16:creationId xmlns:a16="http://schemas.microsoft.com/office/drawing/2014/main" id="{4399E625-A913-4194-8AB1-9107E1423547}"/>
              </a:ext>
            </a:extLst>
          </p:cNvPr>
          <p:cNvGrpSpPr/>
          <p:nvPr/>
        </p:nvGrpSpPr>
        <p:grpSpPr>
          <a:xfrm>
            <a:off x="306570" y="591906"/>
            <a:ext cx="3101550" cy="461665"/>
            <a:chOff x="-3" y="4326643"/>
            <a:chExt cx="3101550" cy="461665"/>
          </a:xfrm>
        </p:grpSpPr>
        <p:sp>
          <p:nvSpPr>
            <p:cNvPr id="64" name="矩形 63">
              <a:extLst>
                <a:ext uri="{FF2B5EF4-FFF2-40B4-BE49-F238E27FC236}">
                  <a16:creationId xmlns:a16="http://schemas.microsoft.com/office/drawing/2014/main" id="{E739F090-83A7-4F33-A8B4-0D5FFE72203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72F56834-AA2D-49BD-9ACB-7F2C5DF7724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 description</a:t>
              </a:r>
            </a:p>
          </p:txBody>
        </p:sp>
      </p:grpSp>
      <p:grpSp>
        <p:nvGrpSpPr>
          <p:cNvPr id="3" name="组合 2">
            <a:extLst>
              <a:ext uri="{FF2B5EF4-FFF2-40B4-BE49-F238E27FC236}">
                <a16:creationId xmlns:a16="http://schemas.microsoft.com/office/drawing/2014/main" id="{88FFA0FF-EE71-46EF-A39C-6E763A57ABDD}"/>
              </a:ext>
            </a:extLst>
          </p:cNvPr>
          <p:cNvGrpSpPr/>
          <p:nvPr/>
        </p:nvGrpSpPr>
        <p:grpSpPr>
          <a:xfrm>
            <a:off x="1235363" y="5163135"/>
            <a:ext cx="6941419" cy="1295789"/>
            <a:chOff x="1235363" y="5093253"/>
            <a:chExt cx="6941419" cy="1295789"/>
          </a:xfrm>
        </p:grpSpPr>
        <p:sp>
          <p:nvSpPr>
            <p:cNvPr id="43" name="对话气泡: 圆角矩形 42">
              <a:extLst>
                <a:ext uri="{FF2B5EF4-FFF2-40B4-BE49-F238E27FC236}">
                  <a16:creationId xmlns:a16="http://schemas.microsoft.com/office/drawing/2014/main" id="{BFF6320F-4E39-461E-A250-C3002A92622E}"/>
                </a:ext>
              </a:extLst>
            </p:cNvPr>
            <p:cNvSpPr/>
            <p:nvPr/>
          </p:nvSpPr>
          <p:spPr>
            <a:xfrm>
              <a:off x="1235363" y="5093253"/>
              <a:ext cx="3577525" cy="400111"/>
            </a:xfrm>
            <a:prstGeom prst="wedgeRoundRectCallout">
              <a:avLst>
                <a:gd name="adj1" fmla="val -17521"/>
                <a:gd name="adj2" fmla="val 70561"/>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a:t>
              </a:r>
              <a:r>
                <a:rPr lang="en-US" altLang="zh-CN" dirty="0">
                  <a:solidFill>
                    <a:srgbClr val="FF3300"/>
                  </a:solidFill>
                  <a:latin typeface="Helvetica" panose="020B0604020202020204" pitchFamily="34" charset="0"/>
                  <a:cs typeface="Helvetica" panose="020B0604020202020204" pitchFamily="34" charset="0"/>
                </a:rPr>
                <a:t>walked</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6 minutes </a:t>
              </a:r>
              <a:r>
                <a:rPr lang="en-US" altLang="zh-CN" dirty="0">
                  <a:solidFill>
                    <a:schemeClr val="tx1"/>
                  </a:solidFill>
                  <a:latin typeface="Helvetica" panose="020B0604020202020204" pitchFamily="34" charset="0"/>
                  <a:cs typeface="Helvetica" panose="020B0604020202020204" pitchFamily="34" charset="0"/>
                </a:rPr>
                <a:t>to the station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0C46F37C-802E-4345-92CC-6EC3B41FF81E}"/>
                </a:ext>
              </a:extLst>
            </p:cNvPr>
            <p:cNvSpPr txBox="1"/>
            <p:nvPr/>
          </p:nvSpPr>
          <p:spPr>
            <a:xfrm>
              <a:off x="6681470" y="601971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grpSp>
          <p:nvGrpSpPr>
            <p:cNvPr id="47" name="组合 46">
              <a:extLst>
                <a:ext uri="{FF2B5EF4-FFF2-40B4-BE49-F238E27FC236}">
                  <a16:creationId xmlns:a16="http://schemas.microsoft.com/office/drawing/2014/main" id="{1507DD60-5DB7-4391-968C-356B55BFA7FE}"/>
                </a:ext>
              </a:extLst>
            </p:cNvPr>
            <p:cNvGrpSpPr/>
            <p:nvPr/>
          </p:nvGrpSpPr>
          <p:grpSpPr>
            <a:xfrm>
              <a:off x="2948419" y="5835312"/>
              <a:ext cx="4107872" cy="146038"/>
              <a:chOff x="2747963" y="2373747"/>
              <a:chExt cx="3117708" cy="110837"/>
            </a:xfrm>
          </p:grpSpPr>
          <p:cxnSp>
            <p:nvCxnSpPr>
              <p:cNvPr id="50" name="直接连接符 49">
                <a:extLst>
                  <a:ext uri="{FF2B5EF4-FFF2-40B4-BE49-F238E27FC236}">
                    <a16:creationId xmlns:a16="http://schemas.microsoft.com/office/drawing/2014/main" id="{404C1F11-BD44-4D77-BBEC-6AA9B9C7CF7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A53B798-E768-44F8-A41D-4317F12B97E1}"/>
                  </a:ext>
                </a:extLst>
              </p:cNvPr>
              <p:cNvCxnSpPr>
                <a:cxnSpLocks/>
              </p:cNvCxnSpPr>
              <p:nvPr/>
            </p:nvCxnSpPr>
            <p:spPr>
              <a:xfrm>
                <a:off x="2747963" y="2468129"/>
                <a:ext cx="103923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C7058ED-B03B-4EFE-97D2-7695EA71459D}"/>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276F855-E1CA-4D8E-8341-DDD5B7E3CFE0}"/>
                  </a:ext>
                </a:extLst>
              </p:cNvPr>
              <p:cNvCxnSpPr>
                <a:cxnSpLocks/>
              </p:cNvCxnSpPr>
              <p:nvPr/>
            </p:nvCxnSpPr>
            <p:spPr>
              <a:xfrm>
                <a:off x="3787199"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59192FA-FEC9-4AF0-B5B6-850C2098AD5D}"/>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B97E0F6-1D46-4485-9EE4-EC2CDE9AE9E9}"/>
                  </a:ext>
                </a:extLst>
              </p:cNvPr>
              <p:cNvCxnSpPr>
                <a:cxnSpLocks/>
              </p:cNvCxnSpPr>
              <p:nvPr/>
            </p:nvCxnSpPr>
            <p:spPr>
              <a:xfrm>
                <a:off x="4826435" y="2468129"/>
                <a:ext cx="103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5DC8AC0-30D8-4FE7-9131-6204B8CCCF96}"/>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62828C29-9B1A-4F74-8FE8-556982C55128}"/>
                </a:ext>
              </a:extLst>
            </p:cNvPr>
            <p:cNvSpPr txBox="1"/>
            <p:nvPr/>
          </p:nvSpPr>
          <p:spPr>
            <a:xfrm>
              <a:off x="2591589" y="6019101"/>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6 min</a:t>
              </a:r>
              <a:endParaRPr lang="zh-CN" altLang="en-US" dirty="0">
                <a:latin typeface="Helvetica" panose="020B0604020202020204" pitchFamily="34" charset="0"/>
                <a:cs typeface="Helvetica" panose="020B0604020202020204" pitchFamily="34" charset="0"/>
              </a:endParaRPr>
            </a:p>
          </p:txBody>
        </p:sp>
        <p:pic>
          <p:nvPicPr>
            <p:cNvPr id="49" name="Picture 2" descr="Image result for station mark simple">
              <a:extLst>
                <a:ext uri="{FF2B5EF4-FFF2-40B4-BE49-F238E27FC236}">
                  <a16:creationId xmlns:a16="http://schemas.microsoft.com/office/drawing/2014/main" id="{C88D65F5-9F69-456C-922C-B4633ABAC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5530530"/>
              <a:ext cx="654538" cy="488571"/>
            </a:xfrm>
            <a:prstGeom prst="rect">
              <a:avLst/>
            </a:prstGeom>
            <a:noFill/>
            <a:extLst>
              <a:ext uri="{909E8E84-426E-40DD-AFC4-6F175D3DCCD1}">
                <a14:hiddenFill xmlns:a14="http://schemas.microsoft.com/office/drawing/2010/main">
                  <a:solidFill>
                    <a:srgbClr val="FFFFFF"/>
                  </a:solidFill>
                </a14:hiddenFill>
              </a:ext>
            </a:extLst>
          </p:spPr>
        </p:pic>
        <p:pic>
          <p:nvPicPr>
            <p:cNvPr id="4" name="图形 3" descr="步行">
              <a:extLst>
                <a:ext uri="{FF2B5EF4-FFF2-40B4-BE49-F238E27FC236}">
                  <a16:creationId xmlns:a16="http://schemas.microsoft.com/office/drawing/2014/main" id="{C7465968-2BE2-4264-B1C4-D826182A56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8908" y="5625839"/>
              <a:ext cx="389057" cy="389057"/>
            </a:xfrm>
            <a:prstGeom prst="rect">
              <a:avLst/>
            </a:prstGeom>
          </p:spPr>
        </p:pic>
      </p:grpSp>
      <p:grpSp>
        <p:nvGrpSpPr>
          <p:cNvPr id="5" name="组合 4">
            <a:extLst>
              <a:ext uri="{FF2B5EF4-FFF2-40B4-BE49-F238E27FC236}">
                <a16:creationId xmlns:a16="http://schemas.microsoft.com/office/drawing/2014/main" id="{7892A550-02B1-4669-9963-958A1F469A04}"/>
              </a:ext>
            </a:extLst>
          </p:cNvPr>
          <p:cNvGrpSpPr/>
          <p:nvPr/>
        </p:nvGrpSpPr>
        <p:grpSpPr>
          <a:xfrm>
            <a:off x="692679" y="2815467"/>
            <a:ext cx="7484103" cy="1617394"/>
            <a:chOff x="692679" y="2717695"/>
            <a:chExt cx="7484103" cy="1617394"/>
          </a:xfrm>
        </p:grpSpPr>
        <p:grpSp>
          <p:nvGrpSpPr>
            <p:cNvPr id="22" name="组合 21">
              <a:extLst>
                <a:ext uri="{FF2B5EF4-FFF2-40B4-BE49-F238E27FC236}">
                  <a16:creationId xmlns:a16="http://schemas.microsoft.com/office/drawing/2014/main" id="{75AFBC24-A036-46D6-A6FA-8797B96B589B}"/>
                </a:ext>
              </a:extLst>
            </p:cNvPr>
            <p:cNvGrpSpPr/>
            <p:nvPr/>
          </p:nvGrpSpPr>
          <p:grpSpPr>
            <a:xfrm>
              <a:off x="1579128" y="3781968"/>
              <a:ext cx="5477163" cy="146038"/>
              <a:chOff x="1708727" y="2373747"/>
              <a:chExt cx="4156944" cy="110837"/>
            </a:xfrm>
          </p:grpSpPr>
          <p:cxnSp>
            <p:nvCxnSpPr>
              <p:cNvPr id="27" name="直接连接符 26">
                <a:extLst>
                  <a:ext uri="{FF2B5EF4-FFF2-40B4-BE49-F238E27FC236}">
                    <a16:creationId xmlns:a16="http://schemas.microsoft.com/office/drawing/2014/main" id="{394C1ADD-A49D-4E7E-8A36-B638AE983C44}"/>
                  </a:ext>
                </a:extLst>
              </p:cNvPr>
              <p:cNvCxnSpPr>
                <a:cxnSpLocks/>
              </p:cNvCxnSpPr>
              <p:nvPr/>
            </p:nvCxnSpPr>
            <p:spPr>
              <a:xfrm>
                <a:off x="1708727"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171015D-2D21-4601-B433-E1DD0DD2BD05}"/>
                  </a:ext>
                </a:extLst>
              </p:cNvPr>
              <p:cNvCxnSpPr/>
              <p:nvPr/>
            </p:nvCxnSpPr>
            <p:spPr>
              <a:xfrm>
                <a:off x="1708727"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64B23D1-64C0-404B-98B1-4E330832A632}"/>
                  </a:ext>
                </a:extLst>
              </p:cNvPr>
              <p:cNvCxnSpPr/>
              <p:nvPr/>
            </p:nvCxnSpPr>
            <p:spPr>
              <a:xfrm>
                <a:off x="2747963"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7A8C238-BEE8-4BF4-802F-053828574B42}"/>
                  </a:ext>
                </a:extLst>
              </p:cNvPr>
              <p:cNvCxnSpPr>
                <a:cxnSpLocks/>
              </p:cNvCxnSpPr>
              <p:nvPr/>
            </p:nvCxnSpPr>
            <p:spPr>
              <a:xfrm>
                <a:off x="2747963"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37E215E-73D3-4635-98F8-3C8BCEC248F9}"/>
                  </a:ext>
                </a:extLst>
              </p:cNvPr>
              <p:cNvCxnSpPr/>
              <p:nvPr/>
            </p:nvCxnSpPr>
            <p:spPr>
              <a:xfrm>
                <a:off x="3787199"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EE385D-ADAA-4005-A2B7-40C77B5E2E87}"/>
                  </a:ext>
                </a:extLst>
              </p:cNvPr>
              <p:cNvCxnSpPr>
                <a:cxnSpLocks/>
              </p:cNvCxnSpPr>
              <p:nvPr/>
            </p:nvCxnSpPr>
            <p:spPr>
              <a:xfrm>
                <a:off x="3787199"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3A3DFE7-DA18-4A56-9837-C679C21B16EC}"/>
                  </a:ext>
                </a:extLst>
              </p:cNvPr>
              <p:cNvCxnSpPr/>
              <p:nvPr/>
            </p:nvCxnSpPr>
            <p:spPr>
              <a:xfrm>
                <a:off x="4826435"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9CE8AC9-F5FB-4E9A-BB4B-71D25C4C0584}"/>
                  </a:ext>
                </a:extLst>
              </p:cNvPr>
              <p:cNvCxnSpPr>
                <a:cxnSpLocks/>
              </p:cNvCxnSpPr>
              <p:nvPr/>
            </p:nvCxnSpPr>
            <p:spPr>
              <a:xfrm>
                <a:off x="4826435" y="2468129"/>
                <a:ext cx="103923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29FE133-4550-468F-A462-439A893D5A67}"/>
                  </a:ext>
                </a:extLst>
              </p:cNvPr>
              <p:cNvCxnSpPr/>
              <p:nvPr/>
            </p:nvCxnSpPr>
            <p:spPr>
              <a:xfrm>
                <a:off x="5865671" y="2373747"/>
                <a:ext cx="0" cy="110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右大括号 22">
              <a:extLst>
                <a:ext uri="{FF2B5EF4-FFF2-40B4-BE49-F238E27FC236}">
                  <a16:creationId xmlns:a16="http://schemas.microsoft.com/office/drawing/2014/main" id="{D8F3F7BF-1610-40E5-A1D8-65A5BFD41DC4}"/>
                </a:ext>
              </a:extLst>
            </p:cNvPr>
            <p:cNvSpPr/>
            <p:nvPr/>
          </p:nvSpPr>
          <p:spPr>
            <a:xfrm rot="16200000">
              <a:off x="4225417" y="866063"/>
              <a:ext cx="184588" cy="5477163"/>
            </a:xfrm>
            <a:prstGeom prst="rightBrace">
              <a:avLst>
                <a:gd name="adj1" fmla="val 372123"/>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AE9E3ED4-73DE-4458-BA43-89A663B4B75F}"/>
                </a:ext>
              </a:extLst>
            </p:cNvPr>
            <p:cNvSpPr txBox="1"/>
            <p:nvPr/>
          </p:nvSpPr>
          <p:spPr>
            <a:xfrm>
              <a:off x="1222299"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8 min</a:t>
              </a:r>
              <a:endParaRPr lang="zh-CN" altLang="en-US"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26AB51D7-E4AB-4520-94A0-E5BD0F150F2A}"/>
                </a:ext>
              </a:extLst>
            </p:cNvPr>
            <p:cNvSpPr txBox="1"/>
            <p:nvPr/>
          </p:nvSpPr>
          <p:spPr>
            <a:xfrm>
              <a:off x="3960881"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4 min</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945C15B2-5A66-48ED-8AE3-10A1F1CCBCBB}"/>
                </a:ext>
              </a:extLst>
            </p:cNvPr>
            <p:cNvSpPr txBox="1"/>
            <p:nvPr/>
          </p:nvSpPr>
          <p:spPr>
            <a:xfrm>
              <a:off x="4681377" y="3160310"/>
              <a:ext cx="51809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OK</a:t>
              </a:r>
              <a:endParaRPr lang="zh-CN" altLang="en-US" dirty="0">
                <a:latin typeface="Helvetica" panose="020B0604020202020204" pitchFamily="34" charset="0"/>
                <a:cs typeface="Helvetica" panose="020B0604020202020204" pitchFamily="34" charset="0"/>
              </a:endParaRPr>
            </a:p>
          </p:txBody>
        </p:sp>
        <p:sp>
          <p:nvSpPr>
            <p:cNvPr id="17" name="对话气泡: 圆角矩形 16">
              <a:extLst>
                <a:ext uri="{FF2B5EF4-FFF2-40B4-BE49-F238E27FC236}">
                  <a16:creationId xmlns:a16="http://schemas.microsoft.com/office/drawing/2014/main" id="{8BF5CFB3-A3EA-4964-887F-0B1AF4C1114C}"/>
                </a:ext>
              </a:extLst>
            </p:cNvPr>
            <p:cNvSpPr/>
            <p:nvPr/>
          </p:nvSpPr>
          <p:spPr>
            <a:xfrm>
              <a:off x="692679" y="2717695"/>
              <a:ext cx="3502245" cy="595533"/>
            </a:xfrm>
            <a:prstGeom prst="wedgeRoundRectCallout">
              <a:avLst>
                <a:gd name="adj1" fmla="val -32101"/>
                <a:gd name="adj2" fmla="val 82569"/>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can </a:t>
              </a:r>
              <a:r>
                <a:rPr lang="en-US" altLang="zh-CN" dirty="0">
                  <a:solidFill>
                    <a:srgbClr val="FF3300"/>
                  </a:solidFill>
                  <a:latin typeface="Helvetica" panose="020B0604020202020204" pitchFamily="34" charset="0"/>
                  <a:cs typeface="Helvetica" panose="020B0604020202020204" pitchFamily="34" charset="0"/>
                </a:rPr>
                <a:t>accept</a:t>
              </a:r>
              <a:r>
                <a:rPr lang="en-US" altLang="zh-CN" dirty="0">
                  <a:solidFill>
                    <a:schemeClr val="tx1"/>
                  </a:solidFill>
                  <a:latin typeface="Helvetica" panose="020B0604020202020204" pitchFamily="34" charset="0"/>
                  <a:cs typeface="Helvetica" panose="020B0604020202020204" pitchFamily="34" charset="0"/>
                </a:rPr>
                <a:t> a walking duration less than </a:t>
              </a:r>
              <a:r>
                <a:rPr lang="en-US" altLang="zh-CN" dirty="0">
                  <a:solidFill>
                    <a:srgbClr val="FF3300"/>
                  </a:solidFill>
                  <a:latin typeface="Helvetica" panose="020B0604020202020204" pitchFamily="34" charset="0"/>
                  <a:cs typeface="Helvetica" panose="020B0604020202020204" pitchFamily="34" charset="0"/>
                </a:rPr>
                <a:t>8 minutes</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7238A4E-6D21-4D55-BC4F-2B5E4DD04BAF}"/>
                </a:ext>
              </a:extLst>
            </p:cNvPr>
            <p:cNvSpPr txBox="1"/>
            <p:nvPr/>
          </p:nvSpPr>
          <p:spPr>
            <a:xfrm>
              <a:off x="6681470" y="3965757"/>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 min</a:t>
              </a:r>
              <a:endParaRPr lang="zh-CN" altLang="en-US" dirty="0">
                <a:latin typeface="Helvetica" panose="020B0604020202020204" pitchFamily="34" charset="0"/>
                <a:cs typeface="Helvetica" panose="020B0604020202020204" pitchFamily="34" charset="0"/>
              </a:endParaRPr>
            </a:p>
          </p:txBody>
        </p:sp>
        <p:pic>
          <p:nvPicPr>
            <p:cNvPr id="62" name="Picture 2" descr="Image result for station mark simple">
              <a:extLst>
                <a:ext uri="{FF2B5EF4-FFF2-40B4-BE49-F238E27FC236}">
                  <a16:creationId xmlns:a16="http://schemas.microsoft.com/office/drawing/2014/main" id="{87C28EF2-63B6-4F0E-938B-03AA449F4E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12" t="27487" r="23530" b="29922"/>
            <a:stretch/>
          </p:blipFill>
          <p:spPr bwMode="auto">
            <a:xfrm>
              <a:off x="7522244" y="3490263"/>
              <a:ext cx="654538" cy="488571"/>
            </a:xfrm>
            <a:prstGeom prst="rect">
              <a:avLst/>
            </a:prstGeom>
            <a:noFill/>
            <a:extLst>
              <a:ext uri="{909E8E84-426E-40DD-AFC4-6F175D3DCCD1}">
                <a14:hiddenFill xmlns:a14="http://schemas.microsoft.com/office/drawing/2010/main">
                  <a:solidFill>
                    <a:srgbClr val="FFFFFF"/>
                  </a:solidFill>
                </a14:hiddenFill>
              </a:ext>
            </a:extLst>
          </p:spPr>
        </p:pic>
        <p:pic>
          <p:nvPicPr>
            <p:cNvPr id="68" name="图形 67" descr="步行">
              <a:extLst>
                <a:ext uri="{FF2B5EF4-FFF2-40B4-BE49-F238E27FC236}">
                  <a16:creationId xmlns:a16="http://schemas.microsoft.com/office/drawing/2014/main" id="{8A2D8601-8D55-47C8-8DF4-A496629C20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612" y="3587764"/>
              <a:ext cx="389057" cy="389057"/>
            </a:xfrm>
            <a:prstGeom prst="rect">
              <a:avLst/>
            </a:prstGeom>
          </p:spPr>
        </p:pic>
      </p:grpSp>
    </p:spTree>
    <p:extLst>
      <p:ext uri="{BB962C8B-B14F-4D97-AF65-F5344CB8AC3E}">
        <p14:creationId xmlns:p14="http://schemas.microsoft.com/office/powerpoint/2010/main" val="119119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C2BD084-AD7B-46A7-96B7-AE4D344A4CEB}"/>
              </a:ext>
            </a:extLst>
          </p:cNvPr>
          <p:cNvSpPr>
            <a:spLocks noGrp="1"/>
          </p:cNvSpPr>
          <p:nvPr>
            <p:ph type="sldNum" sz="quarter" idx="12"/>
          </p:nvPr>
        </p:nvSpPr>
        <p:spPr/>
        <p:txBody>
          <a:bodyPr/>
          <a:lstStyle/>
          <a:p>
            <a:fld id="{A17BB91D-344C-44E0-9148-DFE0CFF5CFC9}" type="slidenum">
              <a:rPr lang="zh-CN" altLang="en-US" smtClean="0"/>
              <a:t>18</a:t>
            </a:fld>
            <a:endParaRPr lang="zh-CN" altLang="en-US"/>
          </a:p>
        </p:txBody>
      </p:sp>
      <p:grpSp>
        <p:nvGrpSpPr>
          <p:cNvPr id="63" name="组合 62">
            <a:extLst>
              <a:ext uri="{FF2B5EF4-FFF2-40B4-BE49-F238E27FC236}">
                <a16:creationId xmlns:a16="http://schemas.microsoft.com/office/drawing/2014/main" id="{4399E625-A913-4194-8AB1-9107E1423547}"/>
              </a:ext>
            </a:extLst>
          </p:cNvPr>
          <p:cNvGrpSpPr/>
          <p:nvPr/>
        </p:nvGrpSpPr>
        <p:grpSpPr>
          <a:xfrm>
            <a:off x="306570" y="591906"/>
            <a:ext cx="3101550" cy="461665"/>
            <a:chOff x="-3" y="4326643"/>
            <a:chExt cx="3101550" cy="461665"/>
          </a:xfrm>
        </p:grpSpPr>
        <p:sp>
          <p:nvSpPr>
            <p:cNvPr id="64" name="矩形 63">
              <a:extLst>
                <a:ext uri="{FF2B5EF4-FFF2-40B4-BE49-F238E27FC236}">
                  <a16:creationId xmlns:a16="http://schemas.microsoft.com/office/drawing/2014/main" id="{E739F090-83A7-4F33-A8B4-0D5FFE72203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65" name="文本框 64">
              <a:extLst>
                <a:ext uri="{FF2B5EF4-FFF2-40B4-BE49-F238E27FC236}">
                  <a16:creationId xmlns:a16="http://schemas.microsoft.com/office/drawing/2014/main" id="{72F56834-AA2D-49BD-9ACB-7F2C5DF7724D}"/>
                </a:ext>
              </a:extLst>
            </p:cNvPr>
            <p:cNvSpPr txBox="1"/>
            <p:nvPr/>
          </p:nvSpPr>
          <p:spPr>
            <a:xfrm>
              <a:off x="193379" y="4326643"/>
              <a:ext cx="2908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 description</a:t>
              </a:r>
            </a:p>
          </p:txBody>
        </p:sp>
      </p:grpSp>
      <p:grpSp>
        <p:nvGrpSpPr>
          <p:cNvPr id="10" name="组合 9">
            <a:extLst>
              <a:ext uri="{FF2B5EF4-FFF2-40B4-BE49-F238E27FC236}">
                <a16:creationId xmlns:a16="http://schemas.microsoft.com/office/drawing/2014/main" id="{49FB7A53-9186-486E-807D-B3CC1FC744A8}"/>
              </a:ext>
            </a:extLst>
          </p:cNvPr>
          <p:cNvGrpSpPr/>
          <p:nvPr/>
        </p:nvGrpSpPr>
        <p:grpSpPr>
          <a:xfrm>
            <a:off x="516940" y="1735276"/>
            <a:ext cx="8110118" cy="4197882"/>
            <a:chOff x="516940" y="1735276"/>
            <a:chExt cx="8110118" cy="4197882"/>
          </a:xfrm>
        </p:grpSpPr>
        <p:sp>
          <p:nvSpPr>
            <p:cNvPr id="37" name="矩形: 圆角 36">
              <a:extLst>
                <a:ext uri="{FF2B5EF4-FFF2-40B4-BE49-F238E27FC236}">
                  <a16:creationId xmlns:a16="http://schemas.microsoft.com/office/drawing/2014/main" id="{7ED82151-0661-4A54-938C-47F4A290E814}"/>
                </a:ext>
              </a:extLst>
            </p:cNvPr>
            <p:cNvSpPr/>
            <p:nvPr/>
          </p:nvSpPr>
          <p:spPr>
            <a:xfrm>
              <a:off x="516940" y="4277391"/>
              <a:ext cx="4191218" cy="1655767"/>
            </a:xfrm>
            <a:prstGeom prst="roundRect">
              <a:avLst>
                <a:gd name="adj" fmla="val 11530"/>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 name="文本框 2">
              <a:extLst>
                <a:ext uri="{FF2B5EF4-FFF2-40B4-BE49-F238E27FC236}">
                  <a16:creationId xmlns:a16="http://schemas.microsoft.com/office/drawing/2014/main" id="{BE610238-0349-4FA7-9538-C417CC1AAEAC}"/>
                </a:ext>
              </a:extLst>
            </p:cNvPr>
            <p:cNvSpPr txBox="1"/>
            <p:nvPr/>
          </p:nvSpPr>
          <p:spPr>
            <a:xfrm>
              <a:off x="2113630" y="1899578"/>
              <a:ext cx="1082348"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Distance</a:t>
              </a: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EFB44202-F3CE-48A6-8BC8-EEAE6B3B67BF}"/>
                </a:ext>
              </a:extLst>
            </p:cNvPr>
            <p:cNvSpPr txBox="1"/>
            <p:nvPr/>
          </p:nvSpPr>
          <p:spPr>
            <a:xfrm>
              <a:off x="6461899" y="1945744"/>
              <a:ext cx="2033502" cy="646331"/>
            </a:xfrm>
            <a:prstGeom prst="rect">
              <a:avLst/>
            </a:prstGeom>
            <a:solidFill>
              <a:srgbClr val="FF5050"/>
            </a:solidFill>
            <a:ln w="19050">
              <a:noFill/>
              <a:prstDash val="sysDash"/>
            </a:ln>
          </p:spPr>
          <p:txBody>
            <a:bodyPr wrap="square" rtlCol="0">
              <a:spAutoFit/>
            </a:bodyPr>
            <a:lstStyle/>
            <a:p>
              <a:pPr algn="ctr"/>
              <a:r>
                <a:rPr lang="en-US" altLang="zh-CN" dirty="0">
                  <a:solidFill>
                    <a:schemeClr val="bg1"/>
                  </a:solidFill>
                  <a:latin typeface="Helvetica" panose="020B0604020202020204" pitchFamily="34" charset="0"/>
                  <a:cs typeface="Helvetica" panose="020B0604020202020204" pitchFamily="34" charset="0"/>
                </a:rPr>
                <a:t>Actual walking duration</a:t>
              </a:r>
              <a:endParaRPr lang="zh-CN" altLang="en-US" dirty="0">
                <a:solidFill>
                  <a:schemeClr val="bg1"/>
                </a:solidFill>
                <a:latin typeface="Helvetica" panose="020B0604020202020204" pitchFamily="34" charset="0"/>
                <a:cs typeface="Helvetica" panose="020B0604020202020204" pitchFamily="34" charset="0"/>
              </a:endParaRPr>
            </a:p>
          </p:txBody>
        </p:sp>
        <p:pic>
          <p:nvPicPr>
            <p:cNvPr id="7" name="图形 6" descr="房子">
              <a:extLst>
                <a:ext uri="{FF2B5EF4-FFF2-40B4-BE49-F238E27FC236}">
                  <a16:creationId xmlns:a16="http://schemas.microsoft.com/office/drawing/2014/main" id="{27BE83C4-4484-4D1D-92AA-31749B4753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38" y="1735276"/>
              <a:ext cx="914400" cy="914400"/>
            </a:xfrm>
            <a:prstGeom prst="rect">
              <a:avLst/>
            </a:prstGeom>
          </p:spPr>
        </p:pic>
        <p:pic>
          <p:nvPicPr>
            <p:cNvPr id="16" name="图形 15" descr="有轨电车">
              <a:extLst>
                <a:ext uri="{FF2B5EF4-FFF2-40B4-BE49-F238E27FC236}">
                  <a16:creationId xmlns:a16="http://schemas.microsoft.com/office/drawing/2014/main" id="{A282AE79-A417-4724-8261-EE451385D6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2644" y="1759130"/>
              <a:ext cx="914400" cy="914400"/>
            </a:xfrm>
            <a:prstGeom prst="rect">
              <a:avLst/>
            </a:prstGeom>
          </p:spPr>
        </p:pic>
        <p:cxnSp>
          <p:nvCxnSpPr>
            <p:cNvPr id="20" name="直接箭头连接符 19">
              <a:extLst>
                <a:ext uri="{FF2B5EF4-FFF2-40B4-BE49-F238E27FC236}">
                  <a16:creationId xmlns:a16="http://schemas.microsoft.com/office/drawing/2014/main" id="{7F996FF7-74EB-437E-832C-C3D88E396869}"/>
                </a:ext>
              </a:extLst>
            </p:cNvPr>
            <p:cNvCxnSpPr>
              <a:cxnSpLocks/>
            </p:cNvCxnSpPr>
            <p:nvPr/>
          </p:nvCxnSpPr>
          <p:spPr>
            <a:xfrm>
              <a:off x="1993638" y="2428146"/>
              <a:ext cx="1227178" cy="0"/>
            </a:xfrm>
            <a:prstGeom prst="straightConnector1">
              <a:avLst/>
            </a:prstGeom>
            <a:ln w="28575">
              <a:solidFill>
                <a:srgbClr val="FF5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B782401E-FF37-460A-A02F-4595EDECC717}"/>
                </a:ext>
              </a:extLst>
            </p:cNvPr>
            <p:cNvSpPr txBox="1"/>
            <p:nvPr/>
          </p:nvSpPr>
          <p:spPr>
            <a:xfrm>
              <a:off x="1332234" y="3660120"/>
              <a:ext cx="2549985" cy="369332"/>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Attributes</a:t>
              </a:r>
            </a:p>
          </p:txBody>
        </p:sp>
        <p:sp>
          <p:nvSpPr>
            <p:cNvPr id="79" name="矩形: 圆角 78">
              <a:extLst>
                <a:ext uri="{FF2B5EF4-FFF2-40B4-BE49-F238E27FC236}">
                  <a16:creationId xmlns:a16="http://schemas.microsoft.com/office/drawing/2014/main" id="{50524CE0-5E71-4922-BEA4-2F86341A5646}"/>
                </a:ext>
              </a:extLst>
            </p:cNvPr>
            <p:cNvSpPr/>
            <p:nvPr/>
          </p:nvSpPr>
          <p:spPr>
            <a:xfrm>
              <a:off x="969982" y="4405226"/>
              <a:ext cx="3133750" cy="561755"/>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Personal socio-demographic characteristics</a:t>
              </a:r>
            </a:p>
          </p:txBody>
        </p:sp>
        <p:sp>
          <p:nvSpPr>
            <p:cNvPr id="80" name="矩形: 圆角 79">
              <a:extLst>
                <a:ext uri="{FF2B5EF4-FFF2-40B4-BE49-F238E27FC236}">
                  <a16:creationId xmlns:a16="http://schemas.microsoft.com/office/drawing/2014/main" id="{0D2DC690-33B9-4E4A-BCB3-14D722C584D6}"/>
                </a:ext>
              </a:extLst>
            </p:cNvPr>
            <p:cNvSpPr/>
            <p:nvPr/>
          </p:nvSpPr>
          <p:spPr>
            <a:xfrm>
              <a:off x="727652" y="5252125"/>
              <a:ext cx="1827862" cy="561756"/>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Other personal attributes</a:t>
              </a:r>
            </a:p>
          </p:txBody>
        </p:sp>
        <p:sp>
          <p:nvSpPr>
            <p:cNvPr id="81" name="矩形: 圆角 80">
              <a:extLst>
                <a:ext uri="{FF2B5EF4-FFF2-40B4-BE49-F238E27FC236}">
                  <a16:creationId xmlns:a16="http://schemas.microsoft.com/office/drawing/2014/main" id="{8045EEC0-3A16-471C-A67A-94DFCA7C8513}"/>
                </a:ext>
              </a:extLst>
            </p:cNvPr>
            <p:cNvSpPr/>
            <p:nvPr/>
          </p:nvSpPr>
          <p:spPr>
            <a:xfrm>
              <a:off x="2786334" y="5223853"/>
              <a:ext cx="1701896" cy="561756"/>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Trip chain info</a:t>
              </a:r>
            </a:p>
          </p:txBody>
        </p:sp>
        <p:sp>
          <p:nvSpPr>
            <p:cNvPr id="82" name="文本框 81">
              <a:extLst>
                <a:ext uri="{FF2B5EF4-FFF2-40B4-BE49-F238E27FC236}">
                  <a16:creationId xmlns:a16="http://schemas.microsoft.com/office/drawing/2014/main" id="{C5516A10-BDA9-4E37-B56E-65802C608518}"/>
                </a:ext>
              </a:extLst>
            </p:cNvPr>
            <p:cNvSpPr txBox="1"/>
            <p:nvPr/>
          </p:nvSpPr>
          <p:spPr>
            <a:xfrm>
              <a:off x="6593556" y="4104441"/>
              <a:ext cx="2033502" cy="646331"/>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Willingness of walking duration</a:t>
              </a:r>
              <a:endParaRPr lang="zh-CN" altLang="en-US" dirty="0">
                <a:latin typeface="Helvetica" panose="020B0604020202020204" pitchFamily="34" charset="0"/>
                <a:cs typeface="Helvetica" panose="020B0604020202020204" pitchFamily="34" charset="0"/>
              </a:endParaRPr>
            </a:p>
          </p:txBody>
        </p:sp>
        <p:pic>
          <p:nvPicPr>
            <p:cNvPr id="85" name="图形 84" descr="男人">
              <a:extLst>
                <a:ext uri="{FF2B5EF4-FFF2-40B4-BE49-F238E27FC236}">
                  <a16:creationId xmlns:a16="http://schemas.microsoft.com/office/drawing/2014/main" id="{F2E8AE1B-EC8B-4C2B-9D63-C1781BE6C4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42477" y="4398658"/>
              <a:ext cx="914400" cy="914400"/>
            </a:xfrm>
            <a:prstGeom prst="rect">
              <a:avLst/>
            </a:prstGeom>
          </p:spPr>
        </p:pic>
        <p:pic>
          <p:nvPicPr>
            <p:cNvPr id="29" name="图形 28" descr="箭头: 直">
              <a:extLst>
                <a:ext uri="{FF2B5EF4-FFF2-40B4-BE49-F238E27FC236}">
                  <a16:creationId xmlns:a16="http://schemas.microsoft.com/office/drawing/2014/main" id="{97C4A40B-A065-4DDB-BEA4-A4FE9CEF46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4998142" y="1918034"/>
              <a:ext cx="701749" cy="701749"/>
            </a:xfrm>
            <a:prstGeom prst="rect">
              <a:avLst/>
            </a:prstGeom>
          </p:spPr>
        </p:pic>
        <p:pic>
          <p:nvPicPr>
            <p:cNvPr id="31" name="图形 30" descr="箭头: 直">
              <a:extLst>
                <a:ext uri="{FF2B5EF4-FFF2-40B4-BE49-F238E27FC236}">
                  <a16:creationId xmlns:a16="http://schemas.microsoft.com/office/drawing/2014/main" id="{EADBC865-AD0F-4E58-A2D6-B92A1F369E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7259432" y="3060812"/>
              <a:ext cx="701749" cy="701749"/>
            </a:xfrm>
            <a:prstGeom prst="rect">
              <a:avLst/>
            </a:prstGeom>
          </p:spPr>
        </p:pic>
        <p:pic>
          <p:nvPicPr>
            <p:cNvPr id="32" name="图形 31" descr="箭头: 直">
              <a:extLst>
                <a:ext uri="{FF2B5EF4-FFF2-40B4-BE49-F238E27FC236}">
                  <a16:creationId xmlns:a16="http://schemas.microsoft.com/office/drawing/2014/main" id="{70E53D80-4A30-4BE1-8A37-F5608B4C59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512333" y="4076732"/>
              <a:ext cx="701749" cy="701749"/>
            </a:xfrm>
            <a:prstGeom prst="rect">
              <a:avLst/>
            </a:prstGeom>
          </p:spPr>
        </p:pic>
      </p:grpSp>
      <p:sp>
        <p:nvSpPr>
          <p:cNvPr id="4" name="箭头: 上 3">
            <a:extLst>
              <a:ext uri="{FF2B5EF4-FFF2-40B4-BE49-F238E27FC236}">
                <a16:creationId xmlns:a16="http://schemas.microsoft.com/office/drawing/2014/main" id="{D1A72F7B-877D-4D22-8732-F3BA4E121187}"/>
              </a:ext>
            </a:extLst>
          </p:cNvPr>
          <p:cNvSpPr/>
          <p:nvPr/>
        </p:nvSpPr>
        <p:spPr>
          <a:xfrm rot="2700000">
            <a:off x="5464917" y="2507104"/>
            <a:ext cx="183920" cy="1963646"/>
          </a:xfrm>
          <a:prstGeom prst="upArrow">
            <a:avLst>
              <a:gd name="adj1" fmla="val 33428"/>
              <a:gd name="adj2" fmla="val 174293"/>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加号 5">
            <a:extLst>
              <a:ext uri="{FF2B5EF4-FFF2-40B4-BE49-F238E27FC236}">
                <a16:creationId xmlns:a16="http://schemas.microsoft.com/office/drawing/2014/main" id="{DCB03DE3-01AD-4369-8598-72E5EA2F3B91}"/>
              </a:ext>
            </a:extLst>
          </p:cNvPr>
          <p:cNvSpPr/>
          <p:nvPr/>
        </p:nvSpPr>
        <p:spPr>
          <a:xfrm rot="5400000">
            <a:off x="5129075" y="3175297"/>
            <a:ext cx="750984" cy="750984"/>
          </a:xfrm>
          <a:prstGeom prst="mathPlus">
            <a:avLst>
              <a:gd name="adj1" fmla="val 118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07640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21DB9506-0C93-4987-9B1F-B1CFB966FF0C}"/>
              </a:ext>
            </a:extLst>
          </p:cNvPr>
          <p:cNvSpPr/>
          <p:nvPr/>
        </p:nvSpPr>
        <p:spPr>
          <a:xfrm>
            <a:off x="-1" y="3299168"/>
            <a:ext cx="9143999" cy="21337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4" name="矩形 63">
            <a:extLst>
              <a:ext uri="{FF2B5EF4-FFF2-40B4-BE49-F238E27FC236}">
                <a16:creationId xmlns:a16="http://schemas.microsoft.com/office/drawing/2014/main" id="{782BC2E4-FCBD-4F24-A2A0-1259E80DB3C8}"/>
              </a:ext>
            </a:extLst>
          </p:cNvPr>
          <p:cNvSpPr/>
          <p:nvPr/>
        </p:nvSpPr>
        <p:spPr>
          <a:xfrm>
            <a:off x="0" y="537683"/>
            <a:ext cx="9143999" cy="281958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19</a:t>
            </a:fld>
            <a:endParaRPr lang="zh-CN" altLang="en-US"/>
          </a:p>
        </p:txBody>
      </p:sp>
      <p:grpSp>
        <p:nvGrpSpPr>
          <p:cNvPr id="21" name="组合 20">
            <a:extLst>
              <a:ext uri="{FF2B5EF4-FFF2-40B4-BE49-F238E27FC236}">
                <a16:creationId xmlns:a16="http://schemas.microsoft.com/office/drawing/2014/main" id="{210224E4-B9E8-4608-AFD5-4B515DBD1902}"/>
              </a:ext>
            </a:extLst>
          </p:cNvPr>
          <p:cNvGrpSpPr/>
          <p:nvPr/>
        </p:nvGrpSpPr>
        <p:grpSpPr>
          <a:xfrm>
            <a:off x="306570" y="591906"/>
            <a:ext cx="2963692" cy="461665"/>
            <a:chOff x="-3" y="4326643"/>
            <a:chExt cx="2963692" cy="461665"/>
          </a:xfrm>
        </p:grpSpPr>
        <p:sp>
          <p:nvSpPr>
            <p:cNvPr id="22" name="矩形 21">
              <a:extLst>
                <a:ext uri="{FF2B5EF4-FFF2-40B4-BE49-F238E27FC236}">
                  <a16:creationId xmlns:a16="http://schemas.microsoft.com/office/drawing/2014/main" id="{1A4AC1A9-9542-472A-8123-B76A66DAAB13}"/>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EFC97D42-7C1D-4197-A579-AE2DB41768FF}"/>
                </a:ext>
              </a:extLst>
            </p:cNvPr>
            <p:cNvSpPr txBox="1"/>
            <p:nvPr/>
          </p:nvSpPr>
          <p:spPr>
            <a:xfrm>
              <a:off x="193379" y="4326643"/>
              <a:ext cx="277031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Model construction</a:t>
              </a:r>
            </a:p>
          </p:txBody>
        </p:sp>
      </p:grpSp>
      <p:grpSp>
        <p:nvGrpSpPr>
          <p:cNvPr id="5" name="组合 4">
            <a:extLst>
              <a:ext uri="{FF2B5EF4-FFF2-40B4-BE49-F238E27FC236}">
                <a16:creationId xmlns:a16="http://schemas.microsoft.com/office/drawing/2014/main" id="{723185F1-BF14-44DB-82A7-2A5147082F9A}"/>
              </a:ext>
            </a:extLst>
          </p:cNvPr>
          <p:cNvGrpSpPr/>
          <p:nvPr/>
        </p:nvGrpSpPr>
        <p:grpSpPr>
          <a:xfrm>
            <a:off x="297571" y="1633838"/>
            <a:ext cx="4400551" cy="1668255"/>
            <a:chOff x="297571" y="1770640"/>
            <a:chExt cx="4400551" cy="1668255"/>
          </a:xfrm>
        </p:grpSpPr>
        <p:grpSp>
          <p:nvGrpSpPr>
            <p:cNvPr id="34" name="组合 33">
              <a:extLst>
                <a:ext uri="{FF2B5EF4-FFF2-40B4-BE49-F238E27FC236}">
                  <a16:creationId xmlns:a16="http://schemas.microsoft.com/office/drawing/2014/main" id="{E8E780C5-40C2-4DA2-9DFA-514D71CD518D}"/>
                </a:ext>
              </a:extLst>
            </p:cNvPr>
            <p:cNvGrpSpPr/>
            <p:nvPr/>
          </p:nvGrpSpPr>
          <p:grpSpPr>
            <a:xfrm>
              <a:off x="1371570" y="1770640"/>
              <a:ext cx="2252555" cy="1039586"/>
              <a:chOff x="352244" y="1886414"/>
              <a:chExt cx="2252555" cy="1039586"/>
            </a:xfrm>
          </p:grpSpPr>
          <p:sp>
            <p:nvSpPr>
              <p:cNvPr id="28" name="对话气泡: 圆角矩形 27">
                <a:extLst>
                  <a:ext uri="{FF2B5EF4-FFF2-40B4-BE49-F238E27FC236}">
                    <a16:creationId xmlns:a16="http://schemas.microsoft.com/office/drawing/2014/main" id="{8367EC2C-F337-460F-8180-BDBC84BF50E5}"/>
                  </a:ext>
                </a:extLst>
              </p:cNvPr>
              <p:cNvSpPr/>
              <p:nvPr/>
            </p:nvSpPr>
            <p:spPr>
              <a:xfrm>
                <a:off x="352244" y="1886414"/>
                <a:ext cx="2252555" cy="400111"/>
              </a:xfrm>
              <a:prstGeom prst="wedgeRoundRectCallout">
                <a:avLst>
                  <a:gd name="adj1" fmla="val -15429"/>
                  <a:gd name="adj2" fmla="val 87053"/>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walked </a:t>
                </a:r>
                <a:r>
                  <a:rPr lang="en-US" altLang="zh-CN" dirty="0">
                    <a:solidFill>
                      <a:srgbClr val="FF3300"/>
                    </a:solidFill>
                    <a:latin typeface="Helvetica" panose="020B0604020202020204" pitchFamily="34" charset="0"/>
                    <a:cs typeface="Helvetica" panose="020B0604020202020204" pitchFamily="34" charset="0"/>
                  </a:rPr>
                  <a:t>3</a:t>
                </a:r>
                <a:r>
                  <a:rPr lang="en-US" altLang="zh-CN" dirty="0">
                    <a:solidFill>
                      <a:schemeClr val="tx1"/>
                    </a:solidFill>
                    <a:latin typeface="Helvetica" panose="020B0604020202020204" pitchFamily="34" charset="0"/>
                    <a:cs typeface="Helvetica" panose="020B0604020202020204" pitchFamily="34" charset="0"/>
                  </a:rPr>
                  <a:t> minutes</a:t>
                </a:r>
                <a:endParaRPr lang="zh-CN" altLang="en-US" dirty="0">
                  <a:solidFill>
                    <a:schemeClr val="tx1"/>
                  </a:solidFill>
                  <a:latin typeface="Helvetica" panose="020B0604020202020204" pitchFamily="34" charset="0"/>
                  <a:cs typeface="Helvetica" panose="020B0604020202020204" pitchFamily="34" charset="0"/>
                </a:endParaRPr>
              </a:p>
            </p:txBody>
          </p:sp>
          <p:pic>
            <p:nvPicPr>
              <p:cNvPr id="29" name="图形 28" descr="步行">
                <a:extLst>
                  <a:ext uri="{FF2B5EF4-FFF2-40B4-BE49-F238E27FC236}">
                    <a16:creationId xmlns:a16="http://schemas.microsoft.com/office/drawing/2014/main" id="{3A5A0043-AA30-4C23-87A5-9448264DF0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4" y="2356653"/>
                <a:ext cx="569347" cy="569347"/>
              </a:xfrm>
              <a:prstGeom prst="rect">
                <a:avLst/>
              </a:prstGeom>
            </p:spPr>
          </p:pic>
        </p:grpSp>
        <p:sp>
          <p:nvSpPr>
            <p:cNvPr id="31" name="文本框 30">
              <a:extLst>
                <a:ext uri="{FF2B5EF4-FFF2-40B4-BE49-F238E27FC236}">
                  <a16:creationId xmlns:a16="http://schemas.microsoft.com/office/drawing/2014/main" id="{88EC354C-9E01-4D49-AD09-02FEBBFC397E}"/>
                </a:ext>
              </a:extLst>
            </p:cNvPr>
            <p:cNvSpPr txBox="1"/>
            <p:nvPr/>
          </p:nvSpPr>
          <p:spPr>
            <a:xfrm>
              <a:off x="297571" y="2792564"/>
              <a:ext cx="4400551" cy="646331"/>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Uncertainly</a:t>
              </a:r>
            </a:p>
            <a:p>
              <a:pPr algn="ctr"/>
              <a:r>
                <a:rPr lang="en-US" altLang="zh-CN" dirty="0">
                  <a:latin typeface="Helvetica" panose="020B0604020202020204" pitchFamily="34" charset="0"/>
                  <a:cs typeface="Helvetica" panose="020B0604020202020204" pitchFamily="34" charset="0"/>
                </a:rPr>
                <a:t>if 6 minutes can be accepted</a:t>
              </a:r>
              <a:endParaRPr lang="zh-CN" altLang="en-US" dirty="0">
                <a:latin typeface="Helvetica" panose="020B0604020202020204" pitchFamily="34" charset="0"/>
                <a:cs typeface="Helvetica" panose="020B0604020202020204" pitchFamily="34" charset="0"/>
              </a:endParaRPr>
            </a:p>
          </p:txBody>
        </p:sp>
      </p:grpSp>
      <p:sp>
        <p:nvSpPr>
          <p:cNvPr id="42" name="文本框 41">
            <a:extLst>
              <a:ext uri="{FF2B5EF4-FFF2-40B4-BE49-F238E27FC236}">
                <a16:creationId xmlns:a16="http://schemas.microsoft.com/office/drawing/2014/main" id="{7BF5FB6A-BD36-4D07-8DA3-6B60F2136D61}"/>
              </a:ext>
            </a:extLst>
          </p:cNvPr>
          <p:cNvSpPr txBox="1"/>
          <p:nvPr/>
        </p:nvSpPr>
        <p:spPr>
          <a:xfrm>
            <a:off x="499952" y="1054378"/>
            <a:ext cx="473719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If investigating the </a:t>
            </a:r>
            <a:r>
              <a:rPr lang="en-US" altLang="zh-CN" dirty="0">
                <a:solidFill>
                  <a:srgbClr val="FF3300"/>
                </a:solidFill>
                <a:latin typeface="Helvetica" panose="020B0604020202020204" pitchFamily="34" charset="0"/>
                <a:cs typeface="Helvetica" panose="020B0604020202020204" pitchFamily="34" charset="0"/>
              </a:rPr>
              <a:t>6-minute walking duration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6" name="组合 5">
            <a:extLst>
              <a:ext uri="{FF2B5EF4-FFF2-40B4-BE49-F238E27FC236}">
                <a16:creationId xmlns:a16="http://schemas.microsoft.com/office/drawing/2014/main" id="{62D64A3A-3AE9-4DA1-AC69-FF571828D603}"/>
              </a:ext>
            </a:extLst>
          </p:cNvPr>
          <p:cNvGrpSpPr/>
          <p:nvPr/>
        </p:nvGrpSpPr>
        <p:grpSpPr>
          <a:xfrm>
            <a:off x="5575444" y="1622290"/>
            <a:ext cx="2941831" cy="1692508"/>
            <a:chOff x="5575444" y="1759092"/>
            <a:chExt cx="2941831" cy="1692508"/>
          </a:xfrm>
        </p:grpSpPr>
        <p:grpSp>
          <p:nvGrpSpPr>
            <p:cNvPr id="39" name="组合 38">
              <a:extLst>
                <a:ext uri="{FF2B5EF4-FFF2-40B4-BE49-F238E27FC236}">
                  <a16:creationId xmlns:a16="http://schemas.microsoft.com/office/drawing/2014/main" id="{BBB0E26A-E862-4218-A075-3E21753BE97A}"/>
                </a:ext>
              </a:extLst>
            </p:cNvPr>
            <p:cNvGrpSpPr/>
            <p:nvPr/>
          </p:nvGrpSpPr>
          <p:grpSpPr>
            <a:xfrm>
              <a:off x="5919103" y="1759092"/>
              <a:ext cx="2252555" cy="1039586"/>
              <a:chOff x="352244" y="1886414"/>
              <a:chExt cx="2252555" cy="1039586"/>
            </a:xfrm>
          </p:grpSpPr>
          <p:sp>
            <p:nvSpPr>
              <p:cNvPr id="40" name="对话气泡: 圆角矩形 39">
                <a:extLst>
                  <a:ext uri="{FF2B5EF4-FFF2-40B4-BE49-F238E27FC236}">
                    <a16:creationId xmlns:a16="http://schemas.microsoft.com/office/drawing/2014/main" id="{C0E54722-4A66-49F7-ACB6-852C39FA71C5}"/>
                  </a:ext>
                </a:extLst>
              </p:cNvPr>
              <p:cNvSpPr/>
              <p:nvPr/>
            </p:nvSpPr>
            <p:spPr>
              <a:xfrm>
                <a:off x="352244" y="1886414"/>
                <a:ext cx="2252555" cy="400111"/>
              </a:xfrm>
              <a:prstGeom prst="wedgeRoundRectCallout">
                <a:avLst>
                  <a:gd name="adj1" fmla="val -15429"/>
                  <a:gd name="adj2" fmla="val 87053"/>
                  <a:gd name="adj3" fmla="val 16667"/>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I walked </a:t>
                </a:r>
                <a:r>
                  <a:rPr lang="en-US" altLang="zh-CN" dirty="0">
                    <a:solidFill>
                      <a:srgbClr val="FF3300"/>
                    </a:solidFill>
                    <a:latin typeface="Helvetica" panose="020B0604020202020204" pitchFamily="34" charset="0"/>
                    <a:cs typeface="Helvetica" panose="020B0604020202020204" pitchFamily="34" charset="0"/>
                  </a:rPr>
                  <a:t>10</a:t>
                </a:r>
                <a:r>
                  <a:rPr lang="en-US" altLang="zh-CN" dirty="0">
                    <a:solidFill>
                      <a:schemeClr val="tx1"/>
                    </a:solidFill>
                    <a:latin typeface="Helvetica" panose="020B0604020202020204" pitchFamily="34" charset="0"/>
                    <a:cs typeface="Helvetica" panose="020B0604020202020204" pitchFamily="34" charset="0"/>
                  </a:rPr>
                  <a:t> minutes</a:t>
                </a:r>
                <a:endParaRPr lang="zh-CN" altLang="en-US" dirty="0">
                  <a:solidFill>
                    <a:schemeClr val="tx1"/>
                  </a:solidFill>
                  <a:latin typeface="Helvetica" panose="020B0604020202020204" pitchFamily="34" charset="0"/>
                  <a:cs typeface="Helvetica" panose="020B0604020202020204" pitchFamily="34" charset="0"/>
                </a:endParaRPr>
              </a:p>
            </p:txBody>
          </p:sp>
          <p:pic>
            <p:nvPicPr>
              <p:cNvPr id="41" name="图形 40" descr="步行">
                <a:extLst>
                  <a:ext uri="{FF2B5EF4-FFF2-40B4-BE49-F238E27FC236}">
                    <a16:creationId xmlns:a16="http://schemas.microsoft.com/office/drawing/2014/main" id="{A7FCDEA0-E608-4E48-9DC5-6F7664742C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4" y="2356653"/>
                <a:ext cx="569347" cy="569347"/>
              </a:xfrm>
              <a:prstGeom prst="rect">
                <a:avLst/>
              </a:prstGeom>
            </p:spPr>
          </p:pic>
        </p:grpSp>
        <p:sp>
          <p:nvSpPr>
            <p:cNvPr id="57" name="文本框 56">
              <a:extLst>
                <a:ext uri="{FF2B5EF4-FFF2-40B4-BE49-F238E27FC236}">
                  <a16:creationId xmlns:a16="http://schemas.microsoft.com/office/drawing/2014/main" id="{1E6044E5-550E-4DB2-A142-BCC9EBBD7E77}"/>
                </a:ext>
              </a:extLst>
            </p:cNvPr>
            <p:cNvSpPr txBox="1"/>
            <p:nvPr/>
          </p:nvSpPr>
          <p:spPr>
            <a:xfrm>
              <a:off x="5575444" y="2805269"/>
              <a:ext cx="2941831" cy="646331"/>
            </a:xfrm>
            <a:prstGeom prst="rect">
              <a:avLst/>
            </a:prstGeom>
            <a:noFill/>
          </p:spPr>
          <p:txBody>
            <a:bodyPr wrap="non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Certainly</a:t>
              </a:r>
            </a:p>
            <a:p>
              <a:pPr algn="ctr"/>
              <a:r>
                <a:rPr lang="en-US" altLang="zh-CN" dirty="0">
                  <a:latin typeface="Helvetica" panose="020B0604020202020204" pitchFamily="34" charset="0"/>
                  <a:cs typeface="Helvetica" panose="020B0604020202020204" pitchFamily="34" charset="0"/>
                </a:rPr>
                <a:t>6 minutes can be accepted</a:t>
              </a:r>
              <a:endParaRPr lang="zh-CN" altLang="en-US" dirty="0">
                <a:latin typeface="Helvetica" panose="020B0604020202020204" pitchFamily="34" charset="0"/>
                <a:cs typeface="Helvetica" panose="020B0604020202020204" pitchFamily="34" charset="0"/>
              </a:endParaRPr>
            </a:p>
          </p:txBody>
        </p:sp>
      </p:grpSp>
      <p:grpSp>
        <p:nvGrpSpPr>
          <p:cNvPr id="4" name="组合 3">
            <a:extLst>
              <a:ext uri="{FF2B5EF4-FFF2-40B4-BE49-F238E27FC236}">
                <a16:creationId xmlns:a16="http://schemas.microsoft.com/office/drawing/2014/main" id="{C48A438C-9337-4E33-8C8C-A79ED7898C70}"/>
              </a:ext>
            </a:extLst>
          </p:cNvPr>
          <p:cNvGrpSpPr/>
          <p:nvPr/>
        </p:nvGrpSpPr>
        <p:grpSpPr>
          <a:xfrm>
            <a:off x="98078" y="3541789"/>
            <a:ext cx="8934578" cy="1739967"/>
            <a:chOff x="119918" y="3700027"/>
            <a:chExt cx="8934578" cy="1739967"/>
          </a:xfrm>
        </p:grpSpPr>
        <p:sp>
          <p:nvSpPr>
            <p:cNvPr id="44" name="文本框 43">
              <a:extLst>
                <a:ext uri="{FF2B5EF4-FFF2-40B4-BE49-F238E27FC236}">
                  <a16:creationId xmlns:a16="http://schemas.microsoft.com/office/drawing/2014/main" id="{75537A99-5B27-4450-96AB-D54533D08914}"/>
                </a:ext>
              </a:extLst>
            </p:cNvPr>
            <p:cNvSpPr txBox="1"/>
            <p:nvPr/>
          </p:nvSpPr>
          <p:spPr>
            <a:xfrm>
              <a:off x="5454873" y="5066384"/>
              <a:ext cx="92845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Certain</a:t>
              </a:r>
              <a:endParaRPr lang="zh-CN" altLang="en-US" dirty="0">
                <a:latin typeface="Helvetica" panose="020B0604020202020204" pitchFamily="34" charset="0"/>
                <a:cs typeface="Helvetica" panose="020B0604020202020204" pitchFamily="34" charset="0"/>
              </a:endParaRPr>
            </a:p>
          </p:txBody>
        </p:sp>
        <p:grpSp>
          <p:nvGrpSpPr>
            <p:cNvPr id="3" name="组合 2">
              <a:extLst>
                <a:ext uri="{FF2B5EF4-FFF2-40B4-BE49-F238E27FC236}">
                  <a16:creationId xmlns:a16="http://schemas.microsoft.com/office/drawing/2014/main" id="{D6E7B984-EC19-4A74-B40B-767D7AC48D9D}"/>
                </a:ext>
              </a:extLst>
            </p:cNvPr>
            <p:cNvGrpSpPr/>
            <p:nvPr/>
          </p:nvGrpSpPr>
          <p:grpSpPr>
            <a:xfrm>
              <a:off x="1912250" y="4533224"/>
              <a:ext cx="5906448" cy="369332"/>
              <a:chOff x="2826075" y="4363434"/>
              <a:chExt cx="5906448" cy="369332"/>
            </a:xfrm>
          </p:grpSpPr>
          <p:sp>
            <p:nvSpPr>
              <p:cNvPr id="46" name="矩形 45">
                <a:extLst>
                  <a:ext uri="{FF2B5EF4-FFF2-40B4-BE49-F238E27FC236}">
                    <a16:creationId xmlns:a16="http://schemas.microsoft.com/office/drawing/2014/main" id="{55F19F79-D0BF-4BBF-8CCF-6D603BE85C91}"/>
                  </a:ext>
                </a:extLst>
              </p:cNvPr>
              <p:cNvSpPr/>
              <p:nvPr/>
            </p:nvSpPr>
            <p:spPr>
              <a:xfrm>
                <a:off x="4727027" y="4363434"/>
                <a:ext cx="4005496" cy="369332"/>
              </a:xfrm>
              <a:prstGeom prst="rect">
                <a:avLst/>
              </a:prstGeom>
              <a:solidFill>
                <a:srgbClr val="FF5050">
                  <a:alpha val="74902"/>
                </a:srgbClr>
              </a:solid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5" name="矩形 44">
                <a:extLst>
                  <a:ext uri="{FF2B5EF4-FFF2-40B4-BE49-F238E27FC236}">
                    <a16:creationId xmlns:a16="http://schemas.microsoft.com/office/drawing/2014/main" id="{1E3C0A74-4066-403D-A39E-348A50DE6F69}"/>
                  </a:ext>
                </a:extLst>
              </p:cNvPr>
              <p:cNvSpPr/>
              <p:nvPr/>
            </p:nvSpPr>
            <p:spPr>
              <a:xfrm>
                <a:off x="2826075" y="4363434"/>
                <a:ext cx="1900951" cy="369332"/>
              </a:xfrm>
              <a:prstGeom prst="rect">
                <a:avLst/>
              </a:prstGeom>
              <a:pattFill prst="pct20">
                <a:fgClr>
                  <a:srgbClr val="FF5050"/>
                </a:fgClr>
                <a:bgClr>
                  <a:schemeClr val="bg1"/>
                </a:bgClr>
              </a:patt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grpSp>
        <p:pic>
          <p:nvPicPr>
            <p:cNvPr id="47" name="图形 46" descr="步行">
              <a:extLst>
                <a:ext uri="{FF2B5EF4-FFF2-40B4-BE49-F238E27FC236}">
                  <a16:creationId xmlns:a16="http://schemas.microsoft.com/office/drawing/2014/main" id="{F1D92560-2B81-437A-8DB9-A73548A236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714" y="4439972"/>
              <a:ext cx="569347" cy="569347"/>
            </a:xfrm>
            <a:prstGeom prst="rect">
              <a:avLst/>
            </a:prstGeom>
          </p:spPr>
        </p:pic>
        <p:sp>
          <p:nvSpPr>
            <p:cNvPr id="48" name="文本框 47">
              <a:extLst>
                <a:ext uri="{FF2B5EF4-FFF2-40B4-BE49-F238E27FC236}">
                  <a16:creationId xmlns:a16="http://schemas.microsoft.com/office/drawing/2014/main" id="{8AFFC44D-18FC-4386-9E2A-498668DE3BB8}"/>
                </a:ext>
              </a:extLst>
            </p:cNvPr>
            <p:cNvSpPr txBox="1"/>
            <p:nvPr/>
          </p:nvSpPr>
          <p:spPr>
            <a:xfrm>
              <a:off x="5275337" y="3700027"/>
              <a:ext cx="1287532"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More than </a:t>
              </a:r>
            </a:p>
            <a:p>
              <a:pPr algn="ctr"/>
              <a:r>
                <a:rPr lang="en-US" altLang="zh-CN" dirty="0">
                  <a:latin typeface="Helvetica" panose="020B0604020202020204" pitchFamily="34" charset="0"/>
                  <a:cs typeface="Helvetica" panose="020B0604020202020204" pitchFamily="34" charset="0"/>
                </a:rPr>
                <a:t>6 minutes</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4FEDCDBE-FAD0-41EE-AABA-1873629C3566}"/>
                </a:ext>
              </a:extLst>
            </p:cNvPr>
            <p:cNvSpPr txBox="1"/>
            <p:nvPr/>
          </p:nvSpPr>
          <p:spPr>
            <a:xfrm>
              <a:off x="2319056" y="3703373"/>
              <a:ext cx="1184940"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Less than</a:t>
              </a:r>
            </a:p>
            <a:p>
              <a:pPr algn="ctr"/>
              <a:r>
                <a:rPr lang="en-US" altLang="zh-CN" dirty="0">
                  <a:latin typeface="Helvetica" panose="020B0604020202020204" pitchFamily="34" charset="0"/>
                  <a:cs typeface="Helvetica" panose="020B0604020202020204" pitchFamily="34" charset="0"/>
                </a:rPr>
                <a:t>6 minutes</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7D652212-4B7C-4440-B6E4-107635A7C56C}"/>
                </a:ext>
              </a:extLst>
            </p:cNvPr>
            <p:cNvSpPr txBox="1"/>
            <p:nvPr/>
          </p:nvSpPr>
          <p:spPr>
            <a:xfrm>
              <a:off x="7805436" y="4533004"/>
              <a:ext cx="1249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Proportion</a:t>
              </a:r>
              <a:endParaRPr lang="zh-CN" altLang="en-US" dirty="0">
                <a:latin typeface="Helvetica" panose="020B0604020202020204" pitchFamily="34" charset="0"/>
                <a:cs typeface="Helvetica" panose="020B0604020202020204" pitchFamily="34" charset="0"/>
              </a:endParaRPr>
            </a:p>
          </p:txBody>
        </p:sp>
        <p:sp>
          <p:nvSpPr>
            <p:cNvPr id="56" name="文本框 55">
              <a:extLst>
                <a:ext uri="{FF2B5EF4-FFF2-40B4-BE49-F238E27FC236}">
                  <a16:creationId xmlns:a16="http://schemas.microsoft.com/office/drawing/2014/main" id="{F1D87B5E-BB59-4245-82C1-D36DAD96596F}"/>
                </a:ext>
              </a:extLst>
            </p:cNvPr>
            <p:cNvSpPr txBox="1"/>
            <p:nvPr/>
          </p:nvSpPr>
          <p:spPr>
            <a:xfrm>
              <a:off x="2329096" y="5070662"/>
              <a:ext cx="117211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Uncertain</a:t>
              </a:r>
              <a:endParaRPr lang="zh-CN" altLang="en-US" dirty="0">
                <a:latin typeface="Helvetica" panose="020B0604020202020204" pitchFamily="34" charset="0"/>
                <a:cs typeface="Helvetica" panose="020B0604020202020204" pitchFamily="34" charset="0"/>
              </a:endParaRPr>
            </a:p>
          </p:txBody>
        </p:sp>
        <p:sp>
          <p:nvSpPr>
            <p:cNvPr id="58" name="文本框 57">
              <a:extLst>
                <a:ext uri="{FF2B5EF4-FFF2-40B4-BE49-F238E27FC236}">
                  <a16:creationId xmlns:a16="http://schemas.microsoft.com/office/drawing/2014/main" id="{9D3E3200-3D1E-4319-AF9D-07A6EDE56AA2}"/>
                </a:ext>
              </a:extLst>
            </p:cNvPr>
            <p:cNvSpPr txBox="1"/>
            <p:nvPr/>
          </p:nvSpPr>
          <p:spPr>
            <a:xfrm>
              <a:off x="119918" y="3700400"/>
              <a:ext cx="1844939" cy="646331"/>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Actual</a:t>
              </a:r>
            </a:p>
            <a:p>
              <a:pPr algn="ctr"/>
              <a:r>
                <a:rPr lang="en-US" altLang="zh-CN" dirty="0">
                  <a:latin typeface="Helvetica" panose="020B0604020202020204" pitchFamily="34" charset="0"/>
                  <a:cs typeface="Helvetica" panose="020B0604020202020204" pitchFamily="34" charset="0"/>
                </a:rPr>
                <a:t>walking duration</a:t>
              </a:r>
              <a:endParaRPr lang="zh-CN" altLang="en-US" dirty="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148E2349-71BE-4E10-B53C-1D1F846D54E3}"/>
                </a:ext>
              </a:extLst>
            </p:cNvPr>
            <p:cNvSpPr txBox="1"/>
            <p:nvPr/>
          </p:nvSpPr>
          <p:spPr>
            <a:xfrm>
              <a:off x="366381" y="5070662"/>
              <a:ext cx="1352012" cy="369332"/>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Willingness</a:t>
              </a:r>
              <a:endParaRPr lang="zh-CN" altLang="en-US" dirty="0">
                <a:latin typeface="Helvetica" panose="020B0604020202020204" pitchFamily="34" charset="0"/>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9653645-FD8D-43B1-8B70-CE636DDAD1DA}"/>
                  </a:ext>
                </a:extLst>
              </p:cNvPr>
              <p:cNvSpPr txBox="1"/>
              <p:nvPr/>
            </p:nvSpPr>
            <p:spPr>
              <a:xfrm>
                <a:off x="3060431" y="5855866"/>
                <a:ext cx="5030026" cy="276999"/>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𝑊𝑖𝑙𝑙𝑖𝑛𝑔𝑛𝑒𝑠𝑠</m:t>
                      </m:r>
                      <m:r>
                        <a:rPr lang="en-US" altLang="zh-CN" b="0" i="1" smtClean="0">
                          <a:latin typeface="Cambria Math" panose="02040503050406030204" pitchFamily="18" charset="0"/>
                        </a:rPr>
                        <m:t>=</m:t>
                      </m:r>
                      <m:r>
                        <a:rPr lang="en-US" altLang="zh-CN" b="0" i="1" smtClean="0">
                          <a:latin typeface="Cambria Math" panose="02040503050406030204" pitchFamily="18" charset="0"/>
                        </a:rPr>
                        <m:t>𝐹𝑢𝑛𝑐𝑡𝑖𝑜𝑛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𝑝𝑒𝑟𝑠𝑜𝑛𝑎𝑙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𝑎𝑡𝑡𝑟𝑖𝑏𝑢𝑡𝑒𝑠</m:t>
                          </m:r>
                        </m:e>
                      </m:d>
                    </m:oMath>
                  </m:oMathPara>
                </a14:m>
                <a:endParaRPr lang="zh-CN" altLang="en-US" dirty="0">
                  <a:latin typeface="Helvetica" panose="020B0604020202020204" pitchFamily="34" charset="0"/>
                  <a:cs typeface="Helvetica" panose="020B0604020202020204" pitchFamily="34" charset="0"/>
                </a:endParaRPr>
              </a:p>
            </p:txBody>
          </p:sp>
        </mc:Choice>
        <mc:Fallback xmlns="">
          <p:sp>
            <p:nvSpPr>
              <p:cNvPr id="60" name="文本框 59">
                <a:extLst>
                  <a:ext uri="{FF2B5EF4-FFF2-40B4-BE49-F238E27FC236}">
                    <a16:creationId xmlns:a16="http://schemas.microsoft.com/office/drawing/2014/main" id="{A9653645-FD8D-43B1-8B70-CE636DDAD1DA}"/>
                  </a:ext>
                </a:extLst>
              </p:cNvPr>
              <p:cNvSpPr txBox="1">
                <a:spLocks noRot="1" noChangeAspect="1" noMove="1" noResize="1" noEditPoints="1" noAdjustHandles="1" noChangeArrowheads="1" noChangeShapeType="1" noTextEdit="1"/>
              </p:cNvSpPr>
              <p:nvPr/>
            </p:nvSpPr>
            <p:spPr>
              <a:xfrm>
                <a:off x="3060431" y="5855866"/>
                <a:ext cx="5030026" cy="276999"/>
              </a:xfrm>
              <a:prstGeom prst="rect">
                <a:avLst/>
              </a:prstGeom>
              <a:blipFill>
                <a:blip r:embed="rId5"/>
                <a:stretch>
                  <a:fillRect l="-2182" t="-2222" b="-37778"/>
                </a:stretch>
              </a:blipFill>
            </p:spPr>
            <p:txBody>
              <a:bodyPr/>
              <a:lstStyle/>
              <a:p>
                <a:r>
                  <a:rPr lang="zh-CN" altLang="en-US">
                    <a:noFill/>
                  </a:rPr>
                  <a:t> </a:t>
                </a:r>
              </a:p>
            </p:txBody>
          </p:sp>
        </mc:Fallback>
      </mc:AlternateContent>
      <p:pic>
        <p:nvPicPr>
          <p:cNvPr id="62" name="图形 61" descr="箭头: 直">
            <a:extLst>
              <a:ext uri="{FF2B5EF4-FFF2-40B4-BE49-F238E27FC236}">
                <a16:creationId xmlns:a16="http://schemas.microsoft.com/office/drawing/2014/main" id="{7A95920F-895B-4BC2-8C58-64C134EFDC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274795" y="2989544"/>
            <a:ext cx="701749" cy="701749"/>
          </a:xfrm>
          <a:prstGeom prst="rect">
            <a:avLst/>
          </a:prstGeom>
        </p:spPr>
      </p:pic>
      <p:pic>
        <p:nvPicPr>
          <p:cNvPr id="63" name="图形 62" descr="箭头: 直">
            <a:extLst>
              <a:ext uri="{FF2B5EF4-FFF2-40B4-BE49-F238E27FC236}">
                <a16:creationId xmlns:a16="http://schemas.microsoft.com/office/drawing/2014/main" id="{0E4BD1E1-3D34-40DA-BAA9-B2221CB4B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274794" y="5014420"/>
            <a:ext cx="701749" cy="701749"/>
          </a:xfrm>
          <a:prstGeom prst="rect">
            <a:avLst/>
          </a:prstGeom>
        </p:spPr>
      </p:pic>
      <p:sp>
        <p:nvSpPr>
          <p:cNvPr id="43" name="文本框 42">
            <a:extLst>
              <a:ext uri="{FF2B5EF4-FFF2-40B4-BE49-F238E27FC236}">
                <a16:creationId xmlns:a16="http://schemas.microsoft.com/office/drawing/2014/main" id="{7CEE6D00-4FF9-46C6-806C-9443E7ED747B}"/>
              </a:ext>
            </a:extLst>
          </p:cNvPr>
          <p:cNvSpPr txBox="1"/>
          <p:nvPr/>
        </p:nvSpPr>
        <p:spPr>
          <a:xfrm>
            <a:off x="98079" y="5676295"/>
            <a:ext cx="2209178" cy="646331"/>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With a giving actual walking duration</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27712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59BB3D-053E-450D-B3E0-0069183EC72C}"/>
              </a:ext>
            </a:extLst>
          </p:cNvPr>
          <p:cNvSpPr>
            <a:spLocks noGrp="1"/>
          </p:cNvSpPr>
          <p:nvPr>
            <p:ph type="sldNum" sz="quarter" idx="12"/>
          </p:nvPr>
        </p:nvSpPr>
        <p:spPr/>
        <p:txBody>
          <a:bodyPr/>
          <a:lstStyle/>
          <a:p>
            <a:fld id="{A17BB91D-344C-44E0-9148-DFE0CFF5CFC9}" type="slidenum">
              <a:rPr lang="zh-CN" altLang="en-US" smtClean="0"/>
              <a:t>2</a:t>
            </a:fld>
            <a:endParaRPr lang="zh-CN" altLang="en-US"/>
          </a:p>
        </p:txBody>
      </p:sp>
      <p:sp>
        <p:nvSpPr>
          <p:cNvPr id="5" name="文本框 4">
            <a:extLst>
              <a:ext uri="{FF2B5EF4-FFF2-40B4-BE49-F238E27FC236}">
                <a16:creationId xmlns:a16="http://schemas.microsoft.com/office/drawing/2014/main" id="{A694F590-9042-46EB-9FFA-DF5623F83E2B}"/>
              </a:ext>
            </a:extLst>
          </p:cNvPr>
          <p:cNvSpPr txBox="1"/>
          <p:nvPr/>
        </p:nvSpPr>
        <p:spPr>
          <a:xfrm>
            <a:off x="736847" y="10259"/>
            <a:ext cx="8407152" cy="523220"/>
          </a:xfrm>
          <a:prstGeom prst="rect">
            <a:avLst/>
          </a:prstGeom>
          <a:noFill/>
        </p:spPr>
        <p:txBody>
          <a:bodyPr wrap="square" rtlCol="0">
            <a:spAutoFit/>
          </a:bodyPr>
          <a:lstStyle/>
          <a:p>
            <a:r>
              <a:rPr lang="en-US" altLang="zh-CN" sz="2800">
                <a:latin typeface="Helvetica" panose="020B0604020202020204" pitchFamily="34" charset="0"/>
                <a:cs typeface="Helvetica" panose="020B0604020202020204" pitchFamily="34" charset="0"/>
              </a:rPr>
              <a:t>Agenda (dissertation </a:t>
            </a:r>
            <a:r>
              <a:rPr lang="en-US" altLang="zh-CN" sz="2800" dirty="0">
                <a:latin typeface="Helvetica" panose="020B0604020202020204" pitchFamily="34" charset="0"/>
                <a:cs typeface="Helvetica" panose="020B0604020202020204" pitchFamily="34" charset="0"/>
              </a:rPr>
              <a:t>o</a:t>
            </a:r>
            <a:r>
              <a:rPr lang="en-US" altLang="zh-CN" sz="2800">
                <a:latin typeface="Helvetica" panose="020B0604020202020204" pitchFamily="34" charset="0"/>
                <a:cs typeface="Helvetica" panose="020B0604020202020204" pitchFamily="34" charset="0"/>
              </a:rPr>
              <a:t>verview</a:t>
            </a:r>
            <a:r>
              <a:rPr lang="en-US" altLang="zh-CN" sz="2800" dirty="0">
                <a:latin typeface="Helvetica" panose="020B0604020202020204" pitchFamily="34" charset="0"/>
                <a:cs typeface="Helvetica" panose="020B0604020202020204" pitchFamily="34" charset="0"/>
              </a:rPr>
              <a:t>)</a:t>
            </a:r>
          </a:p>
        </p:txBody>
      </p:sp>
      <p:sp>
        <p:nvSpPr>
          <p:cNvPr id="6" name="矩形 5">
            <a:extLst>
              <a:ext uri="{FF2B5EF4-FFF2-40B4-BE49-F238E27FC236}">
                <a16:creationId xmlns:a16="http://schemas.microsoft.com/office/drawing/2014/main" id="{AAAFA334-E53B-497A-94E0-0BFF1D58F403}"/>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0</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3A96951E-A4AB-4FC7-9EBE-2406C53C19BE}"/>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9312F30-FB95-433E-8191-40DE402D8948}"/>
              </a:ext>
            </a:extLst>
          </p:cNvPr>
          <p:cNvGrpSpPr/>
          <p:nvPr/>
        </p:nvGrpSpPr>
        <p:grpSpPr>
          <a:xfrm>
            <a:off x="306570" y="912240"/>
            <a:ext cx="1987463" cy="461665"/>
            <a:chOff x="-3" y="4326643"/>
            <a:chExt cx="1987463" cy="461665"/>
          </a:xfrm>
        </p:grpSpPr>
        <p:sp>
          <p:nvSpPr>
            <p:cNvPr id="9" name="矩形 8">
              <a:extLst>
                <a:ext uri="{FF2B5EF4-FFF2-40B4-BE49-F238E27FC236}">
                  <a16:creationId xmlns:a16="http://schemas.microsoft.com/office/drawing/2014/main" id="{18093C8B-5ED1-4CB1-A5AE-A77C13EE5D61}"/>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0" name="文本框 9">
              <a:extLst>
                <a:ext uri="{FF2B5EF4-FFF2-40B4-BE49-F238E27FC236}">
                  <a16:creationId xmlns:a16="http://schemas.microsoft.com/office/drawing/2014/main" id="{FE99B9E1-D68F-4402-95C6-992A1F897B93}"/>
                </a:ext>
              </a:extLst>
            </p:cNvPr>
            <p:cNvSpPr txBox="1"/>
            <p:nvPr/>
          </p:nvSpPr>
          <p:spPr>
            <a:xfrm>
              <a:off x="193379" y="4326643"/>
              <a:ext cx="179408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Introduction</a:t>
              </a:r>
            </a:p>
          </p:txBody>
        </p:sp>
      </p:grpSp>
      <p:sp>
        <p:nvSpPr>
          <p:cNvPr id="11" name="文本框 10">
            <a:extLst>
              <a:ext uri="{FF2B5EF4-FFF2-40B4-BE49-F238E27FC236}">
                <a16:creationId xmlns:a16="http://schemas.microsoft.com/office/drawing/2014/main" id="{46A02293-6780-475C-872E-F077351CC4D0}"/>
              </a:ext>
            </a:extLst>
          </p:cNvPr>
          <p:cNvSpPr txBox="1"/>
          <p:nvPr/>
        </p:nvSpPr>
        <p:spPr>
          <a:xfrm>
            <a:off x="499952" y="1368699"/>
            <a:ext cx="7786209" cy="872034"/>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Background</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questions</a:t>
            </a:r>
          </a:p>
        </p:txBody>
      </p:sp>
      <p:grpSp>
        <p:nvGrpSpPr>
          <p:cNvPr id="12" name="组合 11">
            <a:extLst>
              <a:ext uri="{FF2B5EF4-FFF2-40B4-BE49-F238E27FC236}">
                <a16:creationId xmlns:a16="http://schemas.microsoft.com/office/drawing/2014/main" id="{139BD2B0-0D58-481C-B657-97E538179A02}"/>
              </a:ext>
            </a:extLst>
          </p:cNvPr>
          <p:cNvGrpSpPr/>
          <p:nvPr/>
        </p:nvGrpSpPr>
        <p:grpSpPr>
          <a:xfrm>
            <a:off x="306570" y="2491789"/>
            <a:ext cx="2443550" cy="461665"/>
            <a:chOff x="-3" y="4326643"/>
            <a:chExt cx="2443550" cy="461665"/>
          </a:xfrm>
        </p:grpSpPr>
        <p:sp>
          <p:nvSpPr>
            <p:cNvPr id="13" name="矩形 12">
              <a:extLst>
                <a:ext uri="{FF2B5EF4-FFF2-40B4-BE49-F238E27FC236}">
                  <a16:creationId xmlns:a16="http://schemas.microsoft.com/office/drawing/2014/main" id="{8F4C6565-9EBE-4A8F-9130-4CE1D6A9A8FE}"/>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4" name="文本框 13">
              <a:extLst>
                <a:ext uri="{FF2B5EF4-FFF2-40B4-BE49-F238E27FC236}">
                  <a16:creationId xmlns:a16="http://schemas.microsoft.com/office/drawing/2014/main" id="{01A30100-B623-4F1B-A636-4FDBB4A567E8}"/>
                </a:ext>
              </a:extLst>
            </p:cNvPr>
            <p:cNvSpPr txBox="1"/>
            <p:nvPr/>
          </p:nvSpPr>
          <p:spPr>
            <a:xfrm>
              <a:off x="193379" y="4326643"/>
              <a:ext cx="22501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Empirical Work</a:t>
              </a:r>
            </a:p>
          </p:txBody>
        </p:sp>
      </p:grpSp>
      <p:sp>
        <p:nvSpPr>
          <p:cNvPr id="15" name="文本框 14">
            <a:extLst>
              <a:ext uri="{FF2B5EF4-FFF2-40B4-BE49-F238E27FC236}">
                <a16:creationId xmlns:a16="http://schemas.microsoft.com/office/drawing/2014/main" id="{88641179-8259-448C-8D49-0E2A05382211}"/>
              </a:ext>
            </a:extLst>
          </p:cNvPr>
          <p:cNvSpPr txBox="1"/>
          <p:nvPr/>
        </p:nvSpPr>
        <p:spPr>
          <a:xfrm>
            <a:off x="499952" y="2973512"/>
            <a:ext cx="8144096" cy="1703030"/>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Willingness of Walking Duration to Transit Stations</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Characteristics of Transit Ridership and Land Use</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Influencing Factors on Transit Ridership at Station Level</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Influencing Factors on Transit Ridership at Station-to-Station Level</a:t>
            </a:r>
          </a:p>
        </p:txBody>
      </p:sp>
      <p:grpSp>
        <p:nvGrpSpPr>
          <p:cNvPr id="16" name="组合 15">
            <a:extLst>
              <a:ext uri="{FF2B5EF4-FFF2-40B4-BE49-F238E27FC236}">
                <a16:creationId xmlns:a16="http://schemas.microsoft.com/office/drawing/2014/main" id="{A3AE0A2D-EFD3-4EC7-860C-30C447792D32}"/>
              </a:ext>
            </a:extLst>
          </p:cNvPr>
          <p:cNvGrpSpPr/>
          <p:nvPr/>
        </p:nvGrpSpPr>
        <p:grpSpPr>
          <a:xfrm>
            <a:off x="306570" y="4931820"/>
            <a:ext cx="1904107" cy="461665"/>
            <a:chOff x="-3" y="4326643"/>
            <a:chExt cx="1904107" cy="461665"/>
          </a:xfrm>
        </p:grpSpPr>
        <p:sp>
          <p:nvSpPr>
            <p:cNvPr id="17" name="矩形 16">
              <a:extLst>
                <a:ext uri="{FF2B5EF4-FFF2-40B4-BE49-F238E27FC236}">
                  <a16:creationId xmlns:a16="http://schemas.microsoft.com/office/drawing/2014/main" id="{DF13AA5C-FE45-4BA3-971A-64D6849DBDC5}"/>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3AAAB3D-51F8-4325-8FEE-9DE8BF331FCF}"/>
                </a:ext>
              </a:extLst>
            </p:cNvPr>
            <p:cNvSpPr txBox="1"/>
            <p:nvPr/>
          </p:nvSpPr>
          <p:spPr>
            <a:xfrm>
              <a:off x="193379" y="4326643"/>
              <a:ext cx="171072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Conclusion</a:t>
              </a:r>
            </a:p>
          </p:txBody>
        </p:sp>
      </p:grpSp>
      <p:sp>
        <p:nvSpPr>
          <p:cNvPr id="19" name="文本框 18">
            <a:extLst>
              <a:ext uri="{FF2B5EF4-FFF2-40B4-BE49-F238E27FC236}">
                <a16:creationId xmlns:a16="http://schemas.microsoft.com/office/drawing/2014/main" id="{4D96C6D3-1BA7-4D94-A003-FAE77DFFBBD3}"/>
              </a:ext>
            </a:extLst>
          </p:cNvPr>
          <p:cNvSpPr txBox="1"/>
          <p:nvPr/>
        </p:nvSpPr>
        <p:spPr>
          <a:xfrm>
            <a:off x="499952" y="5393485"/>
            <a:ext cx="6428749" cy="872034"/>
          </a:xfrm>
          <a:prstGeom prst="rect">
            <a:avLst/>
          </a:prstGeom>
          <a:noFill/>
          <a:ln w="19050">
            <a:noFill/>
          </a:ln>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Findings</a:t>
            </a:r>
          </a:p>
          <a:p>
            <a:pPr marL="342900" indent="-34290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Recommendations</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87944495"/>
      </p:ext>
    </p:extLst>
  </p:cSld>
  <p:clrMapOvr>
    <a:masterClrMapping/>
  </p:clrMapOvr>
  <mc:AlternateContent xmlns:mc="http://schemas.openxmlformats.org/markup-compatibility/2006" xmlns:p14="http://schemas.microsoft.com/office/powerpoint/2010/main">
    <mc:Choice Requires="p14">
      <p:transition spd="slow" p14:dur="2000" advTm="866"/>
    </mc:Choice>
    <mc:Fallback xmlns="">
      <p:transition spd="slow" advTm="86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D933AE12-AEC4-42B1-8DCF-2340D370C6CF}"/>
              </a:ext>
            </a:extLst>
          </p:cNvPr>
          <p:cNvSpPr/>
          <p:nvPr/>
        </p:nvSpPr>
        <p:spPr>
          <a:xfrm>
            <a:off x="0" y="529274"/>
            <a:ext cx="9144000" cy="277261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BE932A4-C59E-472B-B87D-9AA94257ECEA}"/>
              </a:ext>
            </a:extLst>
          </p:cNvPr>
          <p:cNvSpPr txBox="1"/>
          <p:nvPr/>
        </p:nvSpPr>
        <p:spPr>
          <a:xfrm>
            <a:off x="845122" y="2446171"/>
            <a:ext cx="6063678" cy="369332"/>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Walk longer than the </a:t>
            </a:r>
            <a:r>
              <a:rPr lang="en-US" altLang="zh-CN" dirty="0">
                <a:solidFill>
                  <a:srgbClr val="FF3300"/>
                </a:solidFill>
                <a:latin typeface="Helvetica" panose="020B0604020202020204" pitchFamily="34" charset="0"/>
                <a:cs typeface="Helvetica" panose="020B0604020202020204" pitchFamily="34" charset="0"/>
              </a:rPr>
              <a:t>given threshold</a:t>
            </a:r>
            <a:r>
              <a:rPr lang="en-US" altLang="zh-CN" dirty="0">
                <a:latin typeface="Helvetica" panose="020B0604020202020204" pitchFamily="34" charset="0"/>
                <a:cs typeface="Helvetica" panose="020B0604020202020204" pitchFamily="34" charset="0"/>
              </a:rPr>
              <a:t> of walking duration</a:t>
            </a:r>
          </a:p>
        </p:txBody>
      </p:sp>
      <p:sp>
        <p:nvSpPr>
          <p:cNvPr id="20" name="文本框 19">
            <a:extLst>
              <a:ext uri="{FF2B5EF4-FFF2-40B4-BE49-F238E27FC236}">
                <a16:creationId xmlns:a16="http://schemas.microsoft.com/office/drawing/2014/main" id="{2645C0DE-3F8C-4203-B060-EAD63FF63194}"/>
              </a:ext>
            </a:extLst>
          </p:cNvPr>
          <p:cNvSpPr txBox="1"/>
          <p:nvPr/>
        </p:nvSpPr>
        <p:spPr>
          <a:xfrm>
            <a:off x="514901" y="3731787"/>
            <a:ext cx="8063345"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Explanatory variables</a:t>
            </a:r>
          </a:p>
        </p:txBody>
      </p:sp>
      <p:sp>
        <p:nvSpPr>
          <p:cNvPr id="21" name="文本框 20">
            <a:extLst>
              <a:ext uri="{FF2B5EF4-FFF2-40B4-BE49-F238E27FC236}">
                <a16:creationId xmlns:a16="http://schemas.microsoft.com/office/drawing/2014/main" id="{CE4E16B8-B776-422C-913D-345423C72D19}"/>
              </a:ext>
            </a:extLst>
          </p:cNvPr>
          <p:cNvSpPr txBox="1"/>
          <p:nvPr/>
        </p:nvSpPr>
        <p:spPr>
          <a:xfrm>
            <a:off x="845122" y="4419591"/>
            <a:ext cx="1248023" cy="369332"/>
          </a:xfrm>
          <a:prstGeom prst="rect">
            <a:avLst/>
          </a:prstGeom>
          <a:noFill/>
          <a:ln w="19050">
            <a:solidFill>
              <a:srgbClr val="FF5050"/>
            </a:solidFill>
            <a:prstDash val="sys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Attributes</a:t>
            </a:r>
          </a:p>
        </p:txBody>
      </p:sp>
      <p:sp>
        <p:nvSpPr>
          <p:cNvPr id="26" name="文本框 25">
            <a:extLst>
              <a:ext uri="{FF2B5EF4-FFF2-40B4-BE49-F238E27FC236}">
                <a16:creationId xmlns:a16="http://schemas.microsoft.com/office/drawing/2014/main" id="{2F2DC060-D47A-4470-8367-864E18116F9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D18F1554-3EE6-46BE-B191-5CE2C3FA05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灯片编号占位符 1">
            <a:extLst>
              <a:ext uri="{FF2B5EF4-FFF2-40B4-BE49-F238E27FC236}">
                <a16:creationId xmlns:a16="http://schemas.microsoft.com/office/drawing/2014/main" id="{DFBA74ED-AE48-4DDD-A856-32DD3A21456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20</a:t>
            </a:fld>
            <a:endParaRPr lang="zh-CN" altLang="en-US"/>
          </a:p>
        </p:txBody>
      </p:sp>
      <p:sp>
        <p:nvSpPr>
          <p:cNvPr id="29" name="文本框 28">
            <a:extLst>
              <a:ext uri="{FF2B5EF4-FFF2-40B4-BE49-F238E27FC236}">
                <a16:creationId xmlns:a16="http://schemas.microsoft.com/office/drawing/2014/main" id="{4E0DEDFF-4DC6-46FE-8347-96EC798F876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30" name="矩形 29">
            <a:extLst>
              <a:ext uri="{FF2B5EF4-FFF2-40B4-BE49-F238E27FC236}">
                <a16:creationId xmlns:a16="http://schemas.microsoft.com/office/drawing/2014/main" id="{D30907A3-16BB-4EC7-A324-810C21DF0D6B}"/>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1" name="直接连接符 30">
            <a:extLst>
              <a:ext uri="{FF2B5EF4-FFF2-40B4-BE49-F238E27FC236}">
                <a16:creationId xmlns:a16="http://schemas.microsoft.com/office/drawing/2014/main" id="{CB526F7B-2250-4283-B345-177879EF7F1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00E7095-77F9-4448-BE5A-2FC6EB487CF9}"/>
              </a:ext>
            </a:extLst>
          </p:cNvPr>
          <p:cNvGrpSpPr/>
          <p:nvPr/>
        </p:nvGrpSpPr>
        <p:grpSpPr>
          <a:xfrm>
            <a:off x="306570" y="591906"/>
            <a:ext cx="1713350" cy="461665"/>
            <a:chOff x="-3" y="4326643"/>
            <a:chExt cx="1713350" cy="461665"/>
          </a:xfrm>
        </p:grpSpPr>
        <p:sp>
          <p:nvSpPr>
            <p:cNvPr id="33" name="矩形 32">
              <a:extLst>
                <a:ext uri="{FF2B5EF4-FFF2-40B4-BE49-F238E27FC236}">
                  <a16:creationId xmlns:a16="http://schemas.microsoft.com/office/drawing/2014/main" id="{19A35D4B-38B7-483D-8EBD-4AB78068A285}"/>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7C9500A2-F44D-4185-BE2A-3690EABA75A8}"/>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Indicators</a:t>
              </a:r>
            </a:p>
          </p:txBody>
        </p:sp>
      </p:grpSp>
      <p:sp>
        <p:nvSpPr>
          <p:cNvPr id="37" name="文本框 36">
            <a:extLst>
              <a:ext uri="{FF2B5EF4-FFF2-40B4-BE49-F238E27FC236}">
                <a16:creationId xmlns:a16="http://schemas.microsoft.com/office/drawing/2014/main" id="{753B8A0E-5DDF-4715-9838-17B44E48184C}"/>
              </a:ext>
            </a:extLst>
          </p:cNvPr>
          <p:cNvSpPr txBox="1"/>
          <p:nvPr/>
        </p:nvSpPr>
        <p:spPr>
          <a:xfrm>
            <a:off x="489527" y="1293156"/>
            <a:ext cx="2531462" cy="369332"/>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Dependent variable</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5472D977-E025-45CF-9569-4337F534BDF0}"/>
              </a:ext>
            </a:extLst>
          </p:cNvPr>
          <p:cNvSpPr/>
          <p:nvPr/>
        </p:nvSpPr>
        <p:spPr>
          <a:xfrm>
            <a:off x="845122" y="1977731"/>
            <a:ext cx="1261884" cy="369332"/>
          </a:xfrm>
          <a:prstGeom prst="rect">
            <a:avLst/>
          </a:prstGeom>
          <a:ln w="19050">
            <a:solidFill>
              <a:srgbClr val="FF5050"/>
            </a:solidFill>
            <a:prstDash val="sysDash"/>
          </a:ln>
        </p:spPr>
        <p:txBody>
          <a:bodyPr wrap="none">
            <a:spAutoFit/>
          </a:bodyPr>
          <a:lstStyle/>
          <a:p>
            <a:pPr algn="ctr"/>
            <a:r>
              <a:rPr lang="en-US" altLang="zh-CN" dirty="0">
                <a:latin typeface="Helvetica" panose="020B0604020202020204" pitchFamily="34" charset="0"/>
                <a:cs typeface="Helvetica" panose="020B0604020202020204" pitchFamily="34" charset="0"/>
              </a:rPr>
              <a:t>Probability</a:t>
            </a:r>
          </a:p>
        </p:txBody>
      </p:sp>
      <p:grpSp>
        <p:nvGrpSpPr>
          <p:cNvPr id="39" name="组合 38">
            <a:extLst>
              <a:ext uri="{FF2B5EF4-FFF2-40B4-BE49-F238E27FC236}">
                <a16:creationId xmlns:a16="http://schemas.microsoft.com/office/drawing/2014/main" id="{B26E46F5-C5C8-40F1-9534-5A5CDA9F94B3}"/>
              </a:ext>
            </a:extLst>
          </p:cNvPr>
          <p:cNvGrpSpPr/>
          <p:nvPr/>
        </p:nvGrpSpPr>
        <p:grpSpPr>
          <a:xfrm>
            <a:off x="887686" y="5009619"/>
            <a:ext cx="7333009" cy="857627"/>
            <a:chOff x="887686" y="5207512"/>
            <a:chExt cx="7333009" cy="857627"/>
          </a:xfrm>
        </p:grpSpPr>
        <p:sp>
          <p:nvSpPr>
            <p:cNvPr id="58" name="矩形: 圆角 57">
              <a:extLst>
                <a:ext uri="{FF2B5EF4-FFF2-40B4-BE49-F238E27FC236}">
                  <a16:creationId xmlns:a16="http://schemas.microsoft.com/office/drawing/2014/main" id="{6B8AF272-5D83-4826-BC41-39A0C95CEA47}"/>
                </a:ext>
              </a:extLst>
            </p:cNvPr>
            <p:cNvSpPr/>
            <p:nvPr/>
          </p:nvSpPr>
          <p:spPr>
            <a:xfrm>
              <a:off x="6518799" y="5208247"/>
              <a:ext cx="1701896"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Trip chain info</a:t>
              </a:r>
            </a:p>
          </p:txBody>
        </p:sp>
        <p:sp>
          <p:nvSpPr>
            <p:cNvPr id="57" name="矩形: 圆角 56">
              <a:extLst>
                <a:ext uri="{FF2B5EF4-FFF2-40B4-BE49-F238E27FC236}">
                  <a16:creationId xmlns:a16="http://schemas.microsoft.com/office/drawing/2014/main" id="{435B171C-C9D4-468D-BF35-C169A32E62F8}"/>
                </a:ext>
              </a:extLst>
            </p:cNvPr>
            <p:cNvSpPr/>
            <p:nvPr/>
          </p:nvSpPr>
          <p:spPr>
            <a:xfrm>
              <a:off x="4373613" y="5207512"/>
              <a:ext cx="182786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Other personal attributes</a:t>
              </a:r>
            </a:p>
          </p:txBody>
        </p:sp>
        <p:sp>
          <p:nvSpPr>
            <p:cNvPr id="38" name="矩形: 圆角 37">
              <a:extLst>
                <a:ext uri="{FF2B5EF4-FFF2-40B4-BE49-F238E27FC236}">
                  <a16:creationId xmlns:a16="http://schemas.microsoft.com/office/drawing/2014/main" id="{BD537F4B-BF7A-4E81-936F-F085FF8E6FA6}"/>
                </a:ext>
              </a:extLst>
            </p:cNvPr>
            <p:cNvSpPr/>
            <p:nvPr/>
          </p:nvSpPr>
          <p:spPr>
            <a:xfrm>
              <a:off x="887686" y="5207512"/>
              <a:ext cx="3168602" cy="856892"/>
            </a:xfrm>
            <a:prstGeom prst="roundRect">
              <a:avLst>
                <a:gd name="adj" fmla="val 10739"/>
              </a:avLst>
            </a:prstGeom>
            <a:solidFill>
              <a:srgbClr val="FF5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Personal socio-demographic characteristics</a:t>
              </a:r>
            </a:p>
          </p:txBody>
        </p:sp>
      </p:grpSp>
    </p:spTree>
    <p:extLst>
      <p:ext uri="{BB962C8B-B14F-4D97-AF65-F5344CB8AC3E}">
        <p14:creationId xmlns:p14="http://schemas.microsoft.com/office/powerpoint/2010/main" val="354074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C72B119F-5E23-46B4-94DD-701052B2813A}"/>
              </a:ext>
            </a:extLst>
          </p:cNvPr>
          <p:cNvSpPr/>
          <p:nvPr/>
        </p:nvSpPr>
        <p:spPr>
          <a:xfrm>
            <a:off x="0" y="537683"/>
            <a:ext cx="4633825"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4FD4EBC-6A66-4F9D-8EF3-CE48D75D4CE5}"/>
              </a:ext>
            </a:extLst>
          </p:cNvPr>
          <p:cNvSpPr>
            <a:spLocks noGrp="1"/>
          </p:cNvSpPr>
          <p:nvPr>
            <p:ph type="sldNum" sz="quarter" idx="12"/>
          </p:nvPr>
        </p:nvSpPr>
        <p:spPr/>
        <p:txBody>
          <a:bodyPr/>
          <a:lstStyle/>
          <a:p>
            <a:fld id="{A17BB91D-344C-44E0-9148-DFE0CFF5CFC9}" type="slidenum">
              <a:rPr lang="zh-CN" altLang="en-US" smtClean="0"/>
              <a:t>21</a:t>
            </a:fld>
            <a:endParaRPr lang="zh-CN" altLang="en-US"/>
          </a:p>
        </p:txBody>
      </p:sp>
      <p:pic>
        <p:nvPicPr>
          <p:cNvPr id="15" name="图片 14">
            <a:extLst>
              <a:ext uri="{FF2B5EF4-FFF2-40B4-BE49-F238E27FC236}">
                <a16:creationId xmlns:a16="http://schemas.microsoft.com/office/drawing/2014/main" id="{883492D6-C976-4A8E-B864-44441CF1C960}"/>
              </a:ext>
            </a:extLst>
          </p:cNvPr>
          <p:cNvPicPr>
            <a:picLocks noChangeAspect="1"/>
          </p:cNvPicPr>
          <p:nvPr/>
        </p:nvPicPr>
        <p:blipFill rotWithShape="1">
          <a:blip r:embed="rId3"/>
          <a:srcRect t="69269" r="52524"/>
          <a:stretch/>
        </p:blipFill>
        <p:spPr>
          <a:xfrm>
            <a:off x="4633826" y="2069136"/>
            <a:ext cx="4286309" cy="3999383"/>
          </a:xfrm>
          <a:prstGeom prst="rect">
            <a:avLst/>
          </a:prstGeom>
        </p:spPr>
      </p:pic>
      <p:pic>
        <p:nvPicPr>
          <p:cNvPr id="16" name="图片 15">
            <a:extLst>
              <a:ext uri="{FF2B5EF4-FFF2-40B4-BE49-F238E27FC236}">
                <a16:creationId xmlns:a16="http://schemas.microsoft.com/office/drawing/2014/main" id="{4FC01681-D49F-47E0-BA2A-DB38955EBFDF}"/>
              </a:ext>
            </a:extLst>
          </p:cNvPr>
          <p:cNvPicPr>
            <a:picLocks noChangeAspect="1"/>
          </p:cNvPicPr>
          <p:nvPr/>
        </p:nvPicPr>
        <p:blipFill>
          <a:blip r:embed="rId4"/>
          <a:stretch>
            <a:fillRect/>
          </a:stretch>
        </p:blipFill>
        <p:spPr>
          <a:xfrm>
            <a:off x="306570" y="2441391"/>
            <a:ext cx="4000559" cy="3458111"/>
          </a:xfrm>
          <a:prstGeom prst="rect">
            <a:avLst/>
          </a:prstGeom>
        </p:spPr>
      </p:pic>
      <p:sp>
        <p:nvSpPr>
          <p:cNvPr id="17" name="文本框 16">
            <a:extLst>
              <a:ext uri="{FF2B5EF4-FFF2-40B4-BE49-F238E27FC236}">
                <a16:creationId xmlns:a16="http://schemas.microsoft.com/office/drawing/2014/main" id="{947E81A0-431A-44CF-BE38-6F8317561952}"/>
              </a:ext>
            </a:extLst>
          </p:cNvPr>
          <p:cNvSpPr txBox="1"/>
          <p:nvPr/>
        </p:nvSpPr>
        <p:spPr>
          <a:xfrm>
            <a:off x="209516" y="1371318"/>
            <a:ext cx="3877985"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Distribution of the transit stations</a:t>
            </a:r>
            <a:endParaRPr lang="zh-CN" altLang="en-US"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A3081018-F13D-46AB-A28F-8D1FD3540248}"/>
              </a:ext>
            </a:extLst>
          </p:cNvPr>
          <p:cNvSpPr txBox="1"/>
          <p:nvPr/>
        </p:nvSpPr>
        <p:spPr>
          <a:xfrm>
            <a:off x="5691817" y="1371318"/>
            <a:ext cx="2300630" cy="369332"/>
          </a:xfrm>
          <a:prstGeom prst="rect">
            <a:avLst/>
          </a:prstGeom>
          <a:noFill/>
          <a:ln>
            <a:noFill/>
          </a:ln>
        </p:spPr>
        <p:txBody>
          <a:bodyPr wrap="non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Data in this study</a:t>
            </a:r>
            <a:endParaRPr lang="zh-CN" altLang="en-US" dirty="0">
              <a:latin typeface="Helvetica" panose="020B0604020202020204" pitchFamily="34" charset="0"/>
              <a:cs typeface="Helvetica" panose="020B0604020202020204" pitchFamily="34" charset="0"/>
            </a:endParaRPr>
          </a:p>
        </p:txBody>
      </p:sp>
      <p:grpSp>
        <p:nvGrpSpPr>
          <p:cNvPr id="21" name="组合 20">
            <a:extLst>
              <a:ext uri="{FF2B5EF4-FFF2-40B4-BE49-F238E27FC236}">
                <a16:creationId xmlns:a16="http://schemas.microsoft.com/office/drawing/2014/main" id="{A74CB204-8644-4E1B-8F9D-416AE660F0F6}"/>
              </a:ext>
            </a:extLst>
          </p:cNvPr>
          <p:cNvGrpSpPr/>
          <p:nvPr/>
        </p:nvGrpSpPr>
        <p:grpSpPr>
          <a:xfrm>
            <a:off x="306570" y="591906"/>
            <a:ext cx="3252233" cy="461665"/>
            <a:chOff x="-3" y="4326643"/>
            <a:chExt cx="3252233" cy="461665"/>
          </a:xfrm>
        </p:grpSpPr>
        <p:sp>
          <p:nvSpPr>
            <p:cNvPr id="22" name="矩形 21">
              <a:extLst>
                <a:ext uri="{FF2B5EF4-FFF2-40B4-BE49-F238E27FC236}">
                  <a16:creationId xmlns:a16="http://schemas.microsoft.com/office/drawing/2014/main" id="{1AE71E57-3CE9-465E-A593-1845D34D26CE}"/>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DFCAC123-C237-4F84-BCF0-B42FC8163BDC}"/>
                </a:ext>
              </a:extLst>
            </p:cNvPr>
            <p:cNvSpPr txBox="1"/>
            <p:nvPr/>
          </p:nvSpPr>
          <p:spPr>
            <a:xfrm>
              <a:off x="193379" y="4326643"/>
              <a:ext cx="305885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 Fukuoka</a:t>
              </a:r>
            </a:p>
          </p:txBody>
        </p:sp>
      </p:grpSp>
    </p:spTree>
    <p:extLst>
      <p:ext uri="{BB962C8B-B14F-4D97-AF65-F5344CB8AC3E}">
        <p14:creationId xmlns:p14="http://schemas.microsoft.com/office/powerpoint/2010/main" val="2443527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FBD367BD-4231-4F34-9F22-2E90F0DEB209}"/>
              </a:ext>
            </a:extLst>
          </p:cNvPr>
          <p:cNvSpPr/>
          <p:nvPr/>
        </p:nvSpPr>
        <p:spPr>
          <a:xfrm>
            <a:off x="-1" y="537684"/>
            <a:ext cx="4572001" cy="5955181"/>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22</a:t>
            </a:fld>
            <a:endParaRPr lang="zh-CN" altLang="en-US"/>
          </a:p>
        </p:txBody>
      </p:sp>
      <p:cxnSp>
        <p:nvCxnSpPr>
          <p:cNvPr id="14" name="直接连接符 13">
            <a:extLst>
              <a:ext uri="{FF2B5EF4-FFF2-40B4-BE49-F238E27FC236}">
                <a16:creationId xmlns:a16="http://schemas.microsoft.com/office/drawing/2014/main" id="{EC22A8B9-832D-4508-A424-B73A4D75368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图片 14" descr="age distribution_for subway">
            <a:extLst>
              <a:ext uri="{FF2B5EF4-FFF2-40B4-BE49-F238E27FC236}">
                <a16:creationId xmlns:a16="http://schemas.microsoft.com/office/drawing/2014/main" id="{CD91A1D3-B693-4F34-AFE2-3782E3110A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59" y="1191876"/>
            <a:ext cx="4320000" cy="2996659"/>
          </a:xfrm>
          <a:prstGeom prst="rect">
            <a:avLst/>
          </a:prstGeom>
          <a:noFill/>
          <a:ln>
            <a:noFill/>
          </a:ln>
        </p:spPr>
      </p:pic>
      <p:pic>
        <p:nvPicPr>
          <p:cNvPr id="16" name="图片 15" descr="walking duration distribution">
            <a:extLst>
              <a:ext uri="{FF2B5EF4-FFF2-40B4-BE49-F238E27FC236}">
                <a16:creationId xmlns:a16="http://schemas.microsoft.com/office/drawing/2014/main" id="{6893AF36-7A5E-4AF9-8A19-403261F63E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7843" y="1191877"/>
            <a:ext cx="4320000" cy="2996658"/>
          </a:xfrm>
          <a:prstGeom prst="rect">
            <a:avLst/>
          </a:prstGeom>
          <a:noFill/>
          <a:ln>
            <a:noFill/>
          </a:ln>
        </p:spPr>
      </p:pic>
      <p:sp>
        <p:nvSpPr>
          <p:cNvPr id="17" name="矩形 16">
            <a:extLst>
              <a:ext uri="{FF2B5EF4-FFF2-40B4-BE49-F238E27FC236}">
                <a16:creationId xmlns:a16="http://schemas.microsoft.com/office/drawing/2014/main" id="{789DA0AE-287D-43C4-8497-B30A3027F608}"/>
              </a:ext>
            </a:extLst>
          </p:cNvPr>
          <p:cNvSpPr/>
          <p:nvPr/>
        </p:nvSpPr>
        <p:spPr>
          <a:xfrm>
            <a:off x="86375" y="4174487"/>
            <a:ext cx="4070345"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age distribution of passengers</a:t>
            </a:r>
            <a:endParaRPr lang="zh-CN" altLang="en-US" dirty="0">
              <a:latin typeface="Helvetica" panose="020B0604020202020204" pitchFamily="34" charset="0"/>
              <a:cs typeface="Helvetica" panose="020B0604020202020204" pitchFamily="34" charset="0"/>
            </a:endParaRPr>
          </a:p>
        </p:txBody>
      </p:sp>
      <p:sp>
        <p:nvSpPr>
          <p:cNvPr id="18" name="矩形 17">
            <a:extLst>
              <a:ext uri="{FF2B5EF4-FFF2-40B4-BE49-F238E27FC236}">
                <a16:creationId xmlns:a16="http://schemas.microsoft.com/office/drawing/2014/main" id="{276B8C5D-EB85-48CD-A523-828C2637B26A}"/>
              </a:ext>
            </a:extLst>
          </p:cNvPr>
          <p:cNvSpPr/>
          <p:nvPr/>
        </p:nvSpPr>
        <p:spPr>
          <a:xfrm>
            <a:off x="4835913" y="4174487"/>
            <a:ext cx="3672800" cy="369332"/>
          </a:xfrm>
          <a:prstGeom prst="rect">
            <a:avLst/>
          </a:prstGeom>
        </p:spPr>
        <p:txBody>
          <a:bodyPr wrap="non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Distribution of walking duration</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12CC69C9-3DDB-4491-9588-AC4A79DFF6B6}"/>
              </a:ext>
            </a:extLst>
          </p:cNvPr>
          <p:cNvSpPr txBox="1"/>
          <p:nvPr/>
        </p:nvSpPr>
        <p:spPr>
          <a:xfrm>
            <a:off x="304744" y="5196007"/>
            <a:ext cx="4071590"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passengers aged between </a:t>
            </a:r>
            <a:r>
              <a:rPr lang="en-US" altLang="zh-CN" dirty="0">
                <a:solidFill>
                  <a:srgbClr val="FF3300"/>
                </a:solidFill>
                <a:latin typeface="Helvetica" panose="020B0604020202020204" pitchFamily="34" charset="0"/>
                <a:cs typeface="Helvetica" panose="020B0604020202020204" pitchFamily="34" charset="0"/>
              </a:rPr>
              <a:t>25-55</a:t>
            </a:r>
            <a:r>
              <a:rPr lang="en-US" altLang="zh-CN" dirty="0">
                <a:latin typeface="Helvetica" panose="020B0604020202020204" pitchFamily="34" charset="0"/>
                <a:cs typeface="Helvetica" panose="020B0604020202020204" pitchFamily="34" charset="0"/>
              </a:rPr>
              <a:t> who are still </a:t>
            </a:r>
            <a:r>
              <a:rPr lang="en-US" altLang="zh-CN" dirty="0">
                <a:solidFill>
                  <a:srgbClr val="FF3300"/>
                </a:solidFill>
                <a:latin typeface="Helvetica" panose="020B0604020202020204" pitchFamily="34" charset="0"/>
                <a:cs typeface="Helvetica" panose="020B0604020202020204" pitchFamily="34" charset="0"/>
              </a:rPr>
              <a:t>at production age </a:t>
            </a:r>
            <a:r>
              <a:rPr lang="en-US" altLang="zh-CN" dirty="0">
                <a:latin typeface="Helvetica" panose="020B0604020202020204" pitchFamily="34" charset="0"/>
                <a:cs typeface="Helvetica" panose="020B0604020202020204" pitchFamily="34" charset="0"/>
              </a:rPr>
              <a:t>account for the majority</a:t>
            </a:r>
            <a:endParaRPr lang="zh-CN" altLang="en-US"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AA0E8E7F-108F-4428-A1CF-C978E350EED7}"/>
              </a:ext>
            </a:extLst>
          </p:cNvPr>
          <p:cNvSpPr txBox="1"/>
          <p:nvPr/>
        </p:nvSpPr>
        <p:spPr>
          <a:xfrm>
            <a:off x="4798667" y="5200470"/>
            <a:ext cx="4040589"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People tend to reply a </a:t>
            </a:r>
            <a:r>
              <a:rPr lang="en-US" altLang="zh-CN" dirty="0">
                <a:solidFill>
                  <a:srgbClr val="FF3300"/>
                </a:solidFill>
                <a:latin typeface="Helvetica" panose="020B0604020202020204" pitchFamily="34" charset="0"/>
                <a:cs typeface="Helvetica" panose="020B0604020202020204" pitchFamily="34" charset="0"/>
              </a:rPr>
              <a:t>looser answer </a:t>
            </a:r>
            <a:r>
              <a:rPr lang="en-US" altLang="zh-CN" dirty="0">
                <a:latin typeface="Helvetica" panose="020B0604020202020204" pitchFamily="34" charset="0"/>
                <a:cs typeface="Helvetica" panose="020B0604020202020204" pitchFamily="34" charset="0"/>
              </a:rPr>
              <a:t>when they are being asked some questions about details.</a:t>
            </a:r>
            <a:endParaRPr lang="zh-CN" altLang="en-US" dirty="0">
              <a:latin typeface="Helvetica" panose="020B0604020202020204" pitchFamily="34" charset="0"/>
              <a:cs typeface="Helvetica" panose="020B0604020202020204" pitchFamily="34" charset="0"/>
            </a:endParaRPr>
          </a:p>
        </p:txBody>
      </p:sp>
      <p:cxnSp>
        <p:nvCxnSpPr>
          <p:cNvPr id="22" name="直接箭头连接符 21">
            <a:extLst>
              <a:ext uri="{FF2B5EF4-FFF2-40B4-BE49-F238E27FC236}">
                <a16:creationId xmlns:a16="http://schemas.microsoft.com/office/drawing/2014/main" id="{E5008548-C6CF-4420-B52F-96AB1AE162EB}"/>
              </a:ext>
            </a:extLst>
          </p:cNvPr>
          <p:cNvCxnSpPr>
            <a:cxnSpLocks/>
          </p:cNvCxnSpPr>
          <p:nvPr/>
        </p:nvCxnSpPr>
        <p:spPr>
          <a:xfrm flipH="1">
            <a:off x="5948532" y="1930400"/>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620AA73-294A-4C6F-BEAA-43C22A26B303}"/>
              </a:ext>
            </a:extLst>
          </p:cNvPr>
          <p:cNvCxnSpPr>
            <a:cxnSpLocks/>
          </p:cNvCxnSpPr>
          <p:nvPr/>
        </p:nvCxnSpPr>
        <p:spPr>
          <a:xfrm flipH="1">
            <a:off x="6349068" y="2372962"/>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FDDD7D7-CD03-4E47-93C9-56886EE5B3F0}"/>
              </a:ext>
            </a:extLst>
          </p:cNvPr>
          <p:cNvCxnSpPr>
            <a:cxnSpLocks/>
          </p:cNvCxnSpPr>
          <p:nvPr/>
        </p:nvCxnSpPr>
        <p:spPr>
          <a:xfrm flipH="1">
            <a:off x="6847843" y="3253014"/>
            <a:ext cx="609599"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E74BFDC-6ED4-49C4-9845-163C3C22435F}"/>
              </a:ext>
            </a:extLst>
          </p:cNvPr>
          <p:cNvSpPr txBox="1"/>
          <p:nvPr/>
        </p:nvSpPr>
        <p:spPr>
          <a:xfrm>
            <a:off x="6958667" y="2372962"/>
            <a:ext cx="1831591" cy="646331"/>
          </a:xfrm>
          <a:prstGeom prst="rect">
            <a:avLst/>
          </a:prstGeom>
          <a:solidFill>
            <a:srgbClr val="D9D9D9"/>
          </a:solidFill>
          <a:ln w="19050">
            <a:noFill/>
          </a:ln>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Peak</a:t>
            </a:r>
            <a:r>
              <a:rPr lang="en-US" altLang="zh-CN" dirty="0">
                <a:latin typeface="Helvetica" panose="020B0604020202020204" pitchFamily="34" charset="0"/>
                <a:cs typeface="Helvetica" panose="020B0604020202020204" pitchFamily="34" charset="0"/>
              </a:rPr>
              <a:t> values at </a:t>
            </a:r>
            <a:r>
              <a:rPr lang="en-US" altLang="zh-CN" dirty="0">
                <a:solidFill>
                  <a:srgbClr val="FF3300"/>
                </a:solidFill>
                <a:latin typeface="Helvetica" panose="020B0604020202020204" pitchFamily="34" charset="0"/>
                <a:cs typeface="Helvetica" panose="020B0604020202020204" pitchFamily="34" charset="0"/>
              </a:rPr>
              <a:t>5, 10, 15 </a:t>
            </a:r>
            <a:r>
              <a:rPr lang="en-US" altLang="zh-CN" dirty="0">
                <a:latin typeface="Helvetica" panose="020B0604020202020204" pitchFamily="34" charset="0"/>
                <a:cs typeface="Helvetica" panose="020B0604020202020204" pitchFamily="34" charset="0"/>
              </a:rPr>
              <a:t>min</a:t>
            </a:r>
            <a:endParaRPr lang="zh-CN" altLang="en-US" dirty="0">
              <a:latin typeface="Helvetica" panose="020B0604020202020204" pitchFamily="34" charset="0"/>
              <a:cs typeface="Helvetica" panose="020B0604020202020204" pitchFamily="34" charset="0"/>
            </a:endParaRPr>
          </a:p>
        </p:txBody>
      </p:sp>
      <p:grpSp>
        <p:nvGrpSpPr>
          <p:cNvPr id="28" name="组合 27">
            <a:extLst>
              <a:ext uri="{FF2B5EF4-FFF2-40B4-BE49-F238E27FC236}">
                <a16:creationId xmlns:a16="http://schemas.microsoft.com/office/drawing/2014/main" id="{BB441338-7949-4BFF-B3A9-5CBD759F0E10}"/>
              </a:ext>
            </a:extLst>
          </p:cNvPr>
          <p:cNvGrpSpPr/>
          <p:nvPr/>
        </p:nvGrpSpPr>
        <p:grpSpPr>
          <a:xfrm>
            <a:off x="306570" y="591906"/>
            <a:ext cx="3973584" cy="461665"/>
            <a:chOff x="-3" y="4326643"/>
            <a:chExt cx="3973584" cy="461665"/>
          </a:xfrm>
        </p:grpSpPr>
        <p:sp>
          <p:nvSpPr>
            <p:cNvPr id="29" name="矩形 28">
              <a:extLst>
                <a:ext uri="{FF2B5EF4-FFF2-40B4-BE49-F238E27FC236}">
                  <a16:creationId xmlns:a16="http://schemas.microsoft.com/office/drawing/2014/main" id="{CAC0333E-1FCB-4BE4-9B63-8B4FDBEB656A}"/>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DC146E96-2599-4805-A6CB-356A6EEA86C2}"/>
                </a:ext>
              </a:extLst>
            </p:cNvPr>
            <p:cNvSpPr txBox="1"/>
            <p:nvPr/>
          </p:nvSpPr>
          <p:spPr>
            <a:xfrm>
              <a:off x="193379" y="4326643"/>
              <a:ext cx="3780202"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Distribution characteristics</a:t>
              </a:r>
            </a:p>
          </p:txBody>
        </p:sp>
      </p:grpSp>
      <p:sp>
        <p:nvSpPr>
          <p:cNvPr id="31" name="箭头: V 形 30">
            <a:extLst>
              <a:ext uri="{FF2B5EF4-FFF2-40B4-BE49-F238E27FC236}">
                <a16:creationId xmlns:a16="http://schemas.microsoft.com/office/drawing/2014/main" id="{41C0CFF2-209B-4B39-A6D6-3901A6004F19}"/>
              </a:ext>
            </a:extLst>
          </p:cNvPr>
          <p:cNvSpPr/>
          <p:nvPr/>
        </p:nvSpPr>
        <p:spPr>
          <a:xfrm rot="5400000">
            <a:off x="2190802" y="4739499"/>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箭头: V 形 31">
            <a:extLst>
              <a:ext uri="{FF2B5EF4-FFF2-40B4-BE49-F238E27FC236}">
                <a16:creationId xmlns:a16="http://schemas.microsoft.com/office/drawing/2014/main" id="{439610F5-D64A-49A2-B54C-F37EE4AB7367}"/>
              </a:ext>
            </a:extLst>
          </p:cNvPr>
          <p:cNvSpPr/>
          <p:nvPr/>
        </p:nvSpPr>
        <p:spPr>
          <a:xfrm rot="5400000">
            <a:off x="6698106" y="4734186"/>
            <a:ext cx="299473" cy="369330"/>
          </a:xfrm>
          <a:prstGeom prst="chevron">
            <a:avLst/>
          </a:prstGeom>
          <a:solidFill>
            <a:srgbClr val="FF5050"/>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2459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圆角 33">
            <a:extLst>
              <a:ext uri="{FF2B5EF4-FFF2-40B4-BE49-F238E27FC236}">
                <a16:creationId xmlns:a16="http://schemas.microsoft.com/office/drawing/2014/main" id="{B30A5D1F-0EB5-4F14-B6A3-3672A40FB8EA}"/>
              </a:ext>
            </a:extLst>
          </p:cNvPr>
          <p:cNvSpPr/>
          <p:nvPr/>
        </p:nvSpPr>
        <p:spPr>
          <a:xfrm>
            <a:off x="3016273" y="3744822"/>
            <a:ext cx="2856310" cy="2609705"/>
          </a:xfrm>
          <a:prstGeom prst="roundRect">
            <a:avLst>
              <a:gd name="adj" fmla="val 80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Female</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Age from 25 to 44</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Peak hour</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work</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business</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entertainment</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going home</a:t>
            </a:r>
          </a:p>
        </p:txBody>
      </p:sp>
      <p:sp>
        <p:nvSpPr>
          <p:cNvPr id="5" name="矩形 4">
            <a:extLst>
              <a:ext uri="{FF2B5EF4-FFF2-40B4-BE49-F238E27FC236}">
                <a16:creationId xmlns:a16="http://schemas.microsoft.com/office/drawing/2014/main" id="{10B3E1CC-C9BF-428C-8166-BEF91C267C2F}"/>
              </a:ext>
            </a:extLst>
          </p:cNvPr>
          <p:cNvSpPr/>
          <p:nvPr/>
        </p:nvSpPr>
        <p:spPr>
          <a:xfrm>
            <a:off x="-1" y="537685"/>
            <a:ext cx="9144000" cy="213646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Selection of valid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23</a:t>
            </a:fld>
            <a:endParaRPr lang="zh-CN" altLang="en-US"/>
          </a:p>
        </p:txBody>
      </p:sp>
      <p:sp>
        <p:nvSpPr>
          <p:cNvPr id="22" name="文本框 21">
            <a:extLst>
              <a:ext uri="{FF2B5EF4-FFF2-40B4-BE49-F238E27FC236}">
                <a16:creationId xmlns:a16="http://schemas.microsoft.com/office/drawing/2014/main" id="{05D3C464-66FB-4DF7-AC50-77C9BCEC0521}"/>
              </a:ext>
            </a:extLst>
          </p:cNvPr>
          <p:cNvSpPr txBox="1"/>
          <p:nvPr/>
        </p:nvSpPr>
        <p:spPr>
          <a:xfrm>
            <a:off x="1453898" y="2124243"/>
            <a:ext cx="5917004" cy="369332"/>
          </a:xfrm>
          <a:prstGeom prst="rect">
            <a:avLst/>
          </a:prstGeom>
          <a:noFill/>
          <a:ln w="19050">
            <a:solidFill>
              <a:srgbClr val="FF5050"/>
            </a:solidFill>
            <a:prstDash val="sysDash"/>
          </a:ln>
        </p:spPr>
        <p:txBody>
          <a:bodyPr wrap="none" rtlCol="0">
            <a:spAutoFit/>
          </a:bodyPr>
          <a:lstStyle/>
          <a:p>
            <a:r>
              <a:rPr lang="en-US" altLang="zh-CN" dirty="0">
                <a:latin typeface="Helvetica" panose="020B0604020202020204" pitchFamily="34" charset="0"/>
                <a:cs typeface="Helvetica" panose="020B0604020202020204" pitchFamily="34" charset="0"/>
              </a:rPr>
              <a:t>The thresholds selected in this study is </a:t>
            </a:r>
            <a:r>
              <a:rPr lang="en-US" altLang="zh-CN" dirty="0">
                <a:solidFill>
                  <a:srgbClr val="FF3300"/>
                </a:solidFill>
                <a:latin typeface="Helvetica" panose="020B0604020202020204" pitchFamily="34" charset="0"/>
                <a:cs typeface="Helvetica" panose="020B0604020202020204" pitchFamily="34" charset="0"/>
              </a:rPr>
              <a:t>5, 8, 13 minutes</a:t>
            </a:r>
            <a:r>
              <a:rPr lang="en-US" altLang="zh-CN" dirty="0">
                <a:latin typeface="Helvetica" panose="020B0604020202020204" pitchFamily="34" charset="0"/>
                <a:cs typeface="Helvetica" panose="020B0604020202020204" pitchFamily="34" charset="0"/>
              </a:rPr>
              <a:t>.</a:t>
            </a: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1C291614-4F66-4303-9BBC-8A7DE40299C6}"/>
              </a:ext>
            </a:extLst>
          </p:cNvPr>
          <p:cNvSpPr txBox="1"/>
          <p:nvPr/>
        </p:nvSpPr>
        <p:spPr>
          <a:xfrm>
            <a:off x="499953" y="1055743"/>
            <a:ext cx="8224948" cy="923330"/>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According to the distribution of walking duration in Fukuoka, the acceptable walking duration mainly range from </a:t>
            </a:r>
            <a:r>
              <a:rPr lang="en-US" altLang="zh-CN" dirty="0">
                <a:solidFill>
                  <a:srgbClr val="FF3300"/>
                </a:solidFill>
                <a:latin typeface="Helvetica" panose="020B0604020202020204" pitchFamily="34" charset="0"/>
                <a:cs typeface="Helvetica" panose="020B0604020202020204" pitchFamily="34" charset="0"/>
              </a:rPr>
              <a:t>5 – 13 minutes</a:t>
            </a:r>
            <a:r>
              <a:rPr lang="en-US" altLang="zh-CN" dirty="0">
                <a:latin typeface="Helvetica" panose="020B0604020202020204" pitchFamily="34" charset="0"/>
                <a:cs typeface="Helvetica" panose="020B0604020202020204" pitchFamily="34" charset="0"/>
              </a:rPr>
              <a:t>. </a:t>
            </a: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study,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average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walking duration is about </a:t>
            </a:r>
            <a:r>
              <a:rPr lang="en-US" altLang="zh-CN" dirty="0">
                <a:solidFill>
                  <a:srgbClr val="FF3300"/>
                </a:solidFill>
                <a:latin typeface="Helvetica" panose="020B0604020202020204" pitchFamily="34" charset="0"/>
                <a:cs typeface="Helvetica" panose="020B0604020202020204" pitchFamily="34" charset="0"/>
              </a:rPr>
              <a:t>8 minutes</a:t>
            </a:r>
            <a:r>
              <a:rPr lang="en-US" altLang="zh-CN" dirty="0">
                <a:latin typeface="Helvetica" panose="020B0604020202020204" pitchFamily="34" charset="0"/>
                <a:cs typeface="Helvetica" panose="020B0604020202020204" pitchFamily="34" charset="0"/>
              </a:rPr>
              <a:t>.</a:t>
            </a:r>
          </a:p>
        </p:txBody>
      </p:sp>
      <p:grpSp>
        <p:nvGrpSpPr>
          <p:cNvPr id="16" name="组合 15">
            <a:extLst>
              <a:ext uri="{FF2B5EF4-FFF2-40B4-BE49-F238E27FC236}">
                <a16:creationId xmlns:a16="http://schemas.microsoft.com/office/drawing/2014/main" id="{4B2CE722-2B19-4366-BF6D-84CCED17636F}"/>
              </a:ext>
            </a:extLst>
          </p:cNvPr>
          <p:cNvGrpSpPr/>
          <p:nvPr/>
        </p:nvGrpSpPr>
        <p:grpSpPr>
          <a:xfrm>
            <a:off x="306570" y="591906"/>
            <a:ext cx="3494286" cy="461665"/>
            <a:chOff x="-3" y="4326643"/>
            <a:chExt cx="3494286" cy="461665"/>
          </a:xfrm>
        </p:grpSpPr>
        <p:sp>
          <p:nvSpPr>
            <p:cNvPr id="17" name="矩形 16">
              <a:extLst>
                <a:ext uri="{FF2B5EF4-FFF2-40B4-BE49-F238E27FC236}">
                  <a16:creationId xmlns:a16="http://schemas.microsoft.com/office/drawing/2014/main" id="{039086F9-1168-4444-9A27-C188FB4E06B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B9E9534D-3FCA-45A9-8B91-F73416424C5A}"/>
                </a:ext>
              </a:extLst>
            </p:cNvPr>
            <p:cNvSpPr txBox="1"/>
            <p:nvPr/>
          </p:nvSpPr>
          <p:spPr>
            <a:xfrm>
              <a:off x="193379" y="4326643"/>
              <a:ext cx="33009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thresholds</a:t>
              </a:r>
            </a:p>
          </p:txBody>
        </p:sp>
      </p:grpSp>
      <p:grpSp>
        <p:nvGrpSpPr>
          <p:cNvPr id="20" name="组合 19">
            <a:extLst>
              <a:ext uri="{FF2B5EF4-FFF2-40B4-BE49-F238E27FC236}">
                <a16:creationId xmlns:a16="http://schemas.microsoft.com/office/drawing/2014/main" id="{741C3613-39D9-4228-BCD7-B5B970EB9874}"/>
              </a:ext>
            </a:extLst>
          </p:cNvPr>
          <p:cNvGrpSpPr/>
          <p:nvPr/>
        </p:nvGrpSpPr>
        <p:grpSpPr>
          <a:xfrm>
            <a:off x="306570" y="2880666"/>
            <a:ext cx="7362332" cy="461665"/>
            <a:chOff x="-3" y="4326643"/>
            <a:chExt cx="7362332" cy="461665"/>
          </a:xfrm>
        </p:grpSpPr>
        <p:sp>
          <p:nvSpPr>
            <p:cNvPr id="29" name="矩形 28">
              <a:extLst>
                <a:ext uri="{FF2B5EF4-FFF2-40B4-BE49-F238E27FC236}">
                  <a16:creationId xmlns:a16="http://schemas.microsoft.com/office/drawing/2014/main" id="{D356479F-2D06-4863-8CBF-D0BC3B4B2D3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E6F6B140-F2B7-41A6-B509-F925A8FC78AF}"/>
                </a:ext>
              </a:extLst>
            </p:cNvPr>
            <p:cNvSpPr txBox="1"/>
            <p:nvPr/>
          </p:nvSpPr>
          <p:spPr>
            <a:xfrm>
              <a:off x="193379" y="4326643"/>
              <a:ext cx="71689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of valid features (analysis of variance)</a:t>
              </a:r>
            </a:p>
          </p:txBody>
        </p:sp>
      </p:grpSp>
      <p:sp>
        <p:nvSpPr>
          <p:cNvPr id="3" name="矩形: 圆角 2">
            <a:extLst>
              <a:ext uri="{FF2B5EF4-FFF2-40B4-BE49-F238E27FC236}">
                <a16:creationId xmlns:a16="http://schemas.microsoft.com/office/drawing/2014/main" id="{F88FD6AD-7AD8-4F12-B6A5-78C956F43F14}"/>
              </a:ext>
            </a:extLst>
          </p:cNvPr>
          <p:cNvSpPr/>
          <p:nvPr/>
        </p:nvSpPr>
        <p:spPr>
          <a:xfrm>
            <a:off x="166479" y="3744822"/>
            <a:ext cx="2605597" cy="2609705"/>
          </a:xfrm>
          <a:prstGeom prst="roundRect">
            <a:avLst>
              <a:gd name="adj" fmla="val 80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Age over 65</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Peak hour</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No occupation</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work</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business</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entertainment</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going home</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C5C6C5E1-D052-4F9C-AE73-07AE4D3A2DA5}"/>
              </a:ext>
            </a:extLst>
          </p:cNvPr>
          <p:cNvSpPr txBox="1"/>
          <p:nvPr/>
        </p:nvSpPr>
        <p:spPr>
          <a:xfrm>
            <a:off x="747090" y="3348063"/>
            <a:ext cx="1531188" cy="369332"/>
          </a:xfrm>
          <a:prstGeom prst="rect">
            <a:avLst/>
          </a:prstGeom>
          <a:noFill/>
          <a:ln>
            <a:noFill/>
          </a:ln>
        </p:spPr>
        <p:txBody>
          <a:bodyPr wrap="none" rtlCol="0">
            <a:spAutoFit/>
          </a:bodyPr>
          <a:lstStyle/>
          <a:p>
            <a:pPr marL="342900" indent="-342900" algn="jus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5 minutes</a:t>
            </a:r>
            <a:endParaRPr lang="zh-CN" altLang="en-US" dirty="0">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1F952C9F-1751-4247-853F-CC5E6B60306F}"/>
              </a:ext>
            </a:extLst>
          </p:cNvPr>
          <p:cNvSpPr txBox="1"/>
          <p:nvPr/>
        </p:nvSpPr>
        <p:spPr>
          <a:xfrm>
            <a:off x="3731155" y="3348063"/>
            <a:ext cx="1531188" cy="369332"/>
          </a:xfrm>
          <a:prstGeom prst="rect">
            <a:avLst/>
          </a:prstGeom>
          <a:noFill/>
          <a:ln>
            <a:noFill/>
          </a:ln>
        </p:spPr>
        <p:txBody>
          <a:bodyPr wrap="none" rtlCol="0">
            <a:spAutoFit/>
          </a:bodyPr>
          <a:lstStyle/>
          <a:p>
            <a:pPr marL="342900" indent="-342900" algn="jus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8 minutes</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41071B1F-3052-4F90-8D25-B9A5D44E29A2}"/>
              </a:ext>
            </a:extLst>
          </p:cNvPr>
          <p:cNvSpPr txBox="1"/>
          <p:nvPr/>
        </p:nvSpPr>
        <p:spPr>
          <a:xfrm>
            <a:off x="6715221" y="3348063"/>
            <a:ext cx="1659429" cy="369332"/>
          </a:xfrm>
          <a:prstGeom prst="rect">
            <a:avLst/>
          </a:prstGeom>
          <a:noFill/>
          <a:ln>
            <a:noFill/>
          </a:ln>
        </p:spPr>
        <p:txBody>
          <a:bodyPr wrap="none" rtlCol="0">
            <a:spAutoFit/>
          </a:bodyPr>
          <a:lstStyle/>
          <a:p>
            <a:pPr marL="342900" indent="-342900" algn="jus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13 minutes</a:t>
            </a:r>
            <a:endParaRPr lang="zh-CN" altLang="en-US" dirty="0">
              <a:latin typeface="Helvetica" panose="020B0604020202020204" pitchFamily="34" charset="0"/>
              <a:cs typeface="Helvetica" panose="020B0604020202020204" pitchFamily="34" charset="0"/>
            </a:endParaRPr>
          </a:p>
        </p:txBody>
      </p:sp>
      <p:sp>
        <p:nvSpPr>
          <p:cNvPr id="36" name="矩形: 圆角 35">
            <a:extLst>
              <a:ext uri="{FF2B5EF4-FFF2-40B4-BE49-F238E27FC236}">
                <a16:creationId xmlns:a16="http://schemas.microsoft.com/office/drawing/2014/main" id="{C3606AF0-7603-45A7-927A-1C4B25C2047D}"/>
              </a:ext>
            </a:extLst>
          </p:cNvPr>
          <p:cNvSpPr/>
          <p:nvPr/>
        </p:nvSpPr>
        <p:spPr>
          <a:xfrm>
            <a:off x="6116781" y="3744822"/>
            <a:ext cx="2856310" cy="2609705"/>
          </a:xfrm>
          <a:prstGeom prst="roundRect">
            <a:avLst>
              <a:gd name="adj" fmla="val 80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Age from 45-64</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Peak hour</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work</a:t>
            </a:r>
          </a:p>
          <a:p>
            <a:pPr algn="ctr">
              <a:lnSpc>
                <a:spcPct val="150000"/>
              </a:lnSpc>
            </a:pPr>
            <a:r>
              <a:rPr lang="en-US" altLang="zh-CN" sz="1600" dirty="0">
                <a:solidFill>
                  <a:schemeClr val="tx1"/>
                </a:solidFill>
                <a:latin typeface="Helvetica" panose="020B0604020202020204" pitchFamily="34" charset="0"/>
                <a:cs typeface="Helvetica" panose="020B0604020202020204" pitchFamily="34" charset="0"/>
              </a:rPr>
              <a:t>purpose of entertainment</a:t>
            </a:r>
          </a:p>
        </p:txBody>
      </p:sp>
    </p:spTree>
    <p:extLst>
      <p:ext uri="{BB962C8B-B14F-4D97-AF65-F5344CB8AC3E}">
        <p14:creationId xmlns:p14="http://schemas.microsoft.com/office/powerpoint/2010/main" val="1370450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0310CD91-7C27-4909-929F-5208A1F33750}"/>
              </a:ext>
            </a:extLst>
          </p:cNvPr>
          <p:cNvSpPr/>
          <p:nvPr/>
        </p:nvSpPr>
        <p:spPr>
          <a:xfrm>
            <a:off x="0" y="537682"/>
            <a:ext cx="9143999" cy="347150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Prediction and evaluation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24</a:t>
            </a:fld>
            <a:endParaRPr lang="zh-CN" altLang="en-US"/>
          </a:p>
        </p:txBody>
      </p:sp>
      <p:grpSp>
        <p:nvGrpSpPr>
          <p:cNvPr id="38" name="组合 37">
            <a:extLst>
              <a:ext uri="{FF2B5EF4-FFF2-40B4-BE49-F238E27FC236}">
                <a16:creationId xmlns:a16="http://schemas.microsoft.com/office/drawing/2014/main" id="{4A7D483D-F2C8-4404-9B7D-4DF81911417A}"/>
              </a:ext>
            </a:extLst>
          </p:cNvPr>
          <p:cNvGrpSpPr/>
          <p:nvPr/>
        </p:nvGrpSpPr>
        <p:grpSpPr>
          <a:xfrm>
            <a:off x="306570" y="591906"/>
            <a:ext cx="4760658" cy="461665"/>
            <a:chOff x="-3" y="4326643"/>
            <a:chExt cx="4760658" cy="461665"/>
          </a:xfrm>
        </p:grpSpPr>
        <p:sp>
          <p:nvSpPr>
            <p:cNvPr id="39" name="矩形 38">
              <a:extLst>
                <a:ext uri="{FF2B5EF4-FFF2-40B4-BE49-F238E27FC236}">
                  <a16:creationId xmlns:a16="http://schemas.microsoft.com/office/drawing/2014/main" id="{79357C1F-434E-4EC5-8D38-459A1B6A441D}"/>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0" name="文本框 39">
              <a:extLst>
                <a:ext uri="{FF2B5EF4-FFF2-40B4-BE49-F238E27FC236}">
                  <a16:creationId xmlns:a16="http://schemas.microsoft.com/office/drawing/2014/main" id="{5BCD4843-4A24-4650-8360-0C3D2B75CE86}"/>
                </a:ext>
              </a:extLst>
            </p:cNvPr>
            <p:cNvSpPr txBox="1"/>
            <p:nvPr/>
          </p:nvSpPr>
          <p:spPr>
            <a:xfrm>
              <a:off x="193379" y="4326643"/>
              <a:ext cx="456727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Decision tree and random forest</a:t>
              </a:r>
            </a:p>
          </p:txBody>
        </p:sp>
      </p:grpSp>
      <p:sp>
        <p:nvSpPr>
          <p:cNvPr id="4" name="矩形 3">
            <a:extLst>
              <a:ext uri="{FF2B5EF4-FFF2-40B4-BE49-F238E27FC236}">
                <a16:creationId xmlns:a16="http://schemas.microsoft.com/office/drawing/2014/main" id="{4A12DFE7-1442-4C9B-B7A4-3847A12C01DC}"/>
              </a:ext>
            </a:extLst>
          </p:cNvPr>
          <p:cNvSpPr/>
          <p:nvPr/>
        </p:nvSpPr>
        <p:spPr>
          <a:xfrm>
            <a:off x="495228" y="1283958"/>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choosing decision tree</a:t>
            </a:r>
            <a:endParaRPr lang="zh-CN" altLang="en-US" dirty="0">
              <a:latin typeface="Helvetica" panose="020B0604020202020204" pitchFamily="34" charset="0"/>
              <a:cs typeface="Helvetica" panose="020B0604020202020204" pitchFamily="34" charset="0"/>
            </a:endParaRPr>
          </a:p>
        </p:txBody>
      </p:sp>
      <p:sp>
        <p:nvSpPr>
          <p:cNvPr id="20" name="矩形 19">
            <a:extLst>
              <a:ext uri="{FF2B5EF4-FFF2-40B4-BE49-F238E27FC236}">
                <a16:creationId xmlns:a16="http://schemas.microsoft.com/office/drawing/2014/main" id="{8803C176-C289-4869-8D39-257007FB2C14}"/>
              </a:ext>
            </a:extLst>
          </p:cNvPr>
          <p:cNvSpPr/>
          <p:nvPr/>
        </p:nvSpPr>
        <p:spPr>
          <a:xfrm>
            <a:off x="495228" y="2525666"/>
            <a:ext cx="4572000" cy="369332"/>
          </a:xfrm>
          <a:prstGeom prst="rect">
            <a:avLst/>
          </a:prstGeom>
        </p:spPr>
        <p:txBody>
          <a:bodyPr>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Reason for adding forest random</a:t>
            </a: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BB6F8C3F-BACE-4AAD-9196-60F0C305F3A8}"/>
              </a:ext>
            </a:extLst>
          </p:cNvPr>
          <p:cNvSpPr txBox="1"/>
          <p:nvPr/>
        </p:nvSpPr>
        <p:spPr>
          <a:xfrm>
            <a:off x="736847" y="1644997"/>
            <a:ext cx="7259919"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Used as an </a:t>
            </a:r>
            <a:r>
              <a:rPr lang="en-US" altLang="zh-CN" dirty="0">
                <a:solidFill>
                  <a:srgbClr val="FF3300"/>
                </a:solidFill>
                <a:latin typeface="Helvetica" panose="020B0604020202020204" pitchFamily="34" charset="0"/>
                <a:cs typeface="Helvetica" panose="020B0604020202020204" pitchFamily="34" charset="0"/>
              </a:rPr>
              <a:t>exploratory method </a:t>
            </a:r>
            <a:r>
              <a:rPr lang="en-US" altLang="zh-CN" dirty="0">
                <a:latin typeface="Helvetica" panose="020B0604020202020204" pitchFamily="34" charset="0"/>
                <a:cs typeface="Helvetica" panose="020B0604020202020204" pitchFamily="34" charset="0"/>
              </a:rPr>
              <a:t>for the dataset </a:t>
            </a:r>
            <a:r>
              <a:rPr lang="en-US" altLang="zh-CN" dirty="0">
                <a:solidFill>
                  <a:srgbClr val="FF3300"/>
                </a:solidFill>
                <a:latin typeface="Helvetica" panose="020B0604020202020204" pitchFamily="34" charset="0"/>
                <a:cs typeface="Helvetica" panose="020B0604020202020204" pitchFamily="34" charset="0"/>
              </a:rPr>
              <a:t>with unknown feature distribution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9DA040E8-740F-4239-9D72-2147AAC92A52}"/>
              </a:ext>
            </a:extLst>
          </p:cNvPr>
          <p:cNvSpPr txBox="1"/>
          <p:nvPr/>
        </p:nvSpPr>
        <p:spPr>
          <a:xfrm>
            <a:off x="736847" y="2878412"/>
            <a:ext cx="7259919" cy="646331"/>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Reduce the possibility of over-fitting</a:t>
            </a:r>
            <a:r>
              <a:rPr lang="en-US" altLang="zh-CN" dirty="0">
                <a:latin typeface="Helvetica" panose="020B0604020202020204" pitchFamily="34" charset="0"/>
                <a:cs typeface="Helvetica" panose="020B0604020202020204" pitchFamily="34" charset="0"/>
              </a:rPr>
              <a:t> of data which is easily occurred in the decision tree model.</a:t>
            </a:r>
            <a:endParaRPr lang="zh-CN" altLang="en-US" dirty="0">
              <a:latin typeface="Helvetica" panose="020B0604020202020204" pitchFamily="34" charset="0"/>
              <a:cs typeface="Helvetica" panose="020B0604020202020204" pitchFamily="34" charset="0"/>
            </a:endParaRPr>
          </a:p>
        </p:txBody>
      </p:sp>
      <p:grpSp>
        <p:nvGrpSpPr>
          <p:cNvPr id="36" name="组合 35">
            <a:extLst>
              <a:ext uri="{FF2B5EF4-FFF2-40B4-BE49-F238E27FC236}">
                <a16:creationId xmlns:a16="http://schemas.microsoft.com/office/drawing/2014/main" id="{22FDEF66-CFA2-4400-BE19-BE0B7CC10332}"/>
              </a:ext>
            </a:extLst>
          </p:cNvPr>
          <p:cNvGrpSpPr/>
          <p:nvPr/>
        </p:nvGrpSpPr>
        <p:grpSpPr>
          <a:xfrm>
            <a:off x="736847" y="4954680"/>
            <a:ext cx="7599993" cy="1201231"/>
            <a:chOff x="736847" y="4850139"/>
            <a:chExt cx="7599993" cy="1201231"/>
          </a:xfrm>
        </p:grpSpPr>
        <p:sp>
          <p:nvSpPr>
            <p:cNvPr id="35" name="矩形: 圆角 34">
              <a:extLst>
                <a:ext uri="{FF2B5EF4-FFF2-40B4-BE49-F238E27FC236}">
                  <a16:creationId xmlns:a16="http://schemas.microsoft.com/office/drawing/2014/main" id="{522EFB3F-3FBF-4D7F-AC79-295798828FCA}"/>
                </a:ext>
              </a:extLst>
            </p:cNvPr>
            <p:cNvSpPr/>
            <p:nvPr/>
          </p:nvSpPr>
          <p:spPr>
            <a:xfrm>
              <a:off x="1506607" y="4850139"/>
              <a:ext cx="199414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E8EB13D-D260-4168-871C-098A6752D24D}"/>
                </a:ext>
              </a:extLst>
            </p:cNvPr>
            <p:cNvSpPr txBox="1"/>
            <p:nvPr/>
          </p:nvSpPr>
          <p:spPr>
            <a:xfrm>
              <a:off x="1584197" y="4933672"/>
              <a:ext cx="183896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training set</a:t>
              </a:r>
            </a:p>
          </p:txBody>
        </p:sp>
        <p:sp>
          <p:nvSpPr>
            <p:cNvPr id="19" name="文本框 18">
              <a:extLst>
                <a:ext uri="{FF2B5EF4-FFF2-40B4-BE49-F238E27FC236}">
                  <a16:creationId xmlns:a16="http://schemas.microsoft.com/office/drawing/2014/main" id="{95042405-3A76-410B-A97C-DB57CEED28C3}"/>
                </a:ext>
              </a:extLst>
            </p:cNvPr>
            <p:cNvSpPr txBox="1"/>
            <p:nvPr/>
          </p:nvSpPr>
          <p:spPr>
            <a:xfrm>
              <a:off x="6399795" y="4933672"/>
              <a:ext cx="176202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50% testing set</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E704ABD6-465E-4295-9C37-96757AEC1D89}"/>
                </a:ext>
              </a:extLst>
            </p:cNvPr>
            <p:cNvSpPr/>
            <p:nvPr/>
          </p:nvSpPr>
          <p:spPr>
            <a:xfrm>
              <a:off x="1506607" y="5542160"/>
              <a:ext cx="1994147"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Train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6" name="矩形: 圆角 25">
              <a:extLst>
                <a:ext uri="{FF2B5EF4-FFF2-40B4-BE49-F238E27FC236}">
                  <a16:creationId xmlns:a16="http://schemas.microsoft.com/office/drawing/2014/main" id="{719C9577-448B-44D1-A31A-BD6F1B24E59B}"/>
                </a:ext>
              </a:extLst>
            </p:cNvPr>
            <p:cNvSpPr/>
            <p:nvPr/>
          </p:nvSpPr>
          <p:spPr>
            <a:xfrm>
              <a:off x="3971257" y="5542160"/>
              <a:ext cx="1783011" cy="50921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Get the rule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7" name="矩形: 圆角 26">
              <a:extLst>
                <a:ext uri="{FF2B5EF4-FFF2-40B4-BE49-F238E27FC236}">
                  <a16:creationId xmlns:a16="http://schemas.microsoft.com/office/drawing/2014/main" id="{CD697A13-0D15-439A-8F66-7F610B909C76}"/>
                </a:ext>
              </a:extLst>
            </p:cNvPr>
            <p:cNvSpPr/>
            <p:nvPr/>
          </p:nvSpPr>
          <p:spPr>
            <a:xfrm>
              <a:off x="6224772" y="5542160"/>
              <a:ext cx="2112068" cy="509210"/>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Verify the 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8" name="箭头: 右 27">
              <a:extLst>
                <a:ext uri="{FF2B5EF4-FFF2-40B4-BE49-F238E27FC236}">
                  <a16:creationId xmlns:a16="http://schemas.microsoft.com/office/drawing/2014/main" id="{A87E0DD9-00F7-4027-A6C9-3D5F145645CB}"/>
                </a:ext>
              </a:extLst>
            </p:cNvPr>
            <p:cNvSpPr/>
            <p:nvPr/>
          </p:nvSpPr>
          <p:spPr>
            <a:xfrm>
              <a:off x="3639161" y="5712126"/>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366DAE2B-BED6-499A-8BAA-47BF3F0B3F36}"/>
                </a:ext>
              </a:extLst>
            </p:cNvPr>
            <p:cNvSpPr/>
            <p:nvPr/>
          </p:nvSpPr>
          <p:spPr>
            <a:xfrm>
              <a:off x="5892676" y="5712125"/>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9B9616B-35EE-4C49-BA59-6EF1FD152CE7}"/>
                </a:ext>
              </a:extLst>
            </p:cNvPr>
            <p:cNvCxnSpPr>
              <a:cxnSpLocks/>
              <a:stCxn id="35" idx="2"/>
              <a:endCxn id="6" idx="0"/>
            </p:cNvCxnSpPr>
            <p:nvPr/>
          </p:nvCxnSpPr>
          <p:spPr>
            <a:xfrm>
              <a:off x="2503681" y="5359349"/>
              <a:ext cx="0" cy="182811"/>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B4F2F3A-6FFA-45EF-9247-D5FF87F9B0EC}"/>
                </a:ext>
              </a:extLst>
            </p:cNvPr>
            <p:cNvCxnSpPr>
              <a:cxnSpLocks/>
              <a:stCxn id="50" idx="2"/>
              <a:endCxn id="27" idx="0"/>
            </p:cNvCxnSpPr>
            <p:nvPr/>
          </p:nvCxnSpPr>
          <p:spPr>
            <a:xfrm>
              <a:off x="7280806" y="5372873"/>
              <a:ext cx="0" cy="169287"/>
            </a:xfrm>
            <a:prstGeom prst="straightConnector1">
              <a:avLst/>
            </a:prstGeom>
            <a:ln w="1905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A718E6D-12E8-4098-ABB0-0D77FC1CC1BD}"/>
                </a:ext>
              </a:extLst>
            </p:cNvPr>
            <p:cNvSpPr txBox="1"/>
            <p:nvPr/>
          </p:nvSpPr>
          <p:spPr>
            <a:xfrm>
              <a:off x="736847" y="4933602"/>
              <a:ext cx="6976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Input</a:t>
              </a:r>
            </a:p>
          </p:txBody>
        </p:sp>
      </p:grpSp>
      <p:grpSp>
        <p:nvGrpSpPr>
          <p:cNvPr id="44" name="组合 43">
            <a:extLst>
              <a:ext uri="{FF2B5EF4-FFF2-40B4-BE49-F238E27FC236}">
                <a16:creationId xmlns:a16="http://schemas.microsoft.com/office/drawing/2014/main" id="{A7468530-3535-4B15-BA34-37B039DBA9F8}"/>
              </a:ext>
            </a:extLst>
          </p:cNvPr>
          <p:cNvGrpSpPr/>
          <p:nvPr/>
        </p:nvGrpSpPr>
        <p:grpSpPr>
          <a:xfrm>
            <a:off x="306570" y="4261005"/>
            <a:ext cx="1028867" cy="461665"/>
            <a:chOff x="-3" y="4326643"/>
            <a:chExt cx="1028867" cy="461665"/>
          </a:xfrm>
        </p:grpSpPr>
        <p:sp>
          <p:nvSpPr>
            <p:cNvPr id="45" name="矩形 44">
              <a:extLst>
                <a:ext uri="{FF2B5EF4-FFF2-40B4-BE49-F238E27FC236}">
                  <a16:creationId xmlns:a16="http://schemas.microsoft.com/office/drawing/2014/main" id="{057EDEB6-A5C2-4A76-8097-28CCDDE433D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6" name="文本框 45">
              <a:extLst>
                <a:ext uri="{FF2B5EF4-FFF2-40B4-BE49-F238E27FC236}">
                  <a16:creationId xmlns:a16="http://schemas.microsoft.com/office/drawing/2014/main" id="{269E1ADD-1560-45CD-BD69-B32E604C5C5F}"/>
                </a:ext>
              </a:extLst>
            </p:cNvPr>
            <p:cNvSpPr txBox="1"/>
            <p:nvPr/>
          </p:nvSpPr>
          <p:spPr>
            <a:xfrm>
              <a:off x="193379" y="4326643"/>
              <a:ext cx="83548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a:t>
              </a:r>
            </a:p>
          </p:txBody>
        </p:sp>
      </p:grpSp>
      <p:sp>
        <p:nvSpPr>
          <p:cNvPr id="50" name="矩形: 圆角 49">
            <a:extLst>
              <a:ext uri="{FF2B5EF4-FFF2-40B4-BE49-F238E27FC236}">
                <a16:creationId xmlns:a16="http://schemas.microsoft.com/office/drawing/2014/main" id="{614AA021-ABC6-47A0-8B5B-13FF4C7D30FE}"/>
              </a:ext>
            </a:extLst>
          </p:cNvPr>
          <p:cNvSpPr/>
          <p:nvPr/>
        </p:nvSpPr>
        <p:spPr>
          <a:xfrm>
            <a:off x="6224772" y="4968204"/>
            <a:ext cx="2112067" cy="50921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26319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2B4296E9-581D-4295-8F2B-F48038570452}"/>
              </a:ext>
            </a:extLst>
          </p:cNvPr>
          <p:cNvSpPr/>
          <p:nvPr/>
        </p:nvSpPr>
        <p:spPr>
          <a:xfrm>
            <a:off x="0" y="533479"/>
            <a:ext cx="9144000" cy="285023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8942B0BC-6F5F-46CE-A623-82A41B4C9A5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Prediction and evaluation</a:t>
            </a:r>
          </a:p>
        </p:txBody>
      </p:sp>
      <p:sp>
        <p:nvSpPr>
          <p:cNvPr id="6" name="矩形 5">
            <a:extLst>
              <a:ext uri="{FF2B5EF4-FFF2-40B4-BE49-F238E27FC236}">
                <a16:creationId xmlns:a16="http://schemas.microsoft.com/office/drawing/2014/main" id="{B9FECD3D-F2E1-4C9A-B526-24B3EDB553B6}"/>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589C52D8-D074-4959-B5E6-4DBD54A5EF9B}"/>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7808F40-E757-4026-B7BC-D31C61928D91}"/>
              </a:ext>
            </a:extLst>
          </p:cNvPr>
          <p:cNvSpPr/>
          <p:nvPr/>
        </p:nvSpPr>
        <p:spPr>
          <a:xfrm>
            <a:off x="285287" y="3634460"/>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group trends</a:t>
            </a:r>
          </a:p>
        </p:txBody>
      </p:sp>
      <p:sp>
        <p:nvSpPr>
          <p:cNvPr id="12" name="矩形 11">
            <a:extLst>
              <a:ext uri="{FF2B5EF4-FFF2-40B4-BE49-F238E27FC236}">
                <a16:creationId xmlns:a16="http://schemas.microsoft.com/office/drawing/2014/main" id="{9CC33D4D-B34C-4C6C-96E9-428BA5FE7282}"/>
              </a:ext>
            </a:extLst>
          </p:cNvPr>
          <p:cNvSpPr/>
          <p:nvPr/>
        </p:nvSpPr>
        <p:spPr>
          <a:xfrm>
            <a:off x="290165" y="736711"/>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individual</a:t>
            </a:r>
          </a:p>
        </p:txBody>
      </p:sp>
      <p:grpSp>
        <p:nvGrpSpPr>
          <p:cNvPr id="13" name="组合 12">
            <a:extLst>
              <a:ext uri="{FF2B5EF4-FFF2-40B4-BE49-F238E27FC236}">
                <a16:creationId xmlns:a16="http://schemas.microsoft.com/office/drawing/2014/main" id="{828A48B9-1766-46B3-A5F9-58C71A63668B}"/>
              </a:ext>
            </a:extLst>
          </p:cNvPr>
          <p:cNvGrpSpPr/>
          <p:nvPr/>
        </p:nvGrpSpPr>
        <p:grpSpPr>
          <a:xfrm>
            <a:off x="3366964" y="1133296"/>
            <a:ext cx="4832601" cy="2078501"/>
            <a:chOff x="3054058" y="1215298"/>
            <a:chExt cx="4832601" cy="2078501"/>
          </a:xfrm>
        </p:grpSpPr>
        <p:sp>
          <p:nvSpPr>
            <p:cNvPr id="41" name="矩形: 圆角 40">
              <a:extLst>
                <a:ext uri="{FF2B5EF4-FFF2-40B4-BE49-F238E27FC236}">
                  <a16:creationId xmlns:a16="http://schemas.microsoft.com/office/drawing/2014/main" id="{71D2C02D-B997-401E-98EB-F707C921EF3F}"/>
                </a:ext>
              </a:extLst>
            </p:cNvPr>
            <p:cNvSpPr/>
            <p:nvPr/>
          </p:nvSpPr>
          <p:spPr>
            <a:xfrm>
              <a:off x="4207044" y="1215298"/>
              <a:ext cx="2635498" cy="982355"/>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Individual</a:t>
              </a:r>
              <a:endParaRPr lang="zh-CN" altLang="en-US" dirty="0">
                <a:solidFill>
                  <a:srgbClr val="FF3300"/>
                </a:solidFill>
                <a:latin typeface="Helvetica" panose="020B0604020202020204" pitchFamily="34" charset="0"/>
                <a:cs typeface="Helvetica" panose="020B0604020202020204" pitchFamily="34" charset="0"/>
              </a:endParaRPr>
            </a:p>
            <a:p>
              <a:pPr>
                <a:lnSpc>
                  <a:spcPct val="150000"/>
                </a:lnSpc>
              </a:pPr>
              <a:r>
                <a:rPr lang="en-US" altLang="zh-CN" dirty="0">
                  <a:solidFill>
                    <a:schemeClr val="tx1"/>
                  </a:solidFill>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Kappa indicator</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53" name="组合 52">
              <a:extLst>
                <a:ext uri="{FF2B5EF4-FFF2-40B4-BE49-F238E27FC236}">
                  <a16:creationId xmlns:a16="http://schemas.microsoft.com/office/drawing/2014/main" id="{67F56691-F694-4C2B-A37A-7877B1BC3583}"/>
                </a:ext>
              </a:extLst>
            </p:cNvPr>
            <p:cNvGrpSpPr/>
            <p:nvPr/>
          </p:nvGrpSpPr>
          <p:grpSpPr>
            <a:xfrm>
              <a:off x="3054058" y="2254852"/>
              <a:ext cx="4832601" cy="1038947"/>
              <a:chOff x="1576637" y="2202730"/>
              <a:chExt cx="5968052" cy="1283055"/>
            </a:xfrm>
          </p:grpSpPr>
          <p:cxnSp>
            <p:nvCxnSpPr>
              <p:cNvPr id="54" name="直接连接符 53">
                <a:extLst>
                  <a:ext uri="{FF2B5EF4-FFF2-40B4-BE49-F238E27FC236}">
                    <a16:creationId xmlns:a16="http://schemas.microsoft.com/office/drawing/2014/main" id="{568D8203-93C6-4475-9FC5-E997C38732B7}"/>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FEA7CE9-0F0F-4949-B4F3-465C04DC71DC}"/>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46BA954-D304-4484-96D0-6DF6D7EEBFC3}"/>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7C2E2D6-E150-4CD8-A397-401954A206AC}"/>
                  </a:ext>
                </a:extLst>
              </p:cNvPr>
              <p:cNvSpPr txBox="1"/>
              <p:nvPr/>
            </p:nvSpPr>
            <p:spPr>
              <a:xfrm>
                <a:off x="1603909" y="2657110"/>
                <a:ext cx="481448" cy="456109"/>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-1</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8" name="文本框 57">
                <a:extLst>
                  <a:ext uri="{FF2B5EF4-FFF2-40B4-BE49-F238E27FC236}">
                    <a16:creationId xmlns:a16="http://schemas.microsoft.com/office/drawing/2014/main" id="{401092DA-1110-4741-B83C-C0A1202EC071}"/>
                  </a:ext>
                </a:extLst>
              </p:cNvPr>
              <p:cNvSpPr txBox="1"/>
              <p:nvPr/>
            </p:nvSpPr>
            <p:spPr>
              <a:xfrm>
                <a:off x="7031109" y="2657109"/>
                <a:ext cx="386425" cy="456109"/>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1</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9603350A-4F78-42D1-A959-04B843155FB3}"/>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60" name="文本框 59">
                <a:extLst>
                  <a:ext uri="{FF2B5EF4-FFF2-40B4-BE49-F238E27FC236}">
                    <a16:creationId xmlns:a16="http://schemas.microsoft.com/office/drawing/2014/main" id="{F8454F62-B887-4ED0-A6AB-373A09C2E71B}"/>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378E0430-D1DB-47C1-B853-B4723E80FF5D}"/>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62" name="文本框 61">
                <a:extLst>
                  <a:ext uri="{FF2B5EF4-FFF2-40B4-BE49-F238E27FC236}">
                    <a16:creationId xmlns:a16="http://schemas.microsoft.com/office/drawing/2014/main" id="{871664A8-27D8-4ABE-93DE-0FE72E9F3663}"/>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grpSp>
      <p:sp>
        <p:nvSpPr>
          <p:cNvPr id="35" name="文本框 34">
            <a:extLst>
              <a:ext uri="{FF2B5EF4-FFF2-40B4-BE49-F238E27FC236}">
                <a16:creationId xmlns:a16="http://schemas.microsoft.com/office/drawing/2014/main" id="{84BA518A-F11E-4E45-8067-11C574C894F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36" name="直接连接符 35">
            <a:extLst>
              <a:ext uri="{FF2B5EF4-FFF2-40B4-BE49-F238E27FC236}">
                <a16:creationId xmlns:a16="http://schemas.microsoft.com/office/drawing/2014/main" id="{D8766AAD-48AF-44F2-8BF7-88CBC12E027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1">
            <a:extLst>
              <a:ext uri="{FF2B5EF4-FFF2-40B4-BE49-F238E27FC236}">
                <a16:creationId xmlns:a16="http://schemas.microsoft.com/office/drawing/2014/main" id="{9FE9577B-38B8-4F31-8017-67055469BE2D}"/>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25</a:t>
            </a:fld>
            <a:endParaRPr lang="zh-CN" altLang="en-US"/>
          </a:p>
        </p:txBody>
      </p:sp>
      <p:grpSp>
        <p:nvGrpSpPr>
          <p:cNvPr id="10" name="组合 9">
            <a:extLst>
              <a:ext uri="{FF2B5EF4-FFF2-40B4-BE49-F238E27FC236}">
                <a16:creationId xmlns:a16="http://schemas.microsoft.com/office/drawing/2014/main" id="{B196AB3F-38A4-48AB-8E1B-330E465A360A}"/>
              </a:ext>
            </a:extLst>
          </p:cNvPr>
          <p:cNvGrpSpPr/>
          <p:nvPr/>
        </p:nvGrpSpPr>
        <p:grpSpPr>
          <a:xfrm>
            <a:off x="3366964" y="4159753"/>
            <a:ext cx="4832601" cy="2083984"/>
            <a:chOff x="3031975" y="4254543"/>
            <a:chExt cx="4832601" cy="2083984"/>
          </a:xfrm>
        </p:grpSpPr>
        <p:sp>
          <p:nvSpPr>
            <p:cNvPr id="52" name="矩形: 圆角 51">
              <a:extLst>
                <a:ext uri="{FF2B5EF4-FFF2-40B4-BE49-F238E27FC236}">
                  <a16:creationId xmlns:a16="http://schemas.microsoft.com/office/drawing/2014/main" id="{DD507A2F-C038-43D2-9C5B-EC55C66DAFEA}"/>
                </a:ext>
              </a:extLst>
            </p:cNvPr>
            <p:cNvSpPr/>
            <p:nvPr/>
          </p:nvSpPr>
          <p:spPr>
            <a:xfrm>
              <a:off x="3448248" y="4254543"/>
              <a:ext cx="3982986" cy="982357"/>
            </a:xfrm>
            <a:prstGeom prst="roundRect">
              <a:avLst>
                <a:gd name="adj" fmla="val 10739"/>
              </a:avLst>
            </a:prstGeom>
            <a:solidFill>
              <a:schemeClr val="tx1">
                <a:lumMod val="50000"/>
                <a:lumOff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Object: </a:t>
              </a:r>
              <a:r>
                <a:rPr lang="en-US" altLang="zh-CN" dirty="0">
                  <a:solidFill>
                    <a:srgbClr val="FF3300"/>
                  </a:solidFill>
                  <a:latin typeface="Helvetica" panose="020B0604020202020204" pitchFamily="34" charset="0"/>
                  <a:cs typeface="Helvetica" panose="020B0604020202020204" pitchFamily="34" charset="0"/>
                </a:rPr>
                <a:t>Group of</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200 individuals</a:t>
              </a:r>
            </a:p>
            <a:p>
              <a:pPr>
                <a:lnSpc>
                  <a:spcPct val="150000"/>
                </a:lnSpc>
              </a:pPr>
              <a:r>
                <a:rPr lang="en-US" altLang="zh-CN" dirty="0">
                  <a:solidFill>
                    <a:schemeClr val="tx1"/>
                  </a:solidFill>
                  <a:latin typeface="Helvetica" panose="020B0604020202020204" pitchFamily="34" charset="0"/>
                  <a:cs typeface="Helvetica" panose="020B0604020202020204" pitchFamily="34" charset="0"/>
                </a:rPr>
                <a:t>Index: </a:t>
              </a:r>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grpSp>
          <p:nvGrpSpPr>
            <p:cNvPr id="42" name="组合 41">
              <a:extLst>
                <a:ext uri="{FF2B5EF4-FFF2-40B4-BE49-F238E27FC236}">
                  <a16:creationId xmlns:a16="http://schemas.microsoft.com/office/drawing/2014/main" id="{1713B8BA-7069-4771-8188-29C8215E7F5B}"/>
                </a:ext>
              </a:extLst>
            </p:cNvPr>
            <p:cNvGrpSpPr/>
            <p:nvPr/>
          </p:nvGrpSpPr>
          <p:grpSpPr>
            <a:xfrm>
              <a:off x="3031975" y="5299580"/>
              <a:ext cx="4832601" cy="1038947"/>
              <a:chOff x="1576637" y="2202730"/>
              <a:chExt cx="5968052" cy="1283055"/>
            </a:xfrm>
          </p:grpSpPr>
          <p:cxnSp>
            <p:nvCxnSpPr>
              <p:cNvPr id="43" name="直接连接符 42">
                <a:extLst>
                  <a:ext uri="{FF2B5EF4-FFF2-40B4-BE49-F238E27FC236}">
                    <a16:creationId xmlns:a16="http://schemas.microsoft.com/office/drawing/2014/main" id="{A5BAE9E0-1C3E-47E3-A6A9-93E5504FD60A}"/>
                  </a:ext>
                </a:extLst>
              </p:cNvPr>
              <p:cNvCxnSpPr/>
              <p:nvPr/>
            </p:nvCxnSpPr>
            <p:spPr>
              <a:xfrm>
                <a:off x="2096511" y="2882900"/>
                <a:ext cx="4918815"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98A484D-5B52-45DD-8D03-FB9A506A5432}"/>
                  </a:ext>
                </a:extLst>
              </p:cNvPr>
              <p:cNvCxnSpPr>
                <a:cxnSpLocks/>
              </p:cNvCxnSpPr>
              <p:nvPr/>
            </p:nvCxnSpPr>
            <p:spPr>
              <a:xfrm>
                <a:off x="2096511"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EBDAE5A-82C1-4ECC-931C-7D6BA71E302D}"/>
                  </a:ext>
                </a:extLst>
              </p:cNvPr>
              <p:cNvCxnSpPr>
                <a:cxnSpLocks/>
              </p:cNvCxnSpPr>
              <p:nvPr/>
            </p:nvCxnSpPr>
            <p:spPr>
              <a:xfrm>
                <a:off x="7015326" y="2764073"/>
                <a:ext cx="0" cy="237654"/>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800E3CD-91B5-4662-B707-B0B795A8A1F9}"/>
                  </a:ext>
                </a:extLst>
              </p:cNvPr>
              <p:cNvSpPr txBox="1"/>
              <p:nvPr/>
            </p:nvSpPr>
            <p:spPr>
              <a:xfrm>
                <a:off x="1603909" y="2657110"/>
                <a:ext cx="386425" cy="456109"/>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0</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5A41E450-8312-4067-93EE-E4E3252D6D94}"/>
                  </a:ext>
                </a:extLst>
              </p:cNvPr>
              <p:cNvSpPr txBox="1"/>
              <p:nvPr/>
            </p:nvSpPr>
            <p:spPr>
              <a:xfrm>
                <a:off x="7031109" y="2657109"/>
                <a:ext cx="386425" cy="456109"/>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1</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46016720-B8A3-43E5-B60A-45067DE5AB6B}"/>
                  </a:ext>
                </a:extLst>
              </p:cNvPr>
              <p:cNvSpPr txBox="1"/>
              <p:nvPr/>
            </p:nvSpPr>
            <p:spPr>
              <a:xfrm>
                <a:off x="1576637" y="3024177"/>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Worse</a:t>
                </a:r>
                <a:endParaRPr lang="zh-CN" altLang="en-US"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E158893A-380B-4BCA-ADB9-78C4FA2F5F8F}"/>
                  </a:ext>
                </a:extLst>
              </p:cNvPr>
              <p:cNvSpPr txBox="1"/>
              <p:nvPr/>
            </p:nvSpPr>
            <p:spPr>
              <a:xfrm>
                <a:off x="6474740" y="3029676"/>
                <a:ext cx="1069949" cy="456109"/>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Better</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2D546747-9893-4544-BFF5-5B48146A6AFA}"/>
                  </a:ext>
                </a:extLst>
              </p:cNvPr>
              <p:cNvSpPr txBox="1"/>
              <p:nvPr/>
            </p:nvSpPr>
            <p:spPr>
              <a:xfrm>
                <a:off x="2093246" y="2202730"/>
                <a:ext cx="1067421" cy="456109"/>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sp>
            <p:nvSpPr>
              <p:cNvPr id="51" name="文本框 50">
                <a:extLst>
                  <a:ext uri="{FF2B5EF4-FFF2-40B4-BE49-F238E27FC236}">
                    <a16:creationId xmlns:a16="http://schemas.microsoft.com/office/drawing/2014/main" id="{E8BBCDCC-544E-43E7-A1E1-FB4350BFF232}"/>
                  </a:ext>
                </a:extLst>
              </p:cNvPr>
              <p:cNvSpPr txBox="1"/>
              <p:nvPr/>
            </p:nvSpPr>
            <p:spPr>
              <a:xfrm>
                <a:off x="3453567" y="2882900"/>
                <a:ext cx="2348640" cy="456109"/>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Predictive power</a:t>
                </a:r>
                <a:endParaRPr lang="zh-CN" altLang="en-US" dirty="0">
                  <a:latin typeface="Helvetica" panose="020B0604020202020204" pitchFamily="34" charset="0"/>
                  <a:cs typeface="Helvetica" panose="020B0604020202020204" pitchFamily="34" charset="0"/>
                </a:endParaRPr>
              </a:p>
            </p:txBody>
          </p:sp>
        </p:grpSp>
      </p:grpSp>
      <p:pic>
        <p:nvPicPr>
          <p:cNvPr id="38" name="图形 37" descr="男人">
            <a:extLst>
              <a:ext uri="{FF2B5EF4-FFF2-40B4-BE49-F238E27FC236}">
                <a16:creationId xmlns:a16="http://schemas.microsoft.com/office/drawing/2014/main" id="{97C365C8-8E11-4317-BCC2-C769097C6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744" y="1706475"/>
            <a:ext cx="914400" cy="914400"/>
          </a:xfrm>
          <a:prstGeom prst="rect">
            <a:avLst/>
          </a:prstGeom>
        </p:spPr>
      </p:pic>
      <p:grpSp>
        <p:nvGrpSpPr>
          <p:cNvPr id="4" name="组合 3">
            <a:extLst>
              <a:ext uri="{FF2B5EF4-FFF2-40B4-BE49-F238E27FC236}">
                <a16:creationId xmlns:a16="http://schemas.microsoft.com/office/drawing/2014/main" id="{BE5EDFCF-9E1E-461D-BD02-111F7E924BD8}"/>
              </a:ext>
            </a:extLst>
          </p:cNvPr>
          <p:cNvGrpSpPr/>
          <p:nvPr/>
        </p:nvGrpSpPr>
        <p:grpSpPr>
          <a:xfrm>
            <a:off x="829614" y="4245828"/>
            <a:ext cx="1320659" cy="2000804"/>
            <a:chOff x="609314" y="4323716"/>
            <a:chExt cx="1320659" cy="2000804"/>
          </a:xfrm>
        </p:grpSpPr>
        <p:pic>
          <p:nvPicPr>
            <p:cNvPr id="39" name="图形 38" descr="男人">
              <a:extLst>
                <a:ext uri="{FF2B5EF4-FFF2-40B4-BE49-F238E27FC236}">
                  <a16:creationId xmlns:a16="http://schemas.microsoft.com/office/drawing/2014/main" id="{72F2FCEA-EC63-4BFB-B42C-2191A14ED7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847" y="4418067"/>
              <a:ext cx="532537" cy="532537"/>
            </a:xfrm>
            <a:prstGeom prst="rect">
              <a:avLst/>
            </a:prstGeom>
          </p:spPr>
        </p:pic>
        <p:pic>
          <p:nvPicPr>
            <p:cNvPr id="40" name="图形 39" descr="男人">
              <a:extLst>
                <a:ext uri="{FF2B5EF4-FFF2-40B4-BE49-F238E27FC236}">
                  <a16:creationId xmlns:a16="http://schemas.microsoft.com/office/drawing/2014/main" id="{DBF57E93-0850-40F2-ADF3-1CB05C16E4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4550" y="5111647"/>
              <a:ext cx="532537" cy="532537"/>
            </a:xfrm>
            <a:prstGeom prst="rect">
              <a:avLst/>
            </a:prstGeom>
          </p:spPr>
        </p:pic>
        <p:pic>
          <p:nvPicPr>
            <p:cNvPr id="63" name="图形 62" descr="男人">
              <a:extLst>
                <a:ext uri="{FF2B5EF4-FFF2-40B4-BE49-F238E27FC236}">
                  <a16:creationId xmlns:a16="http://schemas.microsoft.com/office/drawing/2014/main" id="{2096C55B-E3F1-44B9-AF38-117E49FED2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848" y="5111436"/>
              <a:ext cx="532537" cy="532537"/>
            </a:xfrm>
            <a:prstGeom prst="rect">
              <a:avLst/>
            </a:prstGeom>
          </p:spPr>
        </p:pic>
        <p:pic>
          <p:nvPicPr>
            <p:cNvPr id="64" name="图形 63" descr="男人">
              <a:extLst>
                <a:ext uri="{FF2B5EF4-FFF2-40B4-BE49-F238E27FC236}">
                  <a16:creationId xmlns:a16="http://schemas.microsoft.com/office/drawing/2014/main" id="{EB11CDB1-C896-4420-9A85-1CE1A5710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4550" y="4418067"/>
              <a:ext cx="532537" cy="532537"/>
            </a:xfrm>
            <a:prstGeom prst="rect">
              <a:avLst/>
            </a:prstGeom>
          </p:spPr>
        </p:pic>
        <p:sp>
          <p:nvSpPr>
            <p:cNvPr id="2" name="矩形: 圆角 1">
              <a:extLst>
                <a:ext uri="{FF2B5EF4-FFF2-40B4-BE49-F238E27FC236}">
                  <a16:creationId xmlns:a16="http://schemas.microsoft.com/office/drawing/2014/main" id="{CAF42656-48AB-466C-9963-2096DB50117B}"/>
                </a:ext>
              </a:extLst>
            </p:cNvPr>
            <p:cNvSpPr/>
            <p:nvPr/>
          </p:nvSpPr>
          <p:spPr>
            <a:xfrm>
              <a:off x="609314" y="4323716"/>
              <a:ext cx="1320659" cy="2000804"/>
            </a:xfrm>
            <a:prstGeom prst="roundRect">
              <a:avLst>
                <a:gd name="adj" fmla="val 11131"/>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B2DB7278-858D-4A86-8D67-11115C765EFD}"/>
                </a:ext>
              </a:extLst>
            </p:cNvPr>
            <p:cNvSpPr txBox="1"/>
            <p:nvPr/>
          </p:nvSpPr>
          <p:spPr>
            <a:xfrm>
              <a:off x="1062525" y="5707142"/>
              <a:ext cx="461665" cy="553998"/>
            </a:xfrm>
            <a:prstGeom prst="rect">
              <a:avLst/>
            </a:prstGeom>
            <a:noFill/>
          </p:spPr>
          <p:txBody>
            <a:bodyPr vert="eaVert" wrap="none" rtlCol="0">
              <a:spAutoFit/>
            </a:bodyPr>
            <a:lstStyle/>
            <a:p>
              <a:pPr algn="ctr"/>
              <a:r>
                <a:rPr lang="en-US" altLang="zh-CN" b="1" dirty="0">
                  <a:latin typeface="Helvetica" panose="020B0604020202020204" pitchFamily="34" charset="0"/>
                  <a:cs typeface="Helvetica" panose="020B0604020202020204" pitchFamily="34" charset="0"/>
                </a:rPr>
                <a:t>……</a:t>
              </a:r>
              <a:endParaRPr lang="zh-CN" altLang="en-US" b="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1036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76F5F837-F6A9-48E2-96E3-EAC4F5399A6C}"/>
              </a:ext>
            </a:extLst>
          </p:cNvPr>
          <p:cNvSpPr/>
          <p:nvPr/>
        </p:nvSpPr>
        <p:spPr>
          <a:xfrm>
            <a:off x="0" y="1319896"/>
            <a:ext cx="9144000" cy="181253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6" name="矩形 45">
            <a:extLst>
              <a:ext uri="{FF2B5EF4-FFF2-40B4-BE49-F238E27FC236}">
                <a16:creationId xmlns:a16="http://schemas.microsoft.com/office/drawing/2014/main" id="{DB8BAA05-E93B-4CEE-8ED4-1DF780C46292}"/>
              </a:ext>
            </a:extLst>
          </p:cNvPr>
          <p:cNvSpPr/>
          <p:nvPr/>
        </p:nvSpPr>
        <p:spPr>
          <a:xfrm>
            <a:off x="0" y="547785"/>
            <a:ext cx="9144000" cy="84701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5" name="矩形: 圆角 44">
            <a:extLst>
              <a:ext uri="{FF2B5EF4-FFF2-40B4-BE49-F238E27FC236}">
                <a16:creationId xmlns:a16="http://schemas.microsoft.com/office/drawing/2014/main" id="{97E793E1-1E08-4EAF-BA34-01C6CFA92167}"/>
              </a:ext>
            </a:extLst>
          </p:cNvPr>
          <p:cNvSpPr/>
          <p:nvPr/>
        </p:nvSpPr>
        <p:spPr>
          <a:xfrm>
            <a:off x="114299" y="5533459"/>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CEFBDEA7-B0BA-459F-B9F3-17B8AC1D14F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Prediction and evaluation</a:t>
            </a:r>
          </a:p>
        </p:txBody>
      </p:sp>
      <p:sp>
        <p:nvSpPr>
          <p:cNvPr id="24" name="矩形 23">
            <a:extLst>
              <a:ext uri="{FF2B5EF4-FFF2-40B4-BE49-F238E27FC236}">
                <a16:creationId xmlns:a16="http://schemas.microsoft.com/office/drawing/2014/main" id="{BAC7510D-029C-4232-A284-27FE2F7B1C45}"/>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5" name="直接连接符 24">
            <a:extLst>
              <a:ext uri="{FF2B5EF4-FFF2-40B4-BE49-F238E27FC236}">
                <a16:creationId xmlns:a16="http://schemas.microsoft.com/office/drawing/2014/main" id="{B9B156AB-1A7B-4716-B561-A7EAACD7037A}"/>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D078F10-33CB-4EDF-9F66-DF2F97D4BF9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28" name="灯片编号占位符 1">
            <a:extLst>
              <a:ext uri="{FF2B5EF4-FFF2-40B4-BE49-F238E27FC236}">
                <a16:creationId xmlns:a16="http://schemas.microsoft.com/office/drawing/2014/main" id="{A372626F-29DA-46EC-8B71-DD262B5297D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26</a:t>
            </a:fld>
            <a:endParaRPr lang="zh-CN" altLang="en-US"/>
          </a:p>
        </p:txBody>
      </p:sp>
      <p:pic>
        <p:nvPicPr>
          <p:cNvPr id="4" name="图片 3">
            <a:extLst>
              <a:ext uri="{FF2B5EF4-FFF2-40B4-BE49-F238E27FC236}">
                <a16:creationId xmlns:a16="http://schemas.microsoft.com/office/drawing/2014/main" id="{188A4931-4BC4-4EDE-88C9-7AFEC73B80F6}"/>
              </a:ext>
            </a:extLst>
          </p:cNvPr>
          <p:cNvPicPr>
            <a:picLocks/>
          </p:cNvPicPr>
          <p:nvPr/>
        </p:nvPicPr>
        <p:blipFill rotWithShape="1">
          <a:blip r:embed="rId3"/>
          <a:srcRect t="14488" b="13331"/>
          <a:stretch/>
        </p:blipFill>
        <p:spPr>
          <a:xfrm>
            <a:off x="3220565" y="3896620"/>
            <a:ext cx="2700000" cy="1440000"/>
          </a:xfrm>
          <a:prstGeom prst="rect">
            <a:avLst/>
          </a:prstGeom>
          <a:ln>
            <a:solidFill>
              <a:schemeClr val="tx1">
                <a:lumMod val="75000"/>
                <a:lumOff val="25000"/>
              </a:schemeClr>
            </a:solidFill>
          </a:ln>
        </p:spPr>
      </p:pic>
      <p:pic>
        <p:nvPicPr>
          <p:cNvPr id="32" name="图片 31">
            <a:extLst>
              <a:ext uri="{FF2B5EF4-FFF2-40B4-BE49-F238E27FC236}">
                <a16:creationId xmlns:a16="http://schemas.microsoft.com/office/drawing/2014/main" id="{21367FD7-8228-4E13-978B-C341E15CE4BD}"/>
              </a:ext>
            </a:extLst>
          </p:cNvPr>
          <p:cNvPicPr>
            <a:picLocks/>
          </p:cNvPicPr>
          <p:nvPr/>
        </p:nvPicPr>
        <p:blipFill rotWithShape="1">
          <a:blip r:embed="rId4"/>
          <a:srcRect t="14254" b="13468"/>
          <a:stretch/>
        </p:blipFill>
        <p:spPr>
          <a:xfrm>
            <a:off x="6161598" y="3898253"/>
            <a:ext cx="2700000" cy="1440000"/>
          </a:xfrm>
          <a:prstGeom prst="rect">
            <a:avLst/>
          </a:prstGeom>
          <a:ln>
            <a:solidFill>
              <a:schemeClr val="tx1">
                <a:lumMod val="75000"/>
                <a:lumOff val="25000"/>
              </a:schemeClr>
            </a:solidFill>
          </a:ln>
        </p:spPr>
      </p:pic>
      <p:pic>
        <p:nvPicPr>
          <p:cNvPr id="33" name="图片 32">
            <a:extLst>
              <a:ext uri="{FF2B5EF4-FFF2-40B4-BE49-F238E27FC236}">
                <a16:creationId xmlns:a16="http://schemas.microsoft.com/office/drawing/2014/main" id="{A51A86CB-836B-406A-B7B4-95E28F9EF719}"/>
              </a:ext>
            </a:extLst>
          </p:cNvPr>
          <p:cNvPicPr>
            <a:picLocks/>
          </p:cNvPicPr>
          <p:nvPr/>
        </p:nvPicPr>
        <p:blipFill rotWithShape="1">
          <a:blip r:embed="rId5"/>
          <a:srcRect t="13695" b="12635"/>
          <a:stretch/>
        </p:blipFill>
        <p:spPr>
          <a:xfrm>
            <a:off x="279532" y="3898253"/>
            <a:ext cx="2700000" cy="1440000"/>
          </a:xfrm>
          <a:prstGeom prst="rect">
            <a:avLst/>
          </a:prstGeom>
          <a:ln>
            <a:solidFill>
              <a:schemeClr val="tx1">
                <a:lumMod val="75000"/>
                <a:lumOff val="25000"/>
              </a:schemeClr>
            </a:solidFill>
          </a:ln>
        </p:spPr>
      </p:pic>
      <p:sp>
        <p:nvSpPr>
          <p:cNvPr id="36" name="文本框 35">
            <a:extLst>
              <a:ext uri="{FF2B5EF4-FFF2-40B4-BE49-F238E27FC236}">
                <a16:creationId xmlns:a16="http://schemas.microsoft.com/office/drawing/2014/main" id="{63DDC753-BE43-4419-A586-93548DF18D26}"/>
              </a:ext>
            </a:extLst>
          </p:cNvPr>
          <p:cNvSpPr txBox="1"/>
          <p:nvPr/>
        </p:nvSpPr>
        <p:spPr>
          <a:xfrm>
            <a:off x="222544" y="5547766"/>
            <a:ext cx="29889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Coefficient of determination</a:t>
            </a:r>
          </a:p>
        </p:txBody>
      </p:sp>
      <p:sp>
        <p:nvSpPr>
          <p:cNvPr id="37" name="矩形 36">
            <a:extLst>
              <a:ext uri="{FF2B5EF4-FFF2-40B4-BE49-F238E27FC236}">
                <a16:creationId xmlns:a16="http://schemas.microsoft.com/office/drawing/2014/main" id="{C2CE33FD-A85A-4C42-B93D-D00B5D1EB7FC}"/>
              </a:ext>
            </a:extLst>
          </p:cNvPr>
          <p:cNvSpPr/>
          <p:nvPr/>
        </p:nvSpPr>
        <p:spPr>
          <a:xfrm>
            <a:off x="1217318" y="5913797"/>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0.843</a:t>
            </a:r>
          </a:p>
        </p:txBody>
      </p:sp>
      <p:sp>
        <p:nvSpPr>
          <p:cNvPr id="38" name="矩形 37">
            <a:extLst>
              <a:ext uri="{FF2B5EF4-FFF2-40B4-BE49-F238E27FC236}">
                <a16:creationId xmlns:a16="http://schemas.microsoft.com/office/drawing/2014/main" id="{0CB02EE3-EF93-4A4C-9192-84282ECF4D4C}"/>
              </a:ext>
            </a:extLst>
          </p:cNvPr>
          <p:cNvSpPr/>
          <p:nvPr/>
        </p:nvSpPr>
        <p:spPr>
          <a:xfrm>
            <a:off x="4216773" y="5913797"/>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0.221</a:t>
            </a:r>
          </a:p>
        </p:txBody>
      </p:sp>
      <p:sp>
        <p:nvSpPr>
          <p:cNvPr id="39" name="矩形 38">
            <a:extLst>
              <a:ext uri="{FF2B5EF4-FFF2-40B4-BE49-F238E27FC236}">
                <a16:creationId xmlns:a16="http://schemas.microsoft.com/office/drawing/2014/main" id="{C37688A9-09A3-4326-8055-01D16DEB2738}"/>
              </a:ext>
            </a:extLst>
          </p:cNvPr>
          <p:cNvSpPr/>
          <p:nvPr/>
        </p:nvSpPr>
        <p:spPr>
          <a:xfrm>
            <a:off x="7216228" y="5913797"/>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0.426</a:t>
            </a:r>
          </a:p>
        </p:txBody>
      </p:sp>
      <p:cxnSp>
        <p:nvCxnSpPr>
          <p:cNvPr id="41" name="直接连接符 40">
            <a:extLst>
              <a:ext uri="{FF2B5EF4-FFF2-40B4-BE49-F238E27FC236}">
                <a16:creationId xmlns:a16="http://schemas.microsoft.com/office/drawing/2014/main" id="{B367EA13-7B7C-49E9-B9D0-650583B39405}"/>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637E78DE-418F-420D-AF89-5D03B76EBB41}"/>
              </a:ext>
            </a:extLst>
          </p:cNvPr>
          <p:cNvGrpSpPr/>
          <p:nvPr/>
        </p:nvGrpSpPr>
        <p:grpSpPr>
          <a:xfrm>
            <a:off x="114300" y="2169624"/>
            <a:ext cx="8875787" cy="778500"/>
            <a:chOff x="114300" y="2580723"/>
            <a:chExt cx="8875787" cy="778500"/>
          </a:xfrm>
        </p:grpSpPr>
        <p:sp>
          <p:nvSpPr>
            <p:cNvPr id="44" name="矩形: 圆角 43">
              <a:extLst>
                <a:ext uri="{FF2B5EF4-FFF2-40B4-BE49-F238E27FC236}">
                  <a16:creationId xmlns:a16="http://schemas.microsoft.com/office/drawing/2014/main" id="{2B7B7203-0230-4798-BFA9-A4822372589F}"/>
                </a:ext>
              </a:extLst>
            </p:cNvPr>
            <p:cNvSpPr/>
            <p:nvPr/>
          </p:nvSpPr>
          <p:spPr>
            <a:xfrm>
              <a:off x="114300" y="2584928"/>
              <a:ext cx="887578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C30225C8-7B2C-4D3C-B4D1-33397F79791D}"/>
                </a:ext>
              </a:extLst>
            </p:cNvPr>
            <p:cNvSpPr txBox="1"/>
            <p:nvPr/>
          </p:nvSpPr>
          <p:spPr>
            <a:xfrm>
              <a:off x="222544" y="2580723"/>
              <a:ext cx="14670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Kappa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index</a:t>
              </a:r>
            </a:p>
          </p:txBody>
        </p:sp>
        <p:sp>
          <p:nvSpPr>
            <p:cNvPr id="13" name="矩形 12">
              <a:extLst>
                <a:ext uri="{FF2B5EF4-FFF2-40B4-BE49-F238E27FC236}">
                  <a16:creationId xmlns:a16="http://schemas.microsoft.com/office/drawing/2014/main" id="{57FD5DB6-1601-4609-A427-80CEA2598A62}"/>
                </a:ext>
              </a:extLst>
            </p:cNvPr>
            <p:cNvSpPr/>
            <p:nvPr/>
          </p:nvSpPr>
          <p:spPr>
            <a:xfrm>
              <a:off x="1217318" y="2989891"/>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0.142</a:t>
              </a:r>
            </a:p>
          </p:txBody>
        </p:sp>
        <p:sp>
          <p:nvSpPr>
            <p:cNvPr id="14" name="矩形 13">
              <a:extLst>
                <a:ext uri="{FF2B5EF4-FFF2-40B4-BE49-F238E27FC236}">
                  <a16:creationId xmlns:a16="http://schemas.microsoft.com/office/drawing/2014/main" id="{83A9DB40-E9FC-4D86-8B07-72AE4200BFDC}"/>
                </a:ext>
              </a:extLst>
            </p:cNvPr>
            <p:cNvSpPr/>
            <p:nvPr/>
          </p:nvSpPr>
          <p:spPr>
            <a:xfrm>
              <a:off x="4216773" y="2989891"/>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0.016</a:t>
              </a:r>
            </a:p>
          </p:txBody>
        </p:sp>
        <p:sp>
          <p:nvSpPr>
            <p:cNvPr id="15" name="矩形 14">
              <a:extLst>
                <a:ext uri="{FF2B5EF4-FFF2-40B4-BE49-F238E27FC236}">
                  <a16:creationId xmlns:a16="http://schemas.microsoft.com/office/drawing/2014/main" id="{5D9C87E7-0349-4008-97B3-EE1DAAC0875F}"/>
                </a:ext>
              </a:extLst>
            </p:cNvPr>
            <p:cNvSpPr/>
            <p:nvPr/>
          </p:nvSpPr>
          <p:spPr>
            <a:xfrm>
              <a:off x="7216228" y="2989891"/>
              <a:ext cx="761747"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0.060</a:t>
              </a:r>
            </a:p>
          </p:txBody>
        </p:sp>
        <p:cxnSp>
          <p:nvCxnSpPr>
            <p:cNvPr id="47" name="直接连接符 46">
              <a:extLst>
                <a:ext uri="{FF2B5EF4-FFF2-40B4-BE49-F238E27FC236}">
                  <a16:creationId xmlns:a16="http://schemas.microsoft.com/office/drawing/2014/main" id="{0DD08E6E-6961-4BB7-9E78-D26CD02F4036}"/>
                </a:ext>
              </a:extLst>
            </p:cNvPr>
            <p:cNvCxnSpPr>
              <a:cxnSpLocks/>
            </p:cNvCxnSpPr>
            <p:nvPr/>
          </p:nvCxnSpPr>
          <p:spPr>
            <a:xfrm>
              <a:off x="3092276" y="2965265"/>
              <a:ext cx="0" cy="38033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A161D38-03DF-429C-A966-175F23745A90}"/>
                </a:ext>
              </a:extLst>
            </p:cNvPr>
            <p:cNvCxnSpPr>
              <a:cxnSpLocks/>
            </p:cNvCxnSpPr>
            <p:nvPr/>
          </p:nvCxnSpPr>
          <p:spPr>
            <a:xfrm>
              <a:off x="6048288" y="2989891"/>
              <a:ext cx="0" cy="355712"/>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50" name="直接连接符 49">
            <a:extLst>
              <a:ext uri="{FF2B5EF4-FFF2-40B4-BE49-F238E27FC236}">
                <a16:creationId xmlns:a16="http://schemas.microsoft.com/office/drawing/2014/main" id="{E1F380C4-89A3-4A78-A590-DCF49FA2F786}"/>
              </a:ext>
            </a:extLst>
          </p:cNvPr>
          <p:cNvCxnSpPr>
            <a:cxnSpLocks/>
          </p:cNvCxnSpPr>
          <p:nvPr/>
        </p:nvCxnSpPr>
        <p:spPr>
          <a:xfrm>
            <a:off x="3089188" y="5972194"/>
            <a:ext cx="0" cy="321940"/>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F776DF9-1F24-4FA9-943D-C5E0CE617449}"/>
              </a:ext>
            </a:extLst>
          </p:cNvPr>
          <p:cNvCxnSpPr>
            <a:cxnSpLocks/>
          </p:cNvCxnSpPr>
          <p:nvPr/>
        </p:nvCxnSpPr>
        <p:spPr>
          <a:xfrm>
            <a:off x="6048288" y="5924801"/>
            <a:ext cx="0" cy="35832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E8F5E33-B252-4F26-A28F-3EAB1CDF81BA}"/>
              </a:ext>
            </a:extLst>
          </p:cNvPr>
          <p:cNvSpPr txBox="1"/>
          <p:nvPr/>
        </p:nvSpPr>
        <p:spPr>
          <a:xfrm>
            <a:off x="1040634" y="862778"/>
            <a:ext cx="1184940" cy="369332"/>
          </a:xfrm>
          <a:prstGeom prst="rect">
            <a:avLst/>
          </a:prstGeom>
          <a:solidFill>
            <a:srgbClr val="FF5050"/>
          </a:solidFill>
          <a:ln w="19050">
            <a:noFill/>
            <a:prstDash val="sysDash"/>
          </a:ln>
        </p:spPr>
        <p:txBody>
          <a:bodyPr wrap="none" rtlCol="0">
            <a:spAutoFit/>
          </a:bodyPr>
          <a:lstStyle/>
          <a:p>
            <a:r>
              <a:rPr lang="en-US" altLang="zh-CN" dirty="0">
                <a:solidFill>
                  <a:schemeClr val="bg1"/>
                </a:solidFill>
                <a:latin typeface="Helvetica" panose="020B0604020202020204" pitchFamily="34" charset="0"/>
                <a:cs typeface="Helvetica" panose="020B0604020202020204" pitchFamily="34" charset="0"/>
              </a:rPr>
              <a:t>5 minutes</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15E10AA3-A4F6-4BCB-A13D-B07C1D669D2C}"/>
              </a:ext>
            </a:extLst>
          </p:cNvPr>
          <p:cNvSpPr txBox="1"/>
          <p:nvPr/>
        </p:nvSpPr>
        <p:spPr>
          <a:xfrm>
            <a:off x="3998123" y="862778"/>
            <a:ext cx="1184940" cy="369332"/>
          </a:xfrm>
          <a:prstGeom prst="rect">
            <a:avLst/>
          </a:prstGeom>
          <a:solidFill>
            <a:srgbClr val="FF5050"/>
          </a:solidFill>
          <a:ln w="19050">
            <a:noFill/>
            <a:prstDash val="sysDash"/>
          </a:ln>
        </p:spPr>
        <p:txBody>
          <a:bodyPr wrap="none" rtlCol="0">
            <a:spAutoFit/>
          </a:bodyPr>
          <a:lstStyle/>
          <a:p>
            <a:r>
              <a:rPr lang="en-US" altLang="zh-CN" dirty="0">
                <a:solidFill>
                  <a:schemeClr val="bg1"/>
                </a:solidFill>
                <a:latin typeface="Helvetica" panose="020B0604020202020204" pitchFamily="34" charset="0"/>
                <a:cs typeface="Helvetica" panose="020B0604020202020204" pitchFamily="34" charset="0"/>
              </a:rPr>
              <a:t>8 minutes</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5B34601F-E7F1-4E12-9466-C441EB713A84}"/>
              </a:ext>
            </a:extLst>
          </p:cNvPr>
          <p:cNvSpPr txBox="1"/>
          <p:nvPr/>
        </p:nvSpPr>
        <p:spPr>
          <a:xfrm>
            <a:off x="6955612" y="862778"/>
            <a:ext cx="1313180" cy="369332"/>
          </a:xfrm>
          <a:prstGeom prst="rect">
            <a:avLst/>
          </a:prstGeom>
          <a:solidFill>
            <a:srgbClr val="FF5050"/>
          </a:solidFill>
          <a:ln w="19050">
            <a:noFill/>
            <a:prstDash val="sysDash"/>
          </a:ln>
        </p:spPr>
        <p:txBody>
          <a:bodyPr wrap="none" rtlCol="0">
            <a:spAutoFit/>
          </a:bodyPr>
          <a:lstStyle/>
          <a:p>
            <a:r>
              <a:rPr lang="en-US" altLang="zh-CN" dirty="0">
                <a:solidFill>
                  <a:schemeClr val="bg1"/>
                </a:solidFill>
                <a:latin typeface="Helvetica" panose="020B0604020202020204" pitchFamily="34" charset="0"/>
                <a:cs typeface="Helvetica" panose="020B0604020202020204" pitchFamily="34" charset="0"/>
              </a:rPr>
              <a:t>13 minutes</a:t>
            </a:r>
            <a:endParaRPr lang="zh-CN" altLang="en-US" dirty="0">
              <a:solidFill>
                <a:schemeClr val="bg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803BE4DC-58BC-4E71-8B34-C2517B6013FA}"/>
              </a:ext>
            </a:extLst>
          </p:cNvPr>
          <p:cNvSpPr/>
          <p:nvPr/>
        </p:nvSpPr>
        <p:spPr>
          <a:xfrm>
            <a:off x="290165" y="1676216"/>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individual</a:t>
            </a:r>
          </a:p>
        </p:txBody>
      </p:sp>
      <p:sp>
        <p:nvSpPr>
          <p:cNvPr id="40" name="矩形 39">
            <a:extLst>
              <a:ext uri="{FF2B5EF4-FFF2-40B4-BE49-F238E27FC236}">
                <a16:creationId xmlns:a16="http://schemas.microsoft.com/office/drawing/2014/main" id="{1EB2BB7B-A57D-445F-9B57-7BE57D6F9950}"/>
              </a:ext>
            </a:extLst>
          </p:cNvPr>
          <p:cNvSpPr/>
          <p:nvPr/>
        </p:nvSpPr>
        <p:spPr>
          <a:xfrm>
            <a:off x="290165" y="3364597"/>
            <a:ext cx="8573426"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Predictive power of </a:t>
            </a:r>
            <a:r>
              <a:rPr lang="en-US" altLang="zh-CN" kern="100" dirty="0">
                <a:solidFill>
                  <a:srgbClr val="FF3300"/>
                </a:solidFill>
                <a:latin typeface="Helvetica" panose="020B0604020202020204" pitchFamily="34" charset="0"/>
                <a:cs typeface="Helvetica" panose="020B0604020202020204" pitchFamily="34" charset="0"/>
              </a:rPr>
              <a:t>group trends</a:t>
            </a:r>
          </a:p>
        </p:txBody>
      </p:sp>
      <p:cxnSp>
        <p:nvCxnSpPr>
          <p:cNvPr id="42" name="直接连接符 41">
            <a:extLst>
              <a:ext uri="{FF2B5EF4-FFF2-40B4-BE49-F238E27FC236}">
                <a16:creationId xmlns:a16="http://schemas.microsoft.com/office/drawing/2014/main" id="{735AE6CE-C09A-42AB-8C4B-04C14A5E270B}"/>
              </a:ext>
            </a:extLst>
          </p:cNvPr>
          <p:cNvCxnSpPr>
            <a:cxnSpLocks/>
          </p:cNvCxnSpPr>
          <p:nvPr/>
        </p:nvCxnSpPr>
        <p:spPr>
          <a:xfrm>
            <a:off x="3104815" y="851772"/>
            <a:ext cx="0" cy="38033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9F00BEE-70A7-4C47-B081-4A300FF98468}"/>
              </a:ext>
            </a:extLst>
          </p:cNvPr>
          <p:cNvCxnSpPr>
            <a:cxnSpLocks/>
          </p:cNvCxnSpPr>
          <p:nvPr/>
        </p:nvCxnSpPr>
        <p:spPr>
          <a:xfrm>
            <a:off x="6060827" y="876398"/>
            <a:ext cx="0" cy="355712"/>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141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27</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543432" cy="461665"/>
            <a:chOff x="-3" y="4326643"/>
            <a:chExt cx="154343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27" name="矩形 26">
            <a:extLst>
              <a:ext uri="{FF2B5EF4-FFF2-40B4-BE49-F238E27FC236}">
                <a16:creationId xmlns:a16="http://schemas.microsoft.com/office/drawing/2014/main" id="{8A60568E-DDB8-4E3D-A0E2-F09B796A4AE9}"/>
              </a:ext>
            </a:extLst>
          </p:cNvPr>
          <p:cNvSpPr/>
          <p:nvPr/>
        </p:nvSpPr>
        <p:spPr>
          <a:xfrm>
            <a:off x="6640706" y="1120954"/>
            <a:ext cx="1905420" cy="369332"/>
          </a:xfrm>
          <a:prstGeom prst="rect">
            <a:avLst/>
          </a:prstGeom>
          <a:solidFill>
            <a:srgbClr val="FF5050"/>
          </a:solidFill>
          <a:ln>
            <a:noFill/>
          </a:ln>
        </p:spPr>
        <p:txBody>
          <a:bodyPr wrap="square">
            <a:spAutoFit/>
          </a:bodyPr>
          <a:lstStyle/>
          <a:p>
            <a:pPr algn="ctr"/>
            <a:r>
              <a:rPr lang="en-US" altLang="zh-CN" kern="100" dirty="0">
                <a:solidFill>
                  <a:schemeClr val="bg1"/>
                </a:solidFill>
                <a:latin typeface="Helvetica" panose="020B0604020202020204" pitchFamily="34" charset="0"/>
                <a:cs typeface="Helvetica" panose="020B0604020202020204" pitchFamily="34" charset="0"/>
              </a:rPr>
              <a:t>Walk less</a:t>
            </a:r>
          </a:p>
        </p:txBody>
      </p:sp>
      <p:sp>
        <p:nvSpPr>
          <p:cNvPr id="28" name="矩形 27">
            <a:extLst>
              <a:ext uri="{FF2B5EF4-FFF2-40B4-BE49-F238E27FC236}">
                <a16:creationId xmlns:a16="http://schemas.microsoft.com/office/drawing/2014/main" id="{6C7800C6-9156-4415-9813-5997F2A7E6D5}"/>
              </a:ext>
            </a:extLst>
          </p:cNvPr>
          <p:cNvSpPr/>
          <p:nvPr/>
        </p:nvSpPr>
        <p:spPr>
          <a:xfrm>
            <a:off x="3695362" y="1133243"/>
            <a:ext cx="2079139" cy="369332"/>
          </a:xfrm>
          <a:prstGeom prst="rect">
            <a:avLst/>
          </a:prstGeom>
          <a:solidFill>
            <a:srgbClr val="FF5050"/>
          </a:solidFill>
          <a:ln>
            <a:noFill/>
          </a:ln>
        </p:spPr>
        <p:txBody>
          <a:bodyPr wrap="square">
            <a:spAutoFit/>
          </a:bodyPr>
          <a:lstStyle/>
          <a:p>
            <a:pPr algn="ctr"/>
            <a:r>
              <a:rPr lang="en-US" altLang="zh-CN" kern="100" dirty="0">
                <a:solidFill>
                  <a:schemeClr val="bg1"/>
                </a:solidFill>
                <a:latin typeface="Helvetica" panose="020B0604020202020204" pitchFamily="34" charset="0"/>
                <a:cs typeface="Helvetica" panose="020B0604020202020204" pitchFamily="34" charset="0"/>
              </a:rPr>
              <a:t>Walk more</a:t>
            </a:r>
          </a:p>
        </p:txBody>
      </p:sp>
      <p:grpSp>
        <p:nvGrpSpPr>
          <p:cNvPr id="4" name="组合 3">
            <a:extLst>
              <a:ext uri="{FF2B5EF4-FFF2-40B4-BE49-F238E27FC236}">
                <a16:creationId xmlns:a16="http://schemas.microsoft.com/office/drawing/2014/main" id="{2BFE9298-4D92-4B2C-BBE1-5B7B5B88AB3D}"/>
              </a:ext>
            </a:extLst>
          </p:cNvPr>
          <p:cNvGrpSpPr/>
          <p:nvPr/>
        </p:nvGrpSpPr>
        <p:grpSpPr>
          <a:xfrm>
            <a:off x="223878" y="1593050"/>
            <a:ext cx="8671999" cy="1612160"/>
            <a:chOff x="211756" y="1642600"/>
            <a:chExt cx="8671999" cy="1612160"/>
          </a:xfrm>
        </p:grpSpPr>
        <p:sp>
          <p:nvSpPr>
            <p:cNvPr id="36" name="矩形: 圆角 35">
              <a:extLst>
                <a:ext uri="{FF2B5EF4-FFF2-40B4-BE49-F238E27FC236}">
                  <a16:creationId xmlns:a16="http://schemas.microsoft.com/office/drawing/2014/main" id="{F3EEDA9E-2310-41BE-9EA4-FB2C8509A3B3}"/>
                </a:ext>
              </a:extLst>
            </p:cNvPr>
            <p:cNvSpPr/>
            <p:nvPr/>
          </p:nvSpPr>
          <p:spPr>
            <a:xfrm>
              <a:off x="211756" y="1643883"/>
              <a:ext cx="8671999" cy="1610877"/>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01699995-8E4B-406C-A0C7-5EE04A68ED0B}"/>
                </a:ext>
              </a:extLst>
            </p:cNvPr>
            <p:cNvSpPr/>
            <p:nvPr/>
          </p:nvSpPr>
          <p:spPr>
            <a:xfrm>
              <a:off x="6363921" y="2011932"/>
              <a:ext cx="2410503" cy="731363"/>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2" name="矩形: 圆角 21">
              <a:extLst>
                <a:ext uri="{FF2B5EF4-FFF2-40B4-BE49-F238E27FC236}">
                  <a16:creationId xmlns:a16="http://schemas.microsoft.com/office/drawing/2014/main" id="{5000AD4E-BF6E-4305-978E-3BB4C346A6BD}"/>
                </a:ext>
              </a:extLst>
            </p:cNvPr>
            <p:cNvSpPr/>
            <p:nvPr/>
          </p:nvSpPr>
          <p:spPr>
            <a:xfrm>
              <a:off x="3458616" y="1730953"/>
              <a:ext cx="2552633" cy="1439555"/>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Older than 65</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No occupation</a:t>
              </a:r>
              <a:endParaRPr lang="zh-CN" altLang="en-US" sz="1600" dirty="0">
                <a:solidFill>
                  <a:schemeClr val="tx1"/>
                </a:solidFill>
                <a:latin typeface="Helvetica" panose="020B0604020202020204" pitchFamily="34" charset="0"/>
                <a:cs typeface="Helvetica" panose="020B0604020202020204" pitchFamily="34" charset="0"/>
              </a:endParaRPr>
            </a:p>
          </p:txBody>
        </p:sp>
        <p:grpSp>
          <p:nvGrpSpPr>
            <p:cNvPr id="10" name="组合 9">
              <a:extLst>
                <a:ext uri="{FF2B5EF4-FFF2-40B4-BE49-F238E27FC236}">
                  <a16:creationId xmlns:a16="http://schemas.microsoft.com/office/drawing/2014/main" id="{3BDD6581-8E3D-4544-8915-3CFD5DB2D1CA}"/>
                </a:ext>
              </a:extLst>
            </p:cNvPr>
            <p:cNvGrpSpPr/>
            <p:nvPr/>
          </p:nvGrpSpPr>
          <p:grpSpPr>
            <a:xfrm>
              <a:off x="310562" y="1642600"/>
              <a:ext cx="2715977" cy="1232779"/>
              <a:chOff x="310562" y="1498834"/>
              <a:chExt cx="2715977" cy="1232779"/>
            </a:xfrm>
          </p:grpSpPr>
          <p:sp>
            <p:nvSpPr>
              <p:cNvPr id="18" name="矩形 17">
                <a:extLst>
                  <a:ext uri="{FF2B5EF4-FFF2-40B4-BE49-F238E27FC236}">
                    <a16:creationId xmlns:a16="http://schemas.microsoft.com/office/drawing/2014/main" id="{B30EE8EC-0019-4D9F-8D70-6B168F90AA30}"/>
                  </a:ext>
                </a:extLst>
              </p:cNvPr>
              <p:cNvSpPr/>
              <p:nvPr/>
            </p:nvSpPr>
            <p:spPr>
              <a:xfrm>
                <a:off x="310562" y="1498834"/>
                <a:ext cx="2715977"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5 minutes threshold</a:t>
                </a:r>
              </a:p>
            </p:txBody>
          </p:sp>
          <p:sp>
            <p:nvSpPr>
              <p:cNvPr id="5" name="矩形 4">
                <a:extLst>
                  <a:ext uri="{FF2B5EF4-FFF2-40B4-BE49-F238E27FC236}">
                    <a16:creationId xmlns:a16="http://schemas.microsoft.com/office/drawing/2014/main" id="{6A80253D-7352-4288-8139-2711384F3BA1}"/>
                  </a:ext>
                </a:extLst>
              </p:cNvPr>
              <p:cNvSpPr/>
              <p:nvPr/>
            </p:nvSpPr>
            <p:spPr>
              <a:xfrm>
                <a:off x="621623" y="1972037"/>
                <a:ext cx="186461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a:t>
                </a:r>
                <a:r>
                  <a:rPr lang="en-US" altLang="zh-CN" dirty="0">
                    <a:solidFill>
                      <a:srgbClr val="FF3300"/>
                    </a:solidFill>
                    <a:latin typeface="Helvetica" panose="020B0604020202020204" pitchFamily="34" charset="0"/>
                    <a:cs typeface="Helvetica" panose="020B0604020202020204" pitchFamily="34" charset="0"/>
                  </a:rPr>
                  <a:t>0.142</a:t>
                </a:r>
              </a:p>
            </p:txBody>
          </p:sp>
          <p:sp>
            <p:nvSpPr>
              <p:cNvPr id="30" name="矩形 29">
                <a:extLst>
                  <a:ext uri="{FF2B5EF4-FFF2-40B4-BE49-F238E27FC236}">
                    <a16:creationId xmlns:a16="http://schemas.microsoft.com/office/drawing/2014/main" id="{46A873F4-2259-44EC-9CF1-801AD395E74B}"/>
                  </a:ext>
                </a:extLst>
              </p:cNvPr>
              <p:cNvSpPr/>
              <p:nvPr/>
            </p:nvSpPr>
            <p:spPr>
              <a:xfrm>
                <a:off x="621623" y="2362281"/>
                <a:ext cx="212109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a:t>
                </a:r>
                <a:r>
                  <a:rPr lang="en-US" altLang="zh-CN" dirty="0">
                    <a:solidFill>
                      <a:srgbClr val="FF3300"/>
                    </a:solidFill>
                    <a:latin typeface="Helvetica" panose="020B0604020202020204" pitchFamily="34" charset="0"/>
                    <a:cs typeface="Helvetica" panose="020B0604020202020204" pitchFamily="34" charset="0"/>
                  </a:rPr>
                  <a:t>0.843</a:t>
                </a:r>
              </a:p>
            </p:txBody>
          </p:sp>
        </p:grpSp>
      </p:grpSp>
      <p:grpSp>
        <p:nvGrpSpPr>
          <p:cNvPr id="6" name="组合 5">
            <a:extLst>
              <a:ext uri="{FF2B5EF4-FFF2-40B4-BE49-F238E27FC236}">
                <a16:creationId xmlns:a16="http://schemas.microsoft.com/office/drawing/2014/main" id="{1C2807D3-FDC0-4AA5-85A0-75AF5DA1C4EF}"/>
              </a:ext>
            </a:extLst>
          </p:cNvPr>
          <p:cNvGrpSpPr/>
          <p:nvPr/>
        </p:nvGrpSpPr>
        <p:grpSpPr>
          <a:xfrm>
            <a:off x="223878" y="3429394"/>
            <a:ext cx="8671999" cy="1387470"/>
            <a:chOff x="235999" y="3360178"/>
            <a:chExt cx="8671999" cy="1387470"/>
          </a:xfrm>
        </p:grpSpPr>
        <p:sp>
          <p:nvSpPr>
            <p:cNvPr id="37" name="矩形: 圆角 36">
              <a:extLst>
                <a:ext uri="{FF2B5EF4-FFF2-40B4-BE49-F238E27FC236}">
                  <a16:creationId xmlns:a16="http://schemas.microsoft.com/office/drawing/2014/main" id="{9DA081F3-79BE-4564-A2A4-19CCD220ABA6}"/>
                </a:ext>
              </a:extLst>
            </p:cNvPr>
            <p:cNvSpPr/>
            <p:nvPr/>
          </p:nvSpPr>
          <p:spPr>
            <a:xfrm>
              <a:off x="235999" y="3360178"/>
              <a:ext cx="8671999" cy="1387470"/>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9676DB8A-D63D-40C2-B8DB-864584B9E7AB}"/>
                </a:ext>
              </a:extLst>
            </p:cNvPr>
            <p:cNvSpPr/>
            <p:nvPr/>
          </p:nvSpPr>
          <p:spPr>
            <a:xfrm>
              <a:off x="6388165" y="3420295"/>
              <a:ext cx="2410503" cy="1206714"/>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25-44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Female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052756E-B4A4-4F30-BB7F-336ED21A6A49}"/>
                </a:ext>
              </a:extLst>
            </p:cNvPr>
            <p:cNvSpPr/>
            <p:nvPr/>
          </p:nvSpPr>
          <p:spPr>
            <a:xfrm>
              <a:off x="3482920" y="3561361"/>
              <a:ext cx="2552571"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Business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Going home purpose</a:t>
              </a:r>
              <a:endParaRPr lang="zh-CN" altLang="en-US" sz="1600" dirty="0">
                <a:solidFill>
                  <a:schemeClr val="tx1"/>
                </a:solidFill>
                <a:latin typeface="Helvetica" panose="020B0604020202020204" pitchFamily="34" charset="0"/>
                <a:cs typeface="Helvetica" panose="020B0604020202020204" pitchFamily="34" charset="0"/>
              </a:endParaRPr>
            </a:p>
          </p:txBody>
        </p:sp>
        <p:grpSp>
          <p:nvGrpSpPr>
            <p:cNvPr id="7" name="组合 6">
              <a:extLst>
                <a:ext uri="{FF2B5EF4-FFF2-40B4-BE49-F238E27FC236}">
                  <a16:creationId xmlns:a16="http://schemas.microsoft.com/office/drawing/2014/main" id="{A363A0C0-DE16-4A99-931C-E4D82153AFFF}"/>
                </a:ext>
              </a:extLst>
            </p:cNvPr>
            <p:cNvGrpSpPr/>
            <p:nvPr/>
          </p:nvGrpSpPr>
          <p:grpSpPr>
            <a:xfrm>
              <a:off x="310562" y="3375399"/>
              <a:ext cx="2700581" cy="1186983"/>
              <a:chOff x="310562" y="3088537"/>
              <a:chExt cx="2700581" cy="1186983"/>
            </a:xfrm>
          </p:grpSpPr>
          <p:sp>
            <p:nvSpPr>
              <p:cNvPr id="19" name="矩形 18">
                <a:extLst>
                  <a:ext uri="{FF2B5EF4-FFF2-40B4-BE49-F238E27FC236}">
                    <a16:creationId xmlns:a16="http://schemas.microsoft.com/office/drawing/2014/main" id="{5B06F315-7AF5-49D4-809B-76794E67B5DC}"/>
                  </a:ext>
                </a:extLst>
              </p:cNvPr>
              <p:cNvSpPr/>
              <p:nvPr/>
            </p:nvSpPr>
            <p:spPr>
              <a:xfrm>
                <a:off x="310562" y="3088537"/>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8 minutes threshold</a:t>
                </a:r>
              </a:p>
            </p:txBody>
          </p:sp>
          <p:sp>
            <p:nvSpPr>
              <p:cNvPr id="31" name="矩形 30">
                <a:extLst>
                  <a:ext uri="{FF2B5EF4-FFF2-40B4-BE49-F238E27FC236}">
                    <a16:creationId xmlns:a16="http://schemas.microsoft.com/office/drawing/2014/main" id="{055B9B17-E179-4971-A906-AC1C360C2E75}"/>
                  </a:ext>
                </a:extLst>
              </p:cNvPr>
              <p:cNvSpPr/>
              <p:nvPr/>
            </p:nvSpPr>
            <p:spPr>
              <a:xfrm>
                <a:off x="645865" y="3562294"/>
                <a:ext cx="186461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a:t>
                </a:r>
                <a:r>
                  <a:rPr lang="en-US" altLang="zh-CN" dirty="0">
                    <a:solidFill>
                      <a:srgbClr val="FF3300"/>
                    </a:solidFill>
                    <a:latin typeface="Helvetica" panose="020B0604020202020204" pitchFamily="34" charset="0"/>
                    <a:cs typeface="Helvetica" panose="020B0604020202020204" pitchFamily="34" charset="0"/>
                  </a:rPr>
                  <a:t>0.016</a:t>
                </a:r>
              </a:p>
            </p:txBody>
          </p:sp>
          <p:sp>
            <p:nvSpPr>
              <p:cNvPr id="32" name="矩形 31">
                <a:extLst>
                  <a:ext uri="{FF2B5EF4-FFF2-40B4-BE49-F238E27FC236}">
                    <a16:creationId xmlns:a16="http://schemas.microsoft.com/office/drawing/2014/main" id="{AB0414BE-BA90-4AC6-826A-C67EA7F02ACA}"/>
                  </a:ext>
                </a:extLst>
              </p:cNvPr>
              <p:cNvSpPr/>
              <p:nvPr/>
            </p:nvSpPr>
            <p:spPr>
              <a:xfrm>
                <a:off x="651693" y="3906188"/>
                <a:ext cx="212109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a:t>
                </a:r>
                <a:r>
                  <a:rPr lang="en-US" altLang="zh-CN" dirty="0">
                    <a:solidFill>
                      <a:srgbClr val="FF3300"/>
                    </a:solidFill>
                    <a:latin typeface="Helvetica" panose="020B0604020202020204" pitchFamily="34" charset="0"/>
                    <a:cs typeface="Helvetica" panose="020B0604020202020204" pitchFamily="34" charset="0"/>
                  </a:rPr>
                  <a:t>0.221</a:t>
                </a:r>
                <a:endParaRPr lang="en-US" altLang="zh-CN" dirty="0">
                  <a:latin typeface="Helvetica" panose="020B0604020202020204" pitchFamily="34" charset="0"/>
                  <a:cs typeface="Helvetica" panose="020B0604020202020204" pitchFamily="34" charset="0"/>
                </a:endParaRPr>
              </a:p>
            </p:txBody>
          </p:sp>
        </p:grpSp>
      </p:grpSp>
      <p:grpSp>
        <p:nvGrpSpPr>
          <p:cNvPr id="17" name="组合 16">
            <a:extLst>
              <a:ext uri="{FF2B5EF4-FFF2-40B4-BE49-F238E27FC236}">
                <a16:creationId xmlns:a16="http://schemas.microsoft.com/office/drawing/2014/main" id="{3FFB941A-1A27-4A8D-8D0D-4843EA3A9499}"/>
              </a:ext>
            </a:extLst>
          </p:cNvPr>
          <p:cNvGrpSpPr/>
          <p:nvPr/>
        </p:nvGrpSpPr>
        <p:grpSpPr>
          <a:xfrm>
            <a:off x="223878" y="5041048"/>
            <a:ext cx="8671999" cy="1269262"/>
            <a:chOff x="235999" y="5073870"/>
            <a:chExt cx="8671999" cy="1269262"/>
          </a:xfrm>
        </p:grpSpPr>
        <p:sp>
          <p:nvSpPr>
            <p:cNvPr id="38" name="矩形: 圆角 37">
              <a:extLst>
                <a:ext uri="{FF2B5EF4-FFF2-40B4-BE49-F238E27FC236}">
                  <a16:creationId xmlns:a16="http://schemas.microsoft.com/office/drawing/2014/main" id="{431EF616-4B8C-43F0-B7D3-1353D19E345B}"/>
                </a:ext>
              </a:extLst>
            </p:cNvPr>
            <p:cNvSpPr/>
            <p:nvPr/>
          </p:nvSpPr>
          <p:spPr>
            <a:xfrm>
              <a:off x="235999" y="5073870"/>
              <a:ext cx="8671999" cy="126926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74BF227F-8D4A-477E-B404-DA1F99CADDDD}"/>
                </a:ext>
              </a:extLst>
            </p:cNvPr>
            <p:cNvSpPr/>
            <p:nvPr/>
          </p:nvSpPr>
          <p:spPr>
            <a:xfrm>
              <a:off x="6388164" y="5203760"/>
              <a:ext cx="2410503" cy="944922"/>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Age between 45-64</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Peak hour</a:t>
              </a:r>
            </a:p>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Commuting to work</a:t>
              </a:r>
            </a:p>
          </p:txBody>
        </p:sp>
        <p:sp>
          <p:nvSpPr>
            <p:cNvPr id="26" name="矩形: 圆角 25">
              <a:extLst>
                <a:ext uri="{FF2B5EF4-FFF2-40B4-BE49-F238E27FC236}">
                  <a16:creationId xmlns:a16="http://schemas.microsoft.com/office/drawing/2014/main" id="{540CA60F-185D-40DC-A5E9-9B23324E5C33}"/>
                </a:ext>
              </a:extLst>
            </p:cNvPr>
            <p:cNvSpPr/>
            <p:nvPr/>
          </p:nvSpPr>
          <p:spPr>
            <a:xfrm>
              <a:off x="3482860" y="5249130"/>
              <a:ext cx="2552632" cy="847008"/>
            </a:xfrm>
            <a:prstGeom prst="roundRect">
              <a:avLst/>
            </a:prstGeom>
            <a:noFill/>
            <a:ln w="19050">
              <a:solidFill>
                <a:srgbClr val="FF5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dirty="0">
                  <a:solidFill>
                    <a:schemeClr val="tx1"/>
                  </a:solidFill>
                  <a:latin typeface="Helvetica" panose="020B0604020202020204" pitchFamily="34" charset="0"/>
                  <a:cs typeface="Helvetica" panose="020B0604020202020204" pitchFamily="34" charset="0"/>
                </a:rPr>
                <a:t>Private purpose</a:t>
              </a:r>
            </a:p>
          </p:txBody>
        </p:sp>
        <p:grpSp>
          <p:nvGrpSpPr>
            <p:cNvPr id="21" name="组合 20">
              <a:extLst>
                <a:ext uri="{FF2B5EF4-FFF2-40B4-BE49-F238E27FC236}">
                  <a16:creationId xmlns:a16="http://schemas.microsoft.com/office/drawing/2014/main" id="{3F31D937-1AA8-4BB2-ABB2-8AF76A03ADE4}"/>
                </a:ext>
              </a:extLst>
            </p:cNvPr>
            <p:cNvGrpSpPr/>
            <p:nvPr/>
          </p:nvGrpSpPr>
          <p:grpSpPr>
            <a:xfrm>
              <a:off x="310562" y="5105115"/>
              <a:ext cx="2700581" cy="1238017"/>
              <a:chOff x="310562" y="4893935"/>
              <a:chExt cx="2700581" cy="1238017"/>
            </a:xfrm>
          </p:grpSpPr>
          <p:sp>
            <p:nvSpPr>
              <p:cNvPr id="20" name="矩形 19">
                <a:extLst>
                  <a:ext uri="{FF2B5EF4-FFF2-40B4-BE49-F238E27FC236}">
                    <a16:creationId xmlns:a16="http://schemas.microsoft.com/office/drawing/2014/main" id="{9C328A07-D1D6-49D6-B7D8-5E40FA4267D4}"/>
                  </a:ext>
                </a:extLst>
              </p:cNvPr>
              <p:cNvSpPr/>
              <p:nvPr/>
            </p:nvSpPr>
            <p:spPr>
              <a:xfrm>
                <a:off x="310562" y="4893935"/>
                <a:ext cx="2700581"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13 minutes threshold</a:t>
                </a:r>
              </a:p>
            </p:txBody>
          </p:sp>
          <p:sp>
            <p:nvSpPr>
              <p:cNvPr id="33" name="矩形 32">
                <a:extLst>
                  <a:ext uri="{FF2B5EF4-FFF2-40B4-BE49-F238E27FC236}">
                    <a16:creationId xmlns:a16="http://schemas.microsoft.com/office/drawing/2014/main" id="{24B8877A-C1F6-443B-BDE3-B08452F72272}"/>
                  </a:ext>
                </a:extLst>
              </p:cNvPr>
              <p:cNvSpPr/>
              <p:nvPr/>
            </p:nvSpPr>
            <p:spPr>
              <a:xfrm>
                <a:off x="645864" y="5367692"/>
                <a:ext cx="186461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Individual: </a:t>
                </a:r>
                <a:r>
                  <a:rPr lang="en-US" altLang="zh-CN" dirty="0">
                    <a:solidFill>
                      <a:srgbClr val="FF3300"/>
                    </a:solidFill>
                    <a:latin typeface="Helvetica" panose="020B0604020202020204" pitchFamily="34" charset="0"/>
                    <a:cs typeface="Helvetica" panose="020B0604020202020204" pitchFamily="34" charset="0"/>
                  </a:rPr>
                  <a:t>0.060</a:t>
                </a:r>
                <a:endParaRPr lang="en-US" altLang="zh-CN" dirty="0">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F9309809-2342-472D-890F-639A8B76E919}"/>
                  </a:ext>
                </a:extLst>
              </p:cNvPr>
              <p:cNvSpPr/>
              <p:nvPr/>
            </p:nvSpPr>
            <p:spPr>
              <a:xfrm>
                <a:off x="645864" y="5762620"/>
                <a:ext cx="2121093"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Group trend: </a:t>
                </a:r>
                <a:r>
                  <a:rPr lang="en-US" altLang="zh-CN" dirty="0">
                    <a:solidFill>
                      <a:srgbClr val="FF3300"/>
                    </a:solidFill>
                    <a:latin typeface="Helvetica" panose="020B0604020202020204" pitchFamily="34" charset="0"/>
                    <a:cs typeface="Helvetica" panose="020B0604020202020204" pitchFamily="34" charset="0"/>
                  </a:rPr>
                  <a:t>0.426</a:t>
                </a:r>
              </a:p>
            </p:txBody>
          </p:sp>
        </p:grpSp>
      </p:grpSp>
      <p:sp>
        <p:nvSpPr>
          <p:cNvPr id="39" name="矩形 38">
            <a:extLst>
              <a:ext uri="{FF2B5EF4-FFF2-40B4-BE49-F238E27FC236}">
                <a16:creationId xmlns:a16="http://schemas.microsoft.com/office/drawing/2014/main" id="{C44DC9B3-0256-4969-86D2-B267882B3223}"/>
              </a:ext>
            </a:extLst>
          </p:cNvPr>
          <p:cNvSpPr/>
          <p:nvPr/>
        </p:nvSpPr>
        <p:spPr>
          <a:xfrm>
            <a:off x="633745" y="1117130"/>
            <a:ext cx="2079139" cy="369332"/>
          </a:xfrm>
          <a:prstGeom prst="rect">
            <a:avLst/>
          </a:prstGeom>
          <a:solidFill>
            <a:srgbClr val="FF5050"/>
          </a:solidFill>
          <a:ln>
            <a:noFill/>
          </a:ln>
        </p:spPr>
        <p:txBody>
          <a:bodyPr wrap="square">
            <a:spAutoFit/>
          </a:bodyPr>
          <a:lstStyle/>
          <a:p>
            <a:pPr algn="ctr"/>
            <a:r>
              <a:rPr lang="en-US" altLang="zh-CN" kern="100" dirty="0">
                <a:solidFill>
                  <a:schemeClr val="bg1"/>
                </a:solidFill>
                <a:latin typeface="Helvetica" panose="020B0604020202020204" pitchFamily="34" charset="0"/>
                <a:cs typeface="Helvetica" panose="020B0604020202020204" pitchFamily="34" charset="0"/>
              </a:rPr>
              <a:t>Prediction</a:t>
            </a:r>
          </a:p>
        </p:txBody>
      </p:sp>
    </p:spTree>
    <p:extLst>
      <p:ext uri="{BB962C8B-B14F-4D97-AF65-F5344CB8AC3E}">
        <p14:creationId xmlns:p14="http://schemas.microsoft.com/office/powerpoint/2010/main" val="2064476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14A59830-4F2E-4F84-9D51-63F56F237863}"/>
              </a:ext>
            </a:extLst>
          </p:cNvPr>
          <p:cNvSpPr/>
          <p:nvPr/>
        </p:nvSpPr>
        <p:spPr>
          <a:xfrm>
            <a:off x="4595916" y="4303604"/>
            <a:ext cx="4351403" cy="1744209"/>
          </a:xfrm>
          <a:prstGeom prst="roundRect">
            <a:avLst>
              <a:gd name="adj" fmla="val 910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kern="100" dirty="0">
                <a:solidFill>
                  <a:prstClr val="black"/>
                </a:solidFill>
                <a:latin typeface="Helvetica" panose="020B0604020202020204" pitchFamily="34" charset="0"/>
                <a:cs typeface="Helvetica" panose="020B0604020202020204" pitchFamily="34" charset="0"/>
              </a:rPr>
              <a:t>The effect of influencing factors is </a:t>
            </a:r>
            <a:r>
              <a:rPr lang="en-US" altLang="zh-CN" kern="100" dirty="0">
                <a:solidFill>
                  <a:srgbClr val="FF3300"/>
                </a:solidFill>
                <a:latin typeface="Helvetica" panose="020B0604020202020204" pitchFamily="34" charset="0"/>
                <a:cs typeface="Helvetica" panose="020B0604020202020204" pitchFamily="34" charset="0"/>
              </a:rPr>
              <a:t>predicted, </a:t>
            </a:r>
            <a:r>
              <a:rPr lang="en-US" altLang="zh-CN" kern="100" dirty="0">
                <a:solidFill>
                  <a:prstClr val="black"/>
                </a:solidFill>
                <a:latin typeface="Helvetica" panose="020B0604020202020204" pitchFamily="34" charset="0"/>
                <a:cs typeface="Helvetica" panose="020B0604020202020204" pitchFamily="34" charset="0"/>
              </a:rPr>
              <a:t>the results are </a:t>
            </a:r>
            <a:r>
              <a:rPr lang="en-US" altLang="zh-CN" kern="100" dirty="0">
                <a:solidFill>
                  <a:srgbClr val="FF3300"/>
                </a:solidFill>
                <a:latin typeface="Helvetica" panose="020B0604020202020204" pitchFamily="34" charset="0"/>
                <a:cs typeface="Helvetica" panose="020B0604020202020204" pitchFamily="34" charset="0"/>
              </a:rPr>
              <a:t>evaluated </a:t>
            </a:r>
            <a:r>
              <a:rPr lang="en-US" altLang="zh-CN" kern="100" dirty="0">
                <a:solidFill>
                  <a:prstClr val="black"/>
                </a:solidFill>
                <a:latin typeface="Helvetica" panose="020B0604020202020204" pitchFamily="34" charset="0"/>
                <a:cs typeface="Helvetica" panose="020B0604020202020204" pitchFamily="34" charset="0"/>
              </a:rPr>
              <a:t>from the view of </a:t>
            </a:r>
            <a:r>
              <a:rPr lang="en-US" altLang="zh-CN" kern="100" dirty="0">
                <a:solidFill>
                  <a:srgbClr val="FF3300"/>
                </a:solidFill>
                <a:latin typeface="Helvetica" panose="020B0604020202020204" pitchFamily="34" charset="0"/>
                <a:cs typeface="Helvetica" panose="020B0604020202020204" pitchFamily="34" charset="0"/>
              </a:rPr>
              <a:t>both individual and group.</a:t>
            </a:r>
          </a:p>
        </p:txBody>
      </p:sp>
      <p:sp>
        <p:nvSpPr>
          <p:cNvPr id="28" name="矩形: 圆角 27">
            <a:extLst>
              <a:ext uri="{FF2B5EF4-FFF2-40B4-BE49-F238E27FC236}">
                <a16:creationId xmlns:a16="http://schemas.microsoft.com/office/drawing/2014/main" id="{828287E8-BF83-426A-A8FC-2DAAF11E47A0}"/>
              </a:ext>
            </a:extLst>
          </p:cNvPr>
          <p:cNvSpPr/>
          <p:nvPr/>
        </p:nvSpPr>
        <p:spPr>
          <a:xfrm>
            <a:off x="4595917" y="2172887"/>
            <a:ext cx="4351403" cy="1524467"/>
          </a:xfrm>
          <a:prstGeom prst="roundRect">
            <a:avLst>
              <a:gd name="adj" fmla="val 9951"/>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kern="100" dirty="0">
                <a:solidFill>
                  <a:schemeClr val="tx1"/>
                </a:solidFill>
                <a:latin typeface="Helvetica" panose="020B0604020202020204" pitchFamily="34" charset="0"/>
                <a:cs typeface="Helvetica" panose="020B0604020202020204" pitchFamily="34" charset="0"/>
              </a:rPr>
              <a:t>Describe passengers' walking duration preferences using the </a:t>
            </a:r>
            <a:r>
              <a:rPr lang="en-US" altLang="zh-CN" kern="100" dirty="0">
                <a:solidFill>
                  <a:srgbClr val="FF3300"/>
                </a:solidFill>
                <a:latin typeface="Helvetica" panose="020B0604020202020204" pitchFamily="34" charset="0"/>
                <a:cs typeface="Helvetica" panose="020B0604020202020204" pitchFamily="34" charset="0"/>
              </a:rPr>
              <a:t>probability</a:t>
            </a:r>
            <a:r>
              <a:rPr lang="en-US" altLang="zh-CN" kern="100" dirty="0">
                <a:solidFill>
                  <a:schemeClr val="tx1"/>
                </a:solidFill>
                <a:latin typeface="Helvetica" panose="020B0604020202020204" pitchFamily="34" charset="0"/>
                <a:cs typeface="Helvetica" panose="020B0604020202020204" pitchFamily="34" charset="0"/>
              </a:rPr>
              <a:t> of walking longer than a given threshold.</a:t>
            </a:r>
          </a:p>
        </p:txBody>
      </p:sp>
      <p:sp>
        <p:nvSpPr>
          <p:cNvPr id="22" name="矩形 21">
            <a:extLst>
              <a:ext uri="{FF2B5EF4-FFF2-40B4-BE49-F238E27FC236}">
                <a16:creationId xmlns:a16="http://schemas.microsoft.com/office/drawing/2014/main" id="{48531407-2A78-42FE-9B1F-37CC0D4D250E}"/>
              </a:ext>
            </a:extLst>
          </p:cNvPr>
          <p:cNvSpPr/>
          <p:nvPr/>
        </p:nvSpPr>
        <p:spPr>
          <a:xfrm>
            <a:off x="1" y="543737"/>
            <a:ext cx="4417069"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28</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矩形 17">
            <a:extLst>
              <a:ext uri="{FF2B5EF4-FFF2-40B4-BE49-F238E27FC236}">
                <a16:creationId xmlns:a16="http://schemas.microsoft.com/office/drawing/2014/main" id="{8CDCE173-7473-4BC3-A1F4-FA787784DADE}"/>
              </a:ext>
            </a:extLst>
          </p:cNvPr>
          <p:cNvSpPr/>
          <p:nvPr/>
        </p:nvSpPr>
        <p:spPr>
          <a:xfrm>
            <a:off x="888180" y="140051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sp>
        <p:nvSpPr>
          <p:cNvPr id="3" name="矩形 2">
            <a:extLst>
              <a:ext uri="{FF2B5EF4-FFF2-40B4-BE49-F238E27FC236}">
                <a16:creationId xmlns:a16="http://schemas.microsoft.com/office/drawing/2014/main" id="{980E9C92-298B-4DFF-8EB8-C20FA9685BF9}"/>
              </a:ext>
            </a:extLst>
          </p:cNvPr>
          <p:cNvSpPr/>
          <p:nvPr/>
        </p:nvSpPr>
        <p:spPr>
          <a:xfrm>
            <a:off x="670592" y="2279018"/>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Little quantitative relationship between walking duration and passengers’ attributes was found.</a:t>
            </a:r>
            <a:endParaRPr lang="zh-CN" altLang="en-US"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D9C86844-B3EB-46B5-B8BF-A7390ED42824}"/>
              </a:ext>
            </a:extLst>
          </p:cNvPr>
          <p:cNvSpPr/>
          <p:nvPr/>
        </p:nvSpPr>
        <p:spPr>
          <a:xfrm>
            <a:off x="670592" y="4383842"/>
            <a:ext cx="374647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Few of the existing studies quantitative verified the effect of influencing factors</a:t>
            </a:r>
            <a:endParaRPr lang="zh-CN" altLang="en-US" dirty="0">
              <a:latin typeface="Helvetica" panose="020B0604020202020204" pitchFamily="34" charset="0"/>
              <a:cs typeface="Helvetica" panose="020B0604020202020204" pitchFamily="34" charset="0"/>
            </a:endParaRPr>
          </a:p>
        </p:txBody>
      </p:sp>
      <p:sp>
        <p:nvSpPr>
          <p:cNvPr id="23" name="矩形: 圆角 22">
            <a:extLst>
              <a:ext uri="{FF2B5EF4-FFF2-40B4-BE49-F238E27FC236}">
                <a16:creationId xmlns:a16="http://schemas.microsoft.com/office/drawing/2014/main" id="{CC3E7E20-D67B-4E2B-9FCE-1EC9290765DC}"/>
              </a:ext>
            </a:extLst>
          </p:cNvPr>
          <p:cNvSpPr/>
          <p:nvPr/>
        </p:nvSpPr>
        <p:spPr>
          <a:xfrm>
            <a:off x="306568" y="2279018"/>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圆角 23">
            <a:extLst>
              <a:ext uri="{FF2B5EF4-FFF2-40B4-BE49-F238E27FC236}">
                <a16:creationId xmlns:a16="http://schemas.microsoft.com/office/drawing/2014/main" id="{5646BDD5-D1C9-48F2-AECD-3E477D1C3601}"/>
              </a:ext>
            </a:extLst>
          </p:cNvPr>
          <p:cNvSpPr/>
          <p:nvPr/>
        </p:nvSpPr>
        <p:spPr>
          <a:xfrm>
            <a:off x="306568" y="4383842"/>
            <a:ext cx="288758" cy="288758"/>
          </a:xfrm>
          <a:prstGeom prst="round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31D3280C-8B51-4942-9650-9B6BA0BAE1C5}"/>
              </a:ext>
            </a:extLst>
          </p:cNvPr>
          <p:cNvSpPr/>
          <p:nvPr/>
        </p:nvSpPr>
        <p:spPr>
          <a:xfrm>
            <a:off x="5380516" y="1397625"/>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26" name="图形 25" descr="箭头: 直">
            <a:extLst>
              <a:ext uri="{FF2B5EF4-FFF2-40B4-BE49-F238E27FC236}">
                <a16:creationId xmlns:a16="http://schemas.microsoft.com/office/drawing/2014/main" id="{885CD955-5D2D-4DD2-A170-C49992C7E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04157" y="1915346"/>
            <a:ext cx="701749" cy="701749"/>
          </a:xfrm>
          <a:prstGeom prst="rect">
            <a:avLst/>
          </a:prstGeom>
        </p:spPr>
      </p:pic>
      <p:pic>
        <p:nvPicPr>
          <p:cNvPr id="27" name="图形 26" descr="箭头: 直">
            <a:extLst>
              <a:ext uri="{FF2B5EF4-FFF2-40B4-BE49-F238E27FC236}">
                <a16:creationId xmlns:a16="http://schemas.microsoft.com/office/drawing/2014/main" id="{3867A6A5-1468-497A-9464-592DE483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04157" y="4090248"/>
            <a:ext cx="701749" cy="701749"/>
          </a:xfrm>
          <a:prstGeom prst="rect">
            <a:avLst/>
          </a:prstGeom>
        </p:spPr>
      </p:pic>
    </p:spTree>
    <p:extLst>
      <p:ext uri="{BB962C8B-B14F-4D97-AF65-F5344CB8AC3E}">
        <p14:creationId xmlns:p14="http://schemas.microsoft.com/office/powerpoint/2010/main" val="362540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4E9E6D8-81DF-4DFA-B8E1-21BAF19AE1C8}"/>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Analysis on the Characteristics of Transit Ridership and Land Use</a:t>
            </a:r>
          </a:p>
        </p:txBody>
      </p:sp>
      <p:sp>
        <p:nvSpPr>
          <p:cNvPr id="4" name="矩形 3">
            <a:extLst>
              <a:ext uri="{FF2B5EF4-FFF2-40B4-BE49-F238E27FC236}">
                <a16:creationId xmlns:a16="http://schemas.microsoft.com/office/drawing/2014/main" id="{628BC8BD-DBF5-46DB-A79C-03C14509099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a:latin typeface="Times New Roman" panose="02020603050405020304" pitchFamily="18" charset="0"/>
                <a:cs typeface="Times New Roman" panose="02020603050405020304" pitchFamily="18" charset="0"/>
              </a:rPr>
              <a:t>Chapter 3</a:t>
            </a:r>
            <a:endParaRPr lang="en-US" altLang="zh-CN"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382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8641F58-45E7-44AC-913C-C1023FA595EC}"/>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Introduction</a:t>
            </a:r>
            <a:endParaRPr lang="zh-CN" altLang="en-US" sz="3200" i="1"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6476B70-162E-4BFC-AA9C-AE15D9FDE185}"/>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1</a:t>
            </a:r>
          </a:p>
        </p:txBody>
      </p:sp>
    </p:spTree>
    <p:extLst>
      <p:ext uri="{BB962C8B-B14F-4D97-AF65-F5344CB8AC3E}">
        <p14:creationId xmlns:p14="http://schemas.microsoft.com/office/powerpoint/2010/main" val="2102090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AC398D29-84B1-40F3-A754-11D0D5D4EA9C}"/>
              </a:ext>
            </a:extLst>
          </p:cNvPr>
          <p:cNvSpPr/>
          <p:nvPr/>
        </p:nvSpPr>
        <p:spPr>
          <a:xfrm>
            <a:off x="-1" y="529278"/>
            <a:ext cx="9144000" cy="391291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30</a:t>
            </a:fld>
            <a:endParaRPr lang="zh-CN" altLang="en-US"/>
          </a:p>
        </p:txBody>
      </p:sp>
      <p:grpSp>
        <p:nvGrpSpPr>
          <p:cNvPr id="30" name="组合 29">
            <a:extLst>
              <a:ext uri="{FF2B5EF4-FFF2-40B4-BE49-F238E27FC236}">
                <a16:creationId xmlns:a16="http://schemas.microsoft.com/office/drawing/2014/main" id="{C1DF274D-027F-4324-9670-E67426CE3E7F}"/>
              </a:ext>
            </a:extLst>
          </p:cNvPr>
          <p:cNvGrpSpPr/>
          <p:nvPr/>
        </p:nvGrpSpPr>
        <p:grpSpPr>
          <a:xfrm>
            <a:off x="306570" y="591906"/>
            <a:ext cx="2845070" cy="461665"/>
            <a:chOff x="-3" y="4326643"/>
            <a:chExt cx="2845070" cy="461665"/>
          </a:xfrm>
        </p:grpSpPr>
        <p:sp>
          <p:nvSpPr>
            <p:cNvPr id="32" name="矩形 31">
              <a:extLst>
                <a:ext uri="{FF2B5EF4-FFF2-40B4-BE49-F238E27FC236}">
                  <a16:creationId xmlns:a16="http://schemas.microsoft.com/office/drawing/2014/main" id="{37D4F2B2-EF32-4D39-BE35-F8CD7F2639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03A7F3D3-A2EC-4BC5-8440-46FE2C7080A2}"/>
                </a:ext>
              </a:extLst>
            </p:cNvPr>
            <p:cNvSpPr txBox="1"/>
            <p:nvPr/>
          </p:nvSpPr>
          <p:spPr>
            <a:xfrm>
              <a:off x="193379" y="4326643"/>
              <a:ext cx="26516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Research position</a:t>
              </a:r>
            </a:p>
          </p:txBody>
        </p:sp>
      </p:grpSp>
      <p:grpSp>
        <p:nvGrpSpPr>
          <p:cNvPr id="81" name="组合 80">
            <a:extLst>
              <a:ext uri="{FF2B5EF4-FFF2-40B4-BE49-F238E27FC236}">
                <a16:creationId xmlns:a16="http://schemas.microsoft.com/office/drawing/2014/main" id="{80FA0460-C3BB-4AD7-B56D-7B57C07B67FD}"/>
              </a:ext>
            </a:extLst>
          </p:cNvPr>
          <p:cNvGrpSpPr/>
          <p:nvPr/>
        </p:nvGrpSpPr>
        <p:grpSpPr>
          <a:xfrm>
            <a:off x="306570" y="4638046"/>
            <a:ext cx="1525798" cy="461665"/>
            <a:chOff x="-3" y="4326643"/>
            <a:chExt cx="1525798" cy="461665"/>
          </a:xfrm>
        </p:grpSpPr>
        <p:sp>
          <p:nvSpPr>
            <p:cNvPr id="82" name="矩形 81">
              <a:extLst>
                <a:ext uri="{FF2B5EF4-FFF2-40B4-BE49-F238E27FC236}">
                  <a16:creationId xmlns:a16="http://schemas.microsoft.com/office/drawing/2014/main" id="{D0AF182F-4F80-4D64-953B-8A6D093048C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83" name="文本框 82">
              <a:extLst>
                <a:ext uri="{FF2B5EF4-FFF2-40B4-BE49-F238E27FC236}">
                  <a16:creationId xmlns:a16="http://schemas.microsoft.com/office/drawing/2014/main" id="{6A4FE0F3-1642-446E-B7F6-77FF7D8106A7}"/>
                </a:ext>
              </a:extLst>
            </p:cNvPr>
            <p:cNvSpPr txBox="1"/>
            <p:nvPr/>
          </p:nvSpPr>
          <p:spPr>
            <a:xfrm>
              <a:off x="193379" y="4326643"/>
              <a:ext cx="133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Purpose</a:t>
              </a:r>
            </a:p>
          </p:txBody>
        </p:sp>
      </p:grpSp>
      <p:sp>
        <p:nvSpPr>
          <p:cNvPr id="84" name="矩形 83">
            <a:extLst>
              <a:ext uri="{FF2B5EF4-FFF2-40B4-BE49-F238E27FC236}">
                <a16:creationId xmlns:a16="http://schemas.microsoft.com/office/drawing/2014/main" id="{1C462D9F-10AF-4556-828A-D994B70249DC}"/>
              </a:ext>
            </a:extLst>
          </p:cNvPr>
          <p:cNvSpPr/>
          <p:nvPr/>
        </p:nvSpPr>
        <p:spPr>
          <a:xfrm>
            <a:off x="1773939" y="5229459"/>
            <a:ext cx="6332967"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grasp</a:t>
            </a:r>
            <a:r>
              <a:rPr lang="en-US" altLang="zh-CN" dirty="0">
                <a:latin typeface="Helvetica" panose="020B0604020202020204" pitchFamily="34" charset="0"/>
                <a:cs typeface="Helvetica" panose="020B0604020202020204" pitchFamily="34" charset="0"/>
              </a:rPr>
              <a:t> the </a:t>
            </a:r>
            <a:r>
              <a:rPr lang="en-US" altLang="zh-CN" dirty="0">
                <a:solidFill>
                  <a:srgbClr val="FF3300"/>
                </a:solidFill>
                <a:latin typeface="Helvetica" panose="020B0604020202020204" pitchFamily="34" charset="0"/>
                <a:cs typeface="Helvetica" panose="020B0604020202020204" pitchFamily="34" charset="0"/>
              </a:rPr>
              <a:t>characteristics</a:t>
            </a:r>
            <a:r>
              <a:rPr lang="en-US" altLang="zh-CN" dirty="0">
                <a:latin typeface="Helvetica" panose="020B0604020202020204" pitchFamily="34" charset="0"/>
                <a:cs typeface="Helvetica" panose="020B0604020202020204" pitchFamily="34" charset="0"/>
              </a:rPr>
              <a:t> of transit stations in terms of both transit ridership and land use in Fukuoka.</a:t>
            </a:r>
          </a:p>
        </p:txBody>
      </p:sp>
      <p:sp>
        <p:nvSpPr>
          <p:cNvPr id="87" name="矩形 86">
            <a:extLst>
              <a:ext uri="{FF2B5EF4-FFF2-40B4-BE49-F238E27FC236}">
                <a16:creationId xmlns:a16="http://schemas.microsoft.com/office/drawing/2014/main" id="{825DC667-4104-4558-A941-4D619B9681FA}"/>
              </a:ext>
            </a:extLst>
          </p:cNvPr>
          <p:cNvSpPr/>
          <p:nvPr/>
        </p:nvSpPr>
        <p:spPr>
          <a:xfrm>
            <a:off x="306570" y="1175484"/>
            <a:ext cx="2775173"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Preliminary study</a:t>
            </a:r>
          </a:p>
        </p:txBody>
      </p:sp>
      <p:grpSp>
        <p:nvGrpSpPr>
          <p:cNvPr id="95" name="组合 94">
            <a:extLst>
              <a:ext uri="{FF2B5EF4-FFF2-40B4-BE49-F238E27FC236}">
                <a16:creationId xmlns:a16="http://schemas.microsoft.com/office/drawing/2014/main" id="{9C92B60F-109F-4541-9EAF-E3DCC922BE00}"/>
              </a:ext>
            </a:extLst>
          </p:cNvPr>
          <p:cNvGrpSpPr/>
          <p:nvPr/>
        </p:nvGrpSpPr>
        <p:grpSpPr>
          <a:xfrm>
            <a:off x="403261" y="1797142"/>
            <a:ext cx="4149435" cy="2427507"/>
            <a:chOff x="577763" y="1697482"/>
            <a:chExt cx="4149435" cy="2427507"/>
          </a:xfrm>
        </p:grpSpPr>
        <p:sp>
          <p:nvSpPr>
            <p:cNvPr id="49" name="矩形 48">
              <a:extLst>
                <a:ext uri="{FF2B5EF4-FFF2-40B4-BE49-F238E27FC236}">
                  <a16:creationId xmlns:a16="http://schemas.microsoft.com/office/drawing/2014/main" id="{FB4ECF7A-F88B-47E7-B310-FBB163442D4B}"/>
                </a:ext>
              </a:extLst>
            </p:cNvPr>
            <p:cNvSpPr/>
            <p:nvPr/>
          </p:nvSpPr>
          <p:spPr>
            <a:xfrm>
              <a:off x="577763" y="1804484"/>
              <a:ext cx="3638637"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Characteristics</a:t>
              </a:r>
            </a:p>
          </p:txBody>
        </p:sp>
        <p:sp>
          <p:nvSpPr>
            <p:cNvPr id="57" name="矩形 56">
              <a:extLst>
                <a:ext uri="{FF2B5EF4-FFF2-40B4-BE49-F238E27FC236}">
                  <a16:creationId xmlns:a16="http://schemas.microsoft.com/office/drawing/2014/main" id="{CD826665-88EB-4B6B-973A-0179AF37D8D9}"/>
                </a:ext>
              </a:extLst>
            </p:cNvPr>
            <p:cNvSpPr/>
            <p:nvPr/>
          </p:nvSpPr>
          <p:spPr>
            <a:xfrm>
              <a:off x="812014" y="1697482"/>
              <a:ext cx="3125353" cy="206593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D07D96A0-4FC4-4D1D-B354-46E7A029CF35}"/>
                </a:ext>
              </a:extLst>
            </p:cNvPr>
            <p:cNvSpPr/>
            <p:nvPr/>
          </p:nvSpPr>
          <p:spPr>
            <a:xfrm>
              <a:off x="577765" y="3252640"/>
              <a:ext cx="3638636" cy="369332"/>
            </a:xfrm>
            <a:prstGeom prst="rect">
              <a:avLst/>
            </a:prstGeom>
          </p:spPr>
          <p:txBody>
            <a:bodyPr wrap="square">
              <a:spAutoFit/>
            </a:bodyPr>
            <a:lstStyle/>
            <a:p>
              <a:pPr marL="285750" indent="-285750" algn="ctr">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Relationship</a:t>
              </a:r>
            </a:p>
          </p:txBody>
        </p:sp>
        <p:sp>
          <p:nvSpPr>
            <p:cNvPr id="67" name="箭头: V 形 66">
              <a:extLst>
                <a:ext uri="{FF2B5EF4-FFF2-40B4-BE49-F238E27FC236}">
                  <a16:creationId xmlns:a16="http://schemas.microsoft.com/office/drawing/2014/main" id="{D038F5E9-8722-49E0-9345-FA0D8E5F770A}"/>
                </a:ext>
              </a:extLst>
            </p:cNvPr>
            <p:cNvSpPr/>
            <p:nvPr/>
          </p:nvSpPr>
          <p:spPr>
            <a:xfrm>
              <a:off x="4427725" y="2632252"/>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8" name="矩形 67">
              <a:extLst>
                <a:ext uri="{FF2B5EF4-FFF2-40B4-BE49-F238E27FC236}">
                  <a16:creationId xmlns:a16="http://schemas.microsoft.com/office/drawing/2014/main" id="{B417506C-C959-4002-987B-70056A955C4F}"/>
                </a:ext>
              </a:extLst>
            </p:cNvPr>
            <p:cNvSpPr/>
            <p:nvPr/>
          </p:nvSpPr>
          <p:spPr>
            <a:xfrm>
              <a:off x="1769668" y="3755657"/>
              <a:ext cx="119776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sp>
          <p:nvSpPr>
            <p:cNvPr id="85" name="矩形 84">
              <a:extLst>
                <a:ext uri="{FF2B5EF4-FFF2-40B4-BE49-F238E27FC236}">
                  <a16:creationId xmlns:a16="http://schemas.microsoft.com/office/drawing/2014/main" id="{787201C8-DFF1-4CF6-98D3-CA76F61E331A}"/>
                </a:ext>
              </a:extLst>
            </p:cNvPr>
            <p:cNvSpPr/>
            <p:nvPr/>
          </p:nvSpPr>
          <p:spPr>
            <a:xfrm>
              <a:off x="577765" y="2511978"/>
              <a:ext cx="1804070"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Land use</a:t>
              </a:r>
            </a:p>
          </p:txBody>
        </p:sp>
        <p:sp>
          <p:nvSpPr>
            <p:cNvPr id="89" name="矩形 88">
              <a:extLst>
                <a:ext uri="{FF2B5EF4-FFF2-40B4-BE49-F238E27FC236}">
                  <a16:creationId xmlns:a16="http://schemas.microsoft.com/office/drawing/2014/main" id="{121E6A96-EB7E-4E26-9653-7F53E9D27EE4}"/>
                </a:ext>
              </a:extLst>
            </p:cNvPr>
            <p:cNvSpPr/>
            <p:nvPr/>
          </p:nvSpPr>
          <p:spPr>
            <a:xfrm>
              <a:off x="2412331" y="2511978"/>
              <a:ext cx="1804069" cy="369332"/>
            </a:xfrm>
            <a:prstGeom prst="rect">
              <a:avLst/>
            </a:prstGeom>
          </p:spPr>
          <p:txBody>
            <a:bodyPr wrap="square">
              <a:spAutoFit/>
            </a:bodyPr>
            <a:lstStyle/>
            <a:p>
              <a:pPr algn="ctr"/>
              <a:r>
                <a:rPr lang="en-US" altLang="zh-CN" dirty="0">
                  <a:latin typeface="Helvetica" panose="020B0604020202020204" pitchFamily="34" charset="0"/>
                  <a:cs typeface="Helvetica" panose="020B0604020202020204" pitchFamily="34" charset="0"/>
                </a:rPr>
                <a:t>Ridership</a:t>
              </a:r>
            </a:p>
          </p:txBody>
        </p:sp>
        <p:cxnSp>
          <p:nvCxnSpPr>
            <p:cNvPr id="91" name="直接箭头连接符 90">
              <a:extLst>
                <a:ext uri="{FF2B5EF4-FFF2-40B4-BE49-F238E27FC236}">
                  <a16:creationId xmlns:a16="http://schemas.microsoft.com/office/drawing/2014/main" id="{D7411D5B-4FAC-4A01-A810-5592DE874F0D}"/>
                </a:ext>
              </a:extLst>
            </p:cNvPr>
            <p:cNvCxnSpPr/>
            <p:nvPr/>
          </p:nvCxnSpPr>
          <p:spPr>
            <a:xfrm>
              <a:off x="2019300" y="2679700"/>
              <a:ext cx="698500" cy="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左中括号 91">
              <a:extLst>
                <a:ext uri="{FF2B5EF4-FFF2-40B4-BE49-F238E27FC236}">
                  <a16:creationId xmlns:a16="http://schemas.microsoft.com/office/drawing/2014/main" id="{BAE716CA-270C-48E5-9490-026E4E50BFBE}"/>
                </a:ext>
              </a:extLst>
            </p:cNvPr>
            <p:cNvSpPr/>
            <p:nvPr/>
          </p:nvSpPr>
          <p:spPr>
            <a:xfrm rot="5400000">
              <a:off x="2340185" y="1592284"/>
              <a:ext cx="103677" cy="1570515"/>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07125F14-695D-4476-A5CB-6C09C4441EB2}"/>
                </a:ext>
              </a:extLst>
            </p:cNvPr>
            <p:cNvCxnSpPr>
              <a:cxnSpLocks/>
              <a:endCxn id="58" idx="0"/>
            </p:cNvCxnSpPr>
            <p:nvPr/>
          </p:nvCxnSpPr>
          <p:spPr>
            <a:xfrm flipH="1">
              <a:off x="2397083" y="2699671"/>
              <a:ext cx="940" cy="55296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607DE315-9577-4A3B-B44E-3EA575F09AF3}"/>
              </a:ext>
            </a:extLst>
          </p:cNvPr>
          <p:cNvGrpSpPr/>
          <p:nvPr/>
        </p:nvGrpSpPr>
        <p:grpSpPr>
          <a:xfrm>
            <a:off x="4858990" y="1179064"/>
            <a:ext cx="4194284" cy="2377151"/>
            <a:chOff x="306570" y="4007906"/>
            <a:chExt cx="4194284" cy="2377151"/>
          </a:xfrm>
        </p:grpSpPr>
        <p:sp>
          <p:nvSpPr>
            <p:cNvPr id="62" name="矩形 61">
              <a:extLst>
                <a:ext uri="{FF2B5EF4-FFF2-40B4-BE49-F238E27FC236}">
                  <a16:creationId xmlns:a16="http://schemas.microsoft.com/office/drawing/2014/main" id="{329E740E-0574-4983-9E54-08F0A50E4008}"/>
                </a:ext>
              </a:extLst>
            </p:cNvPr>
            <p:cNvSpPr/>
            <p:nvPr/>
          </p:nvSpPr>
          <p:spPr>
            <a:xfrm>
              <a:off x="306570" y="4011223"/>
              <a:ext cx="327483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Ridership Estimation</a:t>
              </a:r>
            </a:p>
          </p:txBody>
        </p:sp>
        <p:grpSp>
          <p:nvGrpSpPr>
            <p:cNvPr id="96" name="组合 95">
              <a:extLst>
                <a:ext uri="{FF2B5EF4-FFF2-40B4-BE49-F238E27FC236}">
                  <a16:creationId xmlns:a16="http://schemas.microsoft.com/office/drawing/2014/main" id="{54649910-723A-4446-8248-0B493E5AD9E5}"/>
                </a:ext>
              </a:extLst>
            </p:cNvPr>
            <p:cNvGrpSpPr/>
            <p:nvPr/>
          </p:nvGrpSpPr>
          <p:grpSpPr>
            <a:xfrm>
              <a:off x="500230" y="5057334"/>
              <a:ext cx="3986892" cy="1118937"/>
              <a:chOff x="500230" y="5057334"/>
              <a:chExt cx="3986892" cy="1118937"/>
            </a:xfrm>
          </p:grpSpPr>
          <p:sp>
            <p:nvSpPr>
              <p:cNvPr id="41" name="文本框 40">
                <a:extLst>
                  <a:ext uri="{FF2B5EF4-FFF2-40B4-BE49-F238E27FC236}">
                    <a16:creationId xmlns:a16="http://schemas.microsoft.com/office/drawing/2014/main" id="{864F2E7C-2F67-4205-AB69-75798406A659}"/>
                  </a:ext>
                </a:extLst>
              </p:cNvPr>
              <p:cNvSpPr txBox="1"/>
              <p:nvPr/>
            </p:nvSpPr>
            <p:spPr>
              <a:xfrm>
                <a:off x="3289358" y="5254552"/>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p>
            </p:txBody>
          </p:sp>
          <p:sp>
            <p:nvSpPr>
              <p:cNvPr id="61" name="矩形 60">
                <a:extLst>
                  <a:ext uri="{FF2B5EF4-FFF2-40B4-BE49-F238E27FC236}">
                    <a16:creationId xmlns:a16="http://schemas.microsoft.com/office/drawing/2014/main" id="{F50C902B-F928-4DED-B662-F498EA71F0E5}"/>
                  </a:ext>
                </a:extLst>
              </p:cNvPr>
              <p:cNvSpPr/>
              <p:nvPr/>
            </p:nvSpPr>
            <p:spPr>
              <a:xfrm>
                <a:off x="512009" y="5057334"/>
                <a:ext cx="2286991" cy="11189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63" name="矩形 62">
                <a:extLst>
                  <a:ext uri="{FF2B5EF4-FFF2-40B4-BE49-F238E27FC236}">
                    <a16:creationId xmlns:a16="http://schemas.microsoft.com/office/drawing/2014/main" id="{D6CEF7E2-097C-4A2C-B784-B94FDAAF41BC}"/>
                  </a:ext>
                </a:extLst>
              </p:cNvPr>
              <p:cNvSpPr/>
              <p:nvPr/>
            </p:nvSpPr>
            <p:spPr>
              <a:xfrm>
                <a:off x="500230" y="5632670"/>
                <a:ext cx="2286991" cy="369332"/>
              </a:xfrm>
              <a:prstGeom prst="rect">
                <a:avLst/>
              </a:prstGeom>
            </p:spPr>
            <p:txBody>
              <a:bodyPr wrap="squar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Station-to-station</a:t>
                </a:r>
              </a:p>
            </p:txBody>
          </p:sp>
          <p:sp>
            <p:nvSpPr>
              <p:cNvPr id="71" name="文本框 70">
                <a:extLst>
                  <a:ext uri="{FF2B5EF4-FFF2-40B4-BE49-F238E27FC236}">
                    <a16:creationId xmlns:a16="http://schemas.microsoft.com/office/drawing/2014/main" id="{CFE35C0E-EDC9-4DDD-84CD-48D973BB7BE0}"/>
                  </a:ext>
                </a:extLst>
              </p:cNvPr>
              <p:cNvSpPr txBox="1"/>
              <p:nvPr/>
            </p:nvSpPr>
            <p:spPr>
              <a:xfrm>
                <a:off x="3289358" y="5688198"/>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p>
            </p:txBody>
          </p:sp>
          <p:cxnSp>
            <p:nvCxnSpPr>
              <p:cNvPr id="75" name="直接箭头连接符 74">
                <a:extLst>
                  <a:ext uri="{FF2B5EF4-FFF2-40B4-BE49-F238E27FC236}">
                    <a16:creationId xmlns:a16="http://schemas.microsoft.com/office/drawing/2014/main" id="{3C4FC8CB-5CC9-4FC9-81AD-4D4E4633BB24}"/>
                  </a:ext>
                </a:extLst>
              </p:cNvPr>
              <p:cNvCxnSpPr>
                <a:cxnSpLocks/>
              </p:cNvCxnSpPr>
              <p:nvPr/>
            </p:nvCxnSpPr>
            <p:spPr>
              <a:xfrm>
                <a:off x="2934402" y="544187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F09013F-F8ED-4F17-9F34-3E9B7BD8E193}"/>
                  </a:ext>
                </a:extLst>
              </p:cNvPr>
              <p:cNvCxnSpPr>
                <a:cxnSpLocks/>
              </p:cNvCxnSpPr>
              <p:nvPr/>
            </p:nvCxnSpPr>
            <p:spPr>
              <a:xfrm>
                <a:off x="2934402" y="5872864"/>
                <a:ext cx="3374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59DC2B12-9C17-4E18-BD41-15C9C997AADA}"/>
                  </a:ext>
                </a:extLst>
              </p:cNvPr>
              <p:cNvSpPr/>
              <p:nvPr/>
            </p:nvSpPr>
            <p:spPr>
              <a:xfrm>
                <a:off x="502191" y="5263338"/>
                <a:ext cx="172996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Station level</a:t>
                </a:r>
              </a:p>
            </p:txBody>
          </p:sp>
        </p:grpSp>
        <p:sp>
          <p:nvSpPr>
            <p:cNvPr id="64" name="矩形 63">
              <a:extLst>
                <a:ext uri="{FF2B5EF4-FFF2-40B4-BE49-F238E27FC236}">
                  <a16:creationId xmlns:a16="http://schemas.microsoft.com/office/drawing/2014/main" id="{A5F81CE2-F9A9-4300-A754-5E6716B061EB}"/>
                </a:ext>
              </a:extLst>
            </p:cNvPr>
            <p:cNvSpPr/>
            <p:nvPr/>
          </p:nvSpPr>
          <p:spPr>
            <a:xfrm>
              <a:off x="406400" y="4007906"/>
              <a:ext cx="4094454" cy="237715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43708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a:extLst>
              <a:ext uri="{FF2B5EF4-FFF2-40B4-BE49-F238E27FC236}">
                <a16:creationId xmlns:a16="http://schemas.microsoft.com/office/drawing/2014/main" id="{426AE2C6-42C8-471D-906D-0D6296BE3124}"/>
              </a:ext>
            </a:extLst>
          </p:cNvPr>
          <p:cNvSpPr/>
          <p:nvPr/>
        </p:nvSpPr>
        <p:spPr>
          <a:xfrm>
            <a:off x="1" y="537683"/>
            <a:ext cx="3922683"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CC6FB664-B549-4572-8922-EC507E029354}"/>
              </a:ext>
            </a:extLst>
          </p:cNvPr>
          <p:cNvSpPr/>
          <p:nvPr/>
        </p:nvSpPr>
        <p:spPr>
          <a:xfrm>
            <a:off x="4363710" y="1865687"/>
            <a:ext cx="4577887" cy="924529"/>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Summary the characteristics of rail transit ridership in spatial and temporal distribution</a:t>
            </a:r>
          </a:p>
        </p:txBody>
      </p:sp>
      <p:sp>
        <p:nvSpPr>
          <p:cNvPr id="9" name="文本框 8">
            <a:extLst>
              <a:ext uri="{FF2B5EF4-FFF2-40B4-BE49-F238E27FC236}">
                <a16:creationId xmlns:a16="http://schemas.microsoft.com/office/drawing/2014/main" id="{67F86870-83CB-4D9D-BA98-F6955962513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0" name="矩形 9">
            <a:extLst>
              <a:ext uri="{FF2B5EF4-FFF2-40B4-BE49-F238E27FC236}">
                <a16:creationId xmlns:a16="http://schemas.microsoft.com/office/drawing/2014/main" id="{476BBABA-32E5-4531-9FDB-710C5A0ECEAC}"/>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24DCE807-9CF1-4029-99B9-5BC857F96B57}"/>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2A5D837-96B2-4C32-BB73-85469B1C71A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14B14E2-C118-4BC9-ABA8-D8AB70364900}"/>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
            <a:extLst>
              <a:ext uri="{FF2B5EF4-FFF2-40B4-BE49-F238E27FC236}">
                <a16:creationId xmlns:a16="http://schemas.microsoft.com/office/drawing/2014/main" id="{F6AEAC4E-E3C7-4417-8B71-CFCE39C12717}"/>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31</a:t>
            </a:fld>
            <a:endParaRPr lang="zh-CN" altLang="en-US"/>
          </a:p>
        </p:txBody>
      </p:sp>
      <p:sp>
        <p:nvSpPr>
          <p:cNvPr id="47" name="文本框 46">
            <a:extLst>
              <a:ext uri="{FF2B5EF4-FFF2-40B4-BE49-F238E27FC236}">
                <a16:creationId xmlns:a16="http://schemas.microsoft.com/office/drawing/2014/main" id="{F04C82E7-442F-4636-825D-CF9789F2BC19}"/>
              </a:ext>
            </a:extLst>
          </p:cNvPr>
          <p:cNvSpPr txBox="1"/>
          <p:nvPr/>
        </p:nvSpPr>
        <p:spPr>
          <a:xfrm>
            <a:off x="115803" y="2320101"/>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52" name="文本框 51">
            <a:extLst>
              <a:ext uri="{FF2B5EF4-FFF2-40B4-BE49-F238E27FC236}">
                <a16:creationId xmlns:a16="http://schemas.microsoft.com/office/drawing/2014/main" id="{BFC90B29-F2A7-42CB-88FB-259C8D822ED6}"/>
              </a:ext>
            </a:extLst>
          </p:cNvPr>
          <p:cNvSpPr txBox="1"/>
          <p:nvPr/>
        </p:nvSpPr>
        <p:spPr>
          <a:xfrm>
            <a:off x="499952" y="2702002"/>
            <a:ext cx="3422732"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The characteristics of rail transit ridership and land use in Fukuoka needs to be clarified.</a:t>
            </a:r>
          </a:p>
        </p:txBody>
      </p:sp>
      <p:sp>
        <p:nvSpPr>
          <p:cNvPr id="73" name="箭头: 右 72">
            <a:extLst>
              <a:ext uri="{FF2B5EF4-FFF2-40B4-BE49-F238E27FC236}">
                <a16:creationId xmlns:a16="http://schemas.microsoft.com/office/drawing/2014/main" id="{F2C93924-5C5D-416D-AF47-3C14F80236CE}"/>
              </a:ext>
            </a:extLst>
          </p:cNvPr>
          <p:cNvSpPr/>
          <p:nvPr/>
        </p:nvSpPr>
        <p:spPr>
          <a:xfrm>
            <a:off x="4046353" y="1525594"/>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663374F1-099D-4890-9416-6C623187371A}"/>
              </a:ext>
            </a:extLst>
          </p:cNvPr>
          <p:cNvSpPr txBox="1"/>
          <p:nvPr/>
        </p:nvSpPr>
        <p:spPr>
          <a:xfrm>
            <a:off x="5811349" y="866612"/>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D3082F71-122B-467D-BC06-EBF4F870719E}"/>
              </a:ext>
            </a:extLst>
          </p:cNvPr>
          <p:cNvSpPr txBox="1"/>
          <p:nvPr/>
        </p:nvSpPr>
        <p:spPr>
          <a:xfrm>
            <a:off x="1237426" y="861918"/>
            <a:ext cx="1447832"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a:t>
            </a:r>
            <a:endParaRPr lang="zh-CN" altLang="en-US" dirty="0">
              <a:latin typeface="Helvetica" panose="020B0604020202020204" pitchFamily="34" charset="0"/>
              <a:cs typeface="Helvetica" panose="020B0604020202020204" pitchFamily="34" charset="0"/>
            </a:endParaRPr>
          </a:p>
        </p:txBody>
      </p:sp>
      <p:grpSp>
        <p:nvGrpSpPr>
          <p:cNvPr id="80" name="组合 79">
            <a:extLst>
              <a:ext uri="{FF2B5EF4-FFF2-40B4-BE49-F238E27FC236}">
                <a16:creationId xmlns:a16="http://schemas.microsoft.com/office/drawing/2014/main" id="{6B31D2CA-F16F-4019-AE5D-2287CFC50E36}"/>
              </a:ext>
            </a:extLst>
          </p:cNvPr>
          <p:cNvGrpSpPr/>
          <p:nvPr/>
        </p:nvGrpSpPr>
        <p:grpSpPr>
          <a:xfrm>
            <a:off x="4363710" y="1425567"/>
            <a:ext cx="4156944" cy="777464"/>
            <a:chOff x="736847" y="2884915"/>
            <a:chExt cx="4156944" cy="777464"/>
          </a:xfrm>
        </p:grpSpPr>
        <p:sp>
          <p:nvSpPr>
            <p:cNvPr id="82" name="矩形: 圆角 81">
              <a:extLst>
                <a:ext uri="{FF2B5EF4-FFF2-40B4-BE49-F238E27FC236}">
                  <a16:creationId xmlns:a16="http://schemas.microsoft.com/office/drawing/2014/main" id="{E955572D-BA76-4E9D-9FA3-F29DEF582D5B}"/>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3" name="矩形 82">
              <a:extLst>
                <a:ext uri="{FF2B5EF4-FFF2-40B4-BE49-F238E27FC236}">
                  <a16:creationId xmlns:a16="http://schemas.microsoft.com/office/drawing/2014/main" id="{355B0E0B-2F64-42D4-8582-19B60C9D5413}"/>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transit ridership</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4" name="矩形 83">
              <a:extLst>
                <a:ext uri="{FF2B5EF4-FFF2-40B4-BE49-F238E27FC236}">
                  <a16:creationId xmlns:a16="http://schemas.microsoft.com/office/drawing/2014/main" id="{967B1F95-50DF-4F3E-9FE9-062C510C8AA9}"/>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85" name="矩形: 圆角 84">
            <a:extLst>
              <a:ext uri="{FF2B5EF4-FFF2-40B4-BE49-F238E27FC236}">
                <a16:creationId xmlns:a16="http://schemas.microsoft.com/office/drawing/2014/main" id="{DCF9AACB-236F-4548-82FC-8FB9CD827739}"/>
              </a:ext>
            </a:extLst>
          </p:cNvPr>
          <p:cNvSpPr/>
          <p:nvPr/>
        </p:nvSpPr>
        <p:spPr>
          <a:xfrm>
            <a:off x="4363710" y="3437375"/>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Analyze the characteristics of land use around the subway in terms of the type of land use</a:t>
            </a:r>
          </a:p>
        </p:txBody>
      </p:sp>
      <p:grpSp>
        <p:nvGrpSpPr>
          <p:cNvPr id="86" name="组合 85">
            <a:extLst>
              <a:ext uri="{FF2B5EF4-FFF2-40B4-BE49-F238E27FC236}">
                <a16:creationId xmlns:a16="http://schemas.microsoft.com/office/drawing/2014/main" id="{868ADAA0-D59B-4DB0-BD99-000A859959DF}"/>
              </a:ext>
            </a:extLst>
          </p:cNvPr>
          <p:cNvGrpSpPr/>
          <p:nvPr/>
        </p:nvGrpSpPr>
        <p:grpSpPr>
          <a:xfrm>
            <a:off x="4363710" y="3033448"/>
            <a:ext cx="4156944" cy="777464"/>
            <a:chOff x="736847" y="2884915"/>
            <a:chExt cx="4156944" cy="777464"/>
          </a:xfrm>
        </p:grpSpPr>
        <p:sp>
          <p:nvSpPr>
            <p:cNvPr id="87" name="矩形: 圆角 86">
              <a:extLst>
                <a:ext uri="{FF2B5EF4-FFF2-40B4-BE49-F238E27FC236}">
                  <a16:creationId xmlns:a16="http://schemas.microsoft.com/office/drawing/2014/main" id="{8C30EB33-E311-44B9-8787-C512319849B4}"/>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88" name="矩形 87">
              <a:extLst>
                <a:ext uri="{FF2B5EF4-FFF2-40B4-BE49-F238E27FC236}">
                  <a16:creationId xmlns:a16="http://schemas.microsoft.com/office/drawing/2014/main" id="{0D4F82B1-224F-4920-91F4-AE49362CEB27}"/>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Characteristics of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89" name="矩形 88">
              <a:extLst>
                <a:ext uri="{FF2B5EF4-FFF2-40B4-BE49-F238E27FC236}">
                  <a16:creationId xmlns:a16="http://schemas.microsoft.com/office/drawing/2014/main" id="{95058480-7F98-43C8-A666-B729E886999D}"/>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0" name="矩形: 圆角 89">
            <a:extLst>
              <a:ext uri="{FF2B5EF4-FFF2-40B4-BE49-F238E27FC236}">
                <a16:creationId xmlns:a16="http://schemas.microsoft.com/office/drawing/2014/main" id="{063871D5-C38E-4237-BD50-6658E64999A0}"/>
              </a:ext>
            </a:extLst>
          </p:cNvPr>
          <p:cNvSpPr/>
          <p:nvPr/>
        </p:nvSpPr>
        <p:spPr>
          <a:xfrm>
            <a:off x="4363710" y="5320712"/>
            <a:ext cx="4577887" cy="93098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Preliminary explore the relationship between rail transit ridership and land use</a:t>
            </a:r>
          </a:p>
        </p:txBody>
      </p:sp>
      <p:grpSp>
        <p:nvGrpSpPr>
          <p:cNvPr id="91" name="组合 90">
            <a:extLst>
              <a:ext uri="{FF2B5EF4-FFF2-40B4-BE49-F238E27FC236}">
                <a16:creationId xmlns:a16="http://schemas.microsoft.com/office/drawing/2014/main" id="{3F235A78-0117-4560-962F-E9249738149D}"/>
              </a:ext>
            </a:extLst>
          </p:cNvPr>
          <p:cNvGrpSpPr/>
          <p:nvPr/>
        </p:nvGrpSpPr>
        <p:grpSpPr>
          <a:xfrm>
            <a:off x="4363710" y="4653624"/>
            <a:ext cx="4156944" cy="777464"/>
            <a:chOff x="736847" y="2884915"/>
            <a:chExt cx="4156944" cy="777464"/>
          </a:xfrm>
        </p:grpSpPr>
        <p:sp>
          <p:nvSpPr>
            <p:cNvPr id="92" name="矩形: 圆角 91">
              <a:extLst>
                <a:ext uri="{FF2B5EF4-FFF2-40B4-BE49-F238E27FC236}">
                  <a16:creationId xmlns:a16="http://schemas.microsoft.com/office/drawing/2014/main" id="{2A858143-8A5A-4A8A-8F31-F2D35F8D048F}"/>
                </a:ext>
              </a:extLst>
            </p:cNvPr>
            <p:cNvSpPr/>
            <p:nvPr/>
          </p:nvSpPr>
          <p:spPr>
            <a:xfrm>
              <a:off x="736847" y="2913039"/>
              <a:ext cx="288758" cy="288758"/>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93" name="矩形 92">
              <a:extLst>
                <a:ext uri="{FF2B5EF4-FFF2-40B4-BE49-F238E27FC236}">
                  <a16:creationId xmlns:a16="http://schemas.microsoft.com/office/drawing/2014/main" id="{EF0D6DA2-92ED-4C79-BB18-5F98C9F12C79}"/>
                </a:ext>
              </a:extLst>
            </p:cNvPr>
            <p:cNvSpPr/>
            <p:nvPr/>
          </p:nvSpPr>
          <p:spPr>
            <a:xfrm>
              <a:off x="1025604" y="2884915"/>
              <a:ext cx="3868187" cy="646331"/>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Relationship between rail transit ridership and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94" name="矩形 93">
              <a:extLst>
                <a:ext uri="{FF2B5EF4-FFF2-40B4-BE49-F238E27FC236}">
                  <a16:creationId xmlns:a16="http://schemas.microsoft.com/office/drawing/2014/main" id="{211BA86D-3889-4471-A218-6B143BD98660}"/>
                </a:ext>
              </a:extLst>
            </p:cNvPr>
            <p:cNvSpPr/>
            <p:nvPr/>
          </p:nvSpPr>
          <p:spPr>
            <a:xfrm>
              <a:off x="736847" y="3293047"/>
              <a:ext cx="3721826" cy="369332"/>
            </a:xfrm>
            <a:prstGeom prst="rect">
              <a:avLst/>
            </a:prstGeom>
          </p:spPr>
          <p:txBody>
            <a:bodyPr wrap="square">
              <a:spAutoFit/>
            </a:bodyPr>
            <a:lstStyle/>
            <a:p>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97" name="箭头: 右 96">
            <a:extLst>
              <a:ext uri="{FF2B5EF4-FFF2-40B4-BE49-F238E27FC236}">
                <a16:creationId xmlns:a16="http://schemas.microsoft.com/office/drawing/2014/main" id="{A290FA3A-6E8D-45D4-ACDA-5014FB9D0CCA}"/>
              </a:ext>
            </a:extLst>
          </p:cNvPr>
          <p:cNvSpPr/>
          <p:nvPr/>
        </p:nvSpPr>
        <p:spPr>
          <a:xfrm>
            <a:off x="4046353" y="3121312"/>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B97AC543-C955-45B0-B7DB-997DAC6E961F}"/>
              </a:ext>
            </a:extLst>
          </p:cNvPr>
          <p:cNvSpPr/>
          <p:nvPr/>
        </p:nvSpPr>
        <p:spPr>
          <a:xfrm>
            <a:off x="4046353" y="4753651"/>
            <a:ext cx="193688" cy="16927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1969B8BD-498F-4AF1-878E-128975D1F374}"/>
              </a:ext>
            </a:extLst>
          </p:cNvPr>
          <p:cNvCxnSpPr/>
          <p:nvPr/>
        </p:nvCxnSpPr>
        <p:spPr>
          <a:xfrm>
            <a:off x="165487" y="2714336"/>
            <a:ext cx="1142719" cy="0"/>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74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CF99791A-0A8C-4651-86A1-C5F57C1FDE9E}"/>
              </a:ext>
            </a:extLst>
          </p:cNvPr>
          <p:cNvSpPr/>
          <p:nvPr/>
        </p:nvSpPr>
        <p:spPr>
          <a:xfrm>
            <a:off x="-1" y="537684"/>
            <a:ext cx="9144000" cy="348299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32</a:t>
            </a:fld>
            <a:endParaRPr lang="zh-CN" altLang="en-US"/>
          </a:p>
        </p:txBody>
      </p:sp>
      <p:grpSp>
        <p:nvGrpSpPr>
          <p:cNvPr id="15" name="组合 14">
            <a:extLst>
              <a:ext uri="{FF2B5EF4-FFF2-40B4-BE49-F238E27FC236}">
                <a16:creationId xmlns:a16="http://schemas.microsoft.com/office/drawing/2014/main" id="{FEB3DFF5-51B2-4324-9677-C39ECE8ED0A7}"/>
              </a:ext>
            </a:extLst>
          </p:cNvPr>
          <p:cNvGrpSpPr/>
          <p:nvPr/>
        </p:nvGrpSpPr>
        <p:grpSpPr>
          <a:xfrm>
            <a:off x="306570" y="591906"/>
            <a:ext cx="1900901" cy="461665"/>
            <a:chOff x="-3" y="4326643"/>
            <a:chExt cx="1900901" cy="461665"/>
          </a:xfrm>
        </p:grpSpPr>
        <p:sp>
          <p:nvSpPr>
            <p:cNvPr id="16" name="矩形 15">
              <a:extLst>
                <a:ext uri="{FF2B5EF4-FFF2-40B4-BE49-F238E27FC236}">
                  <a16:creationId xmlns:a16="http://schemas.microsoft.com/office/drawing/2014/main" id="{1E044401-CEB0-41EC-A578-F9017968C58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4BF8E127-560F-4469-87B3-EDFC5F56EBC9}"/>
                </a:ext>
              </a:extLst>
            </p:cNvPr>
            <p:cNvSpPr txBox="1"/>
            <p:nvPr/>
          </p:nvSpPr>
          <p:spPr>
            <a:xfrm>
              <a:off x="193379" y="4326643"/>
              <a:ext cx="170751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Study case</a:t>
              </a:r>
            </a:p>
          </p:txBody>
        </p:sp>
      </p:grpSp>
      <p:pic>
        <p:nvPicPr>
          <p:cNvPr id="18" name="图片 17">
            <a:extLst>
              <a:ext uri="{FF2B5EF4-FFF2-40B4-BE49-F238E27FC236}">
                <a16:creationId xmlns:a16="http://schemas.microsoft.com/office/drawing/2014/main" id="{0293714A-7E76-4988-A53A-03B34ED742D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52" y="1145703"/>
            <a:ext cx="3935247" cy="2774391"/>
          </a:xfrm>
          <a:prstGeom prst="rect">
            <a:avLst/>
          </a:prstGeom>
          <a:noFill/>
        </p:spPr>
      </p:pic>
      <p:sp>
        <p:nvSpPr>
          <p:cNvPr id="4" name="文本框 3">
            <a:extLst>
              <a:ext uri="{FF2B5EF4-FFF2-40B4-BE49-F238E27FC236}">
                <a16:creationId xmlns:a16="http://schemas.microsoft.com/office/drawing/2014/main" id="{00D0E4FD-B527-492C-A19D-B374307F7DFD}"/>
              </a:ext>
            </a:extLst>
          </p:cNvPr>
          <p:cNvSpPr txBox="1"/>
          <p:nvPr/>
        </p:nvSpPr>
        <p:spPr>
          <a:xfrm>
            <a:off x="5098277" y="1077805"/>
            <a:ext cx="3538148" cy="2776401"/>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Fukuoka subway</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35 subway stations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3 operating subway lines</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29.8 km operating mileage</a:t>
            </a:r>
          </a:p>
          <a:p>
            <a:pPr marL="285750" indent="-285750">
              <a:lnSpc>
                <a:spcPct val="20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20% share of motorized travel</a:t>
            </a:r>
            <a:endParaRPr lang="zh-CN" altLang="en-US" dirty="0">
              <a:latin typeface="Helvetica" panose="020B0604020202020204" pitchFamily="34" charset="0"/>
              <a:cs typeface="Helvetica" panose="020B0604020202020204" pitchFamily="34" charset="0"/>
            </a:endParaRPr>
          </a:p>
        </p:txBody>
      </p:sp>
      <p:pic>
        <p:nvPicPr>
          <p:cNvPr id="30" name="图片 29">
            <a:extLst>
              <a:ext uri="{FF2B5EF4-FFF2-40B4-BE49-F238E27FC236}">
                <a16:creationId xmlns:a16="http://schemas.microsoft.com/office/drawing/2014/main" id="{79139911-57F6-46B9-A1B3-6AE56512177D}"/>
              </a:ext>
            </a:extLst>
          </p:cNvPr>
          <p:cNvPicPr>
            <a:picLocks noChangeAspect="1"/>
          </p:cNvPicPr>
          <p:nvPr/>
        </p:nvPicPr>
        <p:blipFill>
          <a:blip r:embed="rId4"/>
          <a:stretch>
            <a:fillRect/>
          </a:stretch>
        </p:blipFill>
        <p:spPr>
          <a:xfrm>
            <a:off x="377450" y="4706122"/>
            <a:ext cx="8389100" cy="1614194"/>
          </a:xfrm>
          <a:prstGeom prst="rect">
            <a:avLst/>
          </a:prstGeom>
        </p:spPr>
      </p:pic>
      <p:grpSp>
        <p:nvGrpSpPr>
          <p:cNvPr id="31" name="组合 30">
            <a:extLst>
              <a:ext uri="{FF2B5EF4-FFF2-40B4-BE49-F238E27FC236}">
                <a16:creationId xmlns:a16="http://schemas.microsoft.com/office/drawing/2014/main" id="{F12B4A2F-65A7-4E10-9DCE-534742861E80}"/>
              </a:ext>
            </a:extLst>
          </p:cNvPr>
          <p:cNvGrpSpPr/>
          <p:nvPr/>
        </p:nvGrpSpPr>
        <p:grpSpPr>
          <a:xfrm>
            <a:off x="306570" y="4209046"/>
            <a:ext cx="2038759" cy="461665"/>
            <a:chOff x="-3" y="4326643"/>
            <a:chExt cx="2038759" cy="461665"/>
          </a:xfrm>
        </p:grpSpPr>
        <p:sp>
          <p:nvSpPr>
            <p:cNvPr id="32" name="矩形 31">
              <a:extLst>
                <a:ext uri="{FF2B5EF4-FFF2-40B4-BE49-F238E27FC236}">
                  <a16:creationId xmlns:a16="http://schemas.microsoft.com/office/drawing/2014/main" id="{A87AA174-AF06-4262-8820-8ADD58B69D7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9D7EC148-BCB0-4191-9F7C-3E87655113B7}"/>
                </a:ext>
              </a:extLst>
            </p:cNvPr>
            <p:cNvSpPr txBox="1"/>
            <p:nvPr/>
          </p:nvSpPr>
          <p:spPr>
            <a:xfrm>
              <a:off x="193379" y="4326643"/>
              <a:ext cx="184537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source</a:t>
              </a:r>
            </a:p>
          </p:txBody>
        </p:sp>
      </p:grpSp>
    </p:spTree>
    <p:extLst>
      <p:ext uri="{BB962C8B-B14F-4D97-AF65-F5344CB8AC3E}">
        <p14:creationId xmlns:p14="http://schemas.microsoft.com/office/powerpoint/2010/main" val="343056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22538F5-A641-4F85-88F1-7EE601B1D7E4}"/>
              </a:ext>
            </a:extLst>
          </p:cNvPr>
          <p:cNvSpPr/>
          <p:nvPr/>
        </p:nvSpPr>
        <p:spPr>
          <a:xfrm>
            <a:off x="-3" y="537684"/>
            <a:ext cx="9144000" cy="434999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33</a:t>
            </a:fld>
            <a:endParaRPr lang="zh-CN" altLang="en-US"/>
          </a:p>
        </p:txBody>
      </p:sp>
      <p:grpSp>
        <p:nvGrpSpPr>
          <p:cNvPr id="16" name="组合 15">
            <a:extLst>
              <a:ext uri="{FF2B5EF4-FFF2-40B4-BE49-F238E27FC236}">
                <a16:creationId xmlns:a16="http://schemas.microsoft.com/office/drawing/2014/main" id="{8AABC6E7-45F1-4361-88BC-B8F191A56E3F}"/>
              </a:ext>
            </a:extLst>
          </p:cNvPr>
          <p:cNvGrpSpPr/>
          <p:nvPr/>
        </p:nvGrpSpPr>
        <p:grpSpPr>
          <a:xfrm>
            <a:off x="306570" y="591906"/>
            <a:ext cx="4629020" cy="461665"/>
            <a:chOff x="-3" y="4326643"/>
            <a:chExt cx="4629020" cy="461665"/>
          </a:xfrm>
        </p:grpSpPr>
        <p:sp>
          <p:nvSpPr>
            <p:cNvPr id="17" name="矩形 16">
              <a:extLst>
                <a:ext uri="{FF2B5EF4-FFF2-40B4-BE49-F238E27FC236}">
                  <a16:creationId xmlns:a16="http://schemas.microsoft.com/office/drawing/2014/main" id="{31F57078-498A-438C-83AC-7FBC66D9AC0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F8C15304-E47C-42D9-BB63-A68EB0FF6957}"/>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20" name="矩形 19">
            <a:extLst>
              <a:ext uri="{FF2B5EF4-FFF2-40B4-BE49-F238E27FC236}">
                <a16:creationId xmlns:a16="http://schemas.microsoft.com/office/drawing/2014/main" id="{E261C2E8-14D6-4E34-A54C-27A188F2C840}"/>
              </a:ext>
            </a:extLst>
          </p:cNvPr>
          <p:cNvSpPr/>
          <p:nvPr/>
        </p:nvSpPr>
        <p:spPr>
          <a:xfrm>
            <a:off x="858754" y="5044406"/>
            <a:ext cx="7426487"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Growth</a:t>
            </a:r>
            <a:r>
              <a:rPr lang="en-US" altLang="zh-CN" dirty="0">
                <a:latin typeface="Helvetica" panose="020B0604020202020204" pitchFamily="34" charset="0"/>
                <a:cs typeface="Helvetica" panose="020B0604020202020204" pitchFamily="34" charset="0"/>
              </a:rPr>
              <a:t> trend.</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More than </a:t>
            </a:r>
            <a:r>
              <a:rPr lang="en-US" altLang="zh-CN" dirty="0">
                <a:solidFill>
                  <a:srgbClr val="FF3300"/>
                </a:solidFill>
                <a:latin typeface="Helvetica" panose="020B0604020202020204" pitchFamily="34" charset="0"/>
                <a:cs typeface="Helvetica" panose="020B0604020202020204" pitchFamily="34" charset="0"/>
              </a:rPr>
              <a:t>600,000</a:t>
            </a:r>
            <a:r>
              <a:rPr lang="en-US" altLang="zh-CN" dirty="0">
                <a:latin typeface="Helvetica" panose="020B0604020202020204" pitchFamily="34" charset="0"/>
                <a:cs typeface="Helvetica" panose="020B0604020202020204" pitchFamily="34" charset="0"/>
              </a:rPr>
              <a:t> passengers per day.</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 Significant </a:t>
            </a:r>
            <a:r>
              <a:rPr lang="en-US" altLang="zh-CN" dirty="0">
                <a:solidFill>
                  <a:srgbClr val="FF3300"/>
                </a:solidFill>
                <a:latin typeface="Helvetica" panose="020B0604020202020204" pitchFamily="34" charset="0"/>
                <a:cs typeface="Helvetica" panose="020B0604020202020204" pitchFamily="34" charset="0"/>
              </a:rPr>
              <a:t>difference in ridership</a:t>
            </a:r>
            <a:r>
              <a:rPr lang="en-US" altLang="zh-CN" dirty="0">
                <a:latin typeface="Helvetica" panose="020B0604020202020204" pitchFamily="34" charset="0"/>
                <a:cs typeface="Helvetica" panose="020B0604020202020204" pitchFamily="34" charset="0"/>
              </a:rPr>
              <a:t> among the three lines.</a:t>
            </a:r>
          </a:p>
        </p:txBody>
      </p:sp>
      <p:sp>
        <p:nvSpPr>
          <p:cNvPr id="3" name="矩形 2">
            <a:extLst>
              <a:ext uri="{FF2B5EF4-FFF2-40B4-BE49-F238E27FC236}">
                <a16:creationId xmlns:a16="http://schemas.microsoft.com/office/drawing/2014/main" id="{DBBA3A94-0D18-43AD-B61E-C111BBB07589}"/>
              </a:ext>
            </a:extLst>
          </p:cNvPr>
          <p:cNvSpPr/>
          <p:nvPr/>
        </p:nvSpPr>
        <p:spPr>
          <a:xfrm>
            <a:off x="499952" y="1111137"/>
            <a:ext cx="475014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Trends of variation in transit ridership</a:t>
            </a:r>
          </a:p>
        </p:txBody>
      </p:sp>
      <p:graphicFrame>
        <p:nvGraphicFramePr>
          <p:cNvPr id="15" name="图表 14">
            <a:extLst>
              <a:ext uri="{FF2B5EF4-FFF2-40B4-BE49-F238E27FC236}">
                <a16:creationId xmlns:a16="http://schemas.microsoft.com/office/drawing/2014/main" id="{04212A62-A1EC-4D9C-83BA-802D944CE9CC}"/>
              </a:ext>
            </a:extLst>
          </p:cNvPr>
          <p:cNvGraphicFramePr>
            <a:graphicFrameLocks/>
          </p:cNvGraphicFramePr>
          <p:nvPr>
            <p:extLst>
              <p:ext uri="{D42A27DB-BD31-4B8C-83A1-F6EECF244321}">
                <p14:modId xmlns:p14="http://schemas.microsoft.com/office/powerpoint/2010/main" val="3376607970"/>
              </p:ext>
            </p:extLst>
          </p:nvPr>
        </p:nvGraphicFramePr>
        <p:xfrm>
          <a:off x="655322" y="1625471"/>
          <a:ext cx="7833349" cy="31559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1763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6DBA4AC8-39CE-4E09-B798-C6AE6F6E911A}"/>
              </a:ext>
            </a:extLst>
          </p:cNvPr>
          <p:cNvSpPr/>
          <p:nvPr/>
        </p:nvSpPr>
        <p:spPr>
          <a:xfrm>
            <a:off x="-3" y="537684"/>
            <a:ext cx="9144000" cy="440729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34</a:t>
            </a:fld>
            <a:endParaRPr lang="zh-CN" altLang="en-US"/>
          </a:p>
        </p:txBody>
      </p:sp>
      <p:sp>
        <p:nvSpPr>
          <p:cNvPr id="15" name="文本框 14">
            <a:extLst>
              <a:ext uri="{FF2B5EF4-FFF2-40B4-BE49-F238E27FC236}">
                <a16:creationId xmlns:a16="http://schemas.microsoft.com/office/drawing/2014/main" id="{276439C3-296D-4699-90A3-290EB3D78171}"/>
              </a:ext>
            </a:extLst>
          </p:cNvPr>
          <p:cNvSpPr txBox="1"/>
          <p:nvPr/>
        </p:nvSpPr>
        <p:spPr>
          <a:xfrm>
            <a:off x="540653" y="5223126"/>
            <a:ext cx="8062688" cy="87203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Line 3 had a much </a:t>
            </a:r>
            <a:r>
              <a:rPr lang="en-US" altLang="zh-CN" dirty="0">
                <a:solidFill>
                  <a:srgbClr val="FF3300"/>
                </a:solidFill>
                <a:latin typeface="Helvetica" panose="020B0604020202020204" pitchFamily="34" charset="0"/>
                <a:cs typeface="Helvetica" panose="020B0604020202020204" pitchFamily="34" charset="0"/>
              </a:rPr>
              <a:t>higher growth</a:t>
            </a:r>
            <a:r>
              <a:rPr lang="en-US" altLang="zh-CN" dirty="0">
                <a:latin typeface="Helvetica" panose="020B0604020202020204" pitchFamily="34" charset="0"/>
                <a:cs typeface="Helvetica" panose="020B0604020202020204" pitchFamily="34" charset="0"/>
              </a:rPr>
              <a:t> rate at the first few years of the opening</a:t>
            </a:r>
          </a:p>
          <a:p>
            <a:pPr marL="342900" indent="-3429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growth rate of three lines tend to be </a:t>
            </a:r>
            <a:r>
              <a:rPr lang="en-US" altLang="zh-CN" dirty="0">
                <a:solidFill>
                  <a:srgbClr val="FF3300"/>
                </a:solidFill>
                <a:latin typeface="Helvetica" panose="020B0604020202020204" pitchFamily="34" charset="0"/>
                <a:cs typeface="Helvetica" panose="020B0604020202020204" pitchFamily="34" charset="0"/>
              </a:rPr>
              <a:t>stable</a:t>
            </a:r>
            <a:r>
              <a:rPr lang="en-US" altLang="zh-CN" dirty="0">
                <a:latin typeface="Helvetica" panose="020B0604020202020204" pitchFamily="34" charset="0"/>
                <a:cs typeface="Helvetica" panose="020B0604020202020204" pitchFamily="34" charset="0"/>
              </a:rPr>
              <a:t> after the year of 2009</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23C82AD9-EB10-418D-8043-AA393976F6DF}"/>
              </a:ext>
            </a:extLst>
          </p:cNvPr>
          <p:cNvGrpSpPr/>
          <p:nvPr/>
        </p:nvGrpSpPr>
        <p:grpSpPr>
          <a:xfrm>
            <a:off x="306570" y="591906"/>
            <a:ext cx="4629020" cy="461665"/>
            <a:chOff x="-3" y="4326643"/>
            <a:chExt cx="4629020" cy="461665"/>
          </a:xfrm>
        </p:grpSpPr>
        <p:sp>
          <p:nvSpPr>
            <p:cNvPr id="21" name="矩形 20">
              <a:extLst>
                <a:ext uri="{FF2B5EF4-FFF2-40B4-BE49-F238E27FC236}">
                  <a16:creationId xmlns:a16="http://schemas.microsoft.com/office/drawing/2014/main" id="{4886148C-7F85-453D-BBCF-7A44E604B7D6}"/>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6077A982-A7B7-4728-89AD-465C4BE6CC10}"/>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16" name="矩形 15">
            <a:extLst>
              <a:ext uri="{FF2B5EF4-FFF2-40B4-BE49-F238E27FC236}">
                <a16:creationId xmlns:a16="http://schemas.microsoft.com/office/drawing/2014/main" id="{1BEC70CD-0914-4A86-B255-DA327A798707}"/>
              </a:ext>
            </a:extLst>
          </p:cNvPr>
          <p:cNvSpPr/>
          <p:nvPr/>
        </p:nvSpPr>
        <p:spPr>
          <a:xfrm>
            <a:off x="499952" y="1111137"/>
            <a:ext cx="47307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Annual growth rate of transit ridership</a:t>
            </a:r>
          </a:p>
        </p:txBody>
      </p:sp>
      <p:graphicFrame>
        <p:nvGraphicFramePr>
          <p:cNvPr id="18" name="图表 17">
            <a:extLst>
              <a:ext uri="{FF2B5EF4-FFF2-40B4-BE49-F238E27FC236}">
                <a16:creationId xmlns:a16="http://schemas.microsoft.com/office/drawing/2014/main" id="{A4B25D2F-4F98-49DA-B3FE-487BFF4B29EF}"/>
              </a:ext>
            </a:extLst>
          </p:cNvPr>
          <p:cNvGraphicFramePr>
            <a:graphicFrameLocks/>
          </p:cNvGraphicFramePr>
          <p:nvPr>
            <p:extLst>
              <p:ext uri="{D42A27DB-BD31-4B8C-83A1-F6EECF244321}">
                <p14:modId xmlns:p14="http://schemas.microsoft.com/office/powerpoint/2010/main" val="2655680275"/>
              </p:ext>
            </p:extLst>
          </p:nvPr>
        </p:nvGraphicFramePr>
        <p:xfrm>
          <a:off x="1362464" y="1694591"/>
          <a:ext cx="6419072" cy="31412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1156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35</a:t>
            </a:fld>
            <a:endParaRPr lang="zh-CN" altLang="en-US"/>
          </a:p>
        </p:txBody>
      </p:sp>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grpSp>
        <p:nvGrpSpPr>
          <p:cNvPr id="3" name="组合 2">
            <a:extLst>
              <a:ext uri="{FF2B5EF4-FFF2-40B4-BE49-F238E27FC236}">
                <a16:creationId xmlns:a16="http://schemas.microsoft.com/office/drawing/2014/main" id="{D0EEF015-FFD2-4DB8-BE30-E2DFDE8F19C8}"/>
              </a:ext>
            </a:extLst>
          </p:cNvPr>
          <p:cNvGrpSpPr/>
          <p:nvPr/>
        </p:nvGrpSpPr>
        <p:grpSpPr>
          <a:xfrm>
            <a:off x="1445954" y="1440905"/>
            <a:ext cx="6252089" cy="4944101"/>
            <a:chOff x="1183425" y="1132368"/>
            <a:chExt cx="6777148" cy="5359313"/>
          </a:xfrm>
        </p:grpSpPr>
        <p:pic>
          <p:nvPicPr>
            <p:cNvPr id="22" name="图片 21">
              <a:extLst>
                <a:ext uri="{FF2B5EF4-FFF2-40B4-BE49-F238E27FC236}">
                  <a16:creationId xmlns:a16="http://schemas.microsoft.com/office/drawing/2014/main" id="{EE3E6C86-D867-4C7D-8816-8FB2A51C38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425" y="1133561"/>
              <a:ext cx="6777148" cy="5358120"/>
            </a:xfrm>
            <a:prstGeom prst="rect">
              <a:avLst/>
            </a:prstGeom>
            <a:noFill/>
          </p:spPr>
        </p:pic>
        <p:sp>
          <p:nvSpPr>
            <p:cNvPr id="24" name="椭圆 23">
              <a:extLst>
                <a:ext uri="{FF2B5EF4-FFF2-40B4-BE49-F238E27FC236}">
                  <a16:creationId xmlns:a16="http://schemas.microsoft.com/office/drawing/2014/main" id="{4B4EB9BD-646C-4B11-9302-9F07CFD13EE8}"/>
                </a:ext>
              </a:extLst>
            </p:cNvPr>
            <p:cNvSpPr/>
            <p:nvPr/>
          </p:nvSpPr>
          <p:spPr>
            <a:xfrm>
              <a:off x="7277099" y="301369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9" name="椭圆 28">
              <a:extLst>
                <a:ext uri="{FF2B5EF4-FFF2-40B4-BE49-F238E27FC236}">
                  <a16:creationId xmlns:a16="http://schemas.microsoft.com/office/drawing/2014/main" id="{17006B4E-86E6-4EBC-A7EE-3A6157EC66DE}"/>
                </a:ext>
              </a:extLst>
            </p:cNvPr>
            <p:cNvSpPr/>
            <p:nvPr/>
          </p:nvSpPr>
          <p:spPr>
            <a:xfrm>
              <a:off x="6197599" y="113236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0" name="椭圆 29">
              <a:extLst>
                <a:ext uri="{FF2B5EF4-FFF2-40B4-BE49-F238E27FC236}">
                  <a16:creationId xmlns:a16="http://schemas.microsoft.com/office/drawing/2014/main" id="{39F1D921-6E12-4B8D-A806-26471814C7E9}"/>
                </a:ext>
              </a:extLst>
            </p:cNvPr>
            <p:cNvSpPr/>
            <p:nvPr/>
          </p:nvSpPr>
          <p:spPr>
            <a:xfrm>
              <a:off x="1388309" y="3731818"/>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椭圆 30">
              <a:extLst>
                <a:ext uri="{FF2B5EF4-FFF2-40B4-BE49-F238E27FC236}">
                  <a16:creationId xmlns:a16="http://schemas.microsoft.com/office/drawing/2014/main" id="{FB00BFA3-F7CD-46FF-91C5-3F60A9EF15EF}"/>
                </a:ext>
              </a:extLst>
            </p:cNvPr>
            <p:cNvSpPr/>
            <p:nvPr/>
          </p:nvSpPr>
          <p:spPr>
            <a:xfrm>
              <a:off x="4901910" y="3358160"/>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2" name="椭圆 31">
              <a:extLst>
                <a:ext uri="{FF2B5EF4-FFF2-40B4-BE49-F238E27FC236}">
                  <a16:creationId xmlns:a16="http://schemas.microsoft.com/office/drawing/2014/main" id="{71E50032-EF5B-4997-8CF4-5F2C9B973787}"/>
                </a:ext>
              </a:extLst>
            </p:cNvPr>
            <p:cNvSpPr/>
            <p:nvPr/>
          </p:nvSpPr>
          <p:spPr>
            <a:xfrm>
              <a:off x="5943311" y="3411662"/>
              <a:ext cx="584775" cy="584775"/>
            </a:xfrm>
            <a:prstGeom prst="ellips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5" name="文本框 34">
              <a:extLst>
                <a:ext uri="{FF2B5EF4-FFF2-40B4-BE49-F238E27FC236}">
                  <a16:creationId xmlns:a16="http://schemas.microsoft.com/office/drawing/2014/main" id="{B60F4F22-9F31-42F8-9387-04FA659665CB}"/>
                </a:ext>
              </a:extLst>
            </p:cNvPr>
            <p:cNvSpPr txBox="1"/>
            <p:nvPr/>
          </p:nvSpPr>
          <p:spPr>
            <a:xfrm>
              <a:off x="1388308" y="4396583"/>
              <a:ext cx="1083928"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DFC2B605-AE06-4B82-A625-FE11E6380E4D}"/>
                </a:ext>
              </a:extLst>
            </p:cNvPr>
            <p:cNvSpPr txBox="1"/>
            <p:nvPr/>
          </p:nvSpPr>
          <p:spPr>
            <a:xfrm>
              <a:off x="6817044" y="1288658"/>
              <a:ext cx="107831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Terminal</a:t>
              </a:r>
              <a:endParaRPr lang="zh-CN" altLang="en-US" sz="1600"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6AB952BE-D734-4492-B4B6-54CF5CF0CD87}"/>
                </a:ext>
              </a:extLst>
            </p:cNvPr>
            <p:cNvSpPr txBox="1"/>
            <p:nvPr/>
          </p:nvSpPr>
          <p:spPr>
            <a:xfrm>
              <a:off x="5943310" y="4046514"/>
              <a:ext cx="67628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0F06C39A-F2B1-42BE-843E-C72BFBD7F712}"/>
                </a:ext>
              </a:extLst>
            </p:cNvPr>
            <p:cNvSpPr txBox="1"/>
            <p:nvPr/>
          </p:nvSpPr>
          <p:spPr>
            <a:xfrm>
              <a:off x="7024121" y="3670957"/>
              <a:ext cx="873972"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Airport</a:t>
              </a:r>
              <a:endParaRPr lang="zh-CN" altLang="en-US" sz="1600" dirty="0">
                <a:latin typeface="Helvetica" panose="020B0604020202020204" pitchFamily="34" charset="0"/>
                <a:cs typeface="Helvetica" panose="020B0604020202020204" pitchFamily="34" charset="0"/>
              </a:endParaRPr>
            </a:p>
          </p:txBody>
        </p:sp>
        <p:sp>
          <p:nvSpPr>
            <p:cNvPr id="43" name="任意多边形: 形状 42">
              <a:extLst>
                <a:ext uri="{FF2B5EF4-FFF2-40B4-BE49-F238E27FC236}">
                  <a16:creationId xmlns:a16="http://schemas.microsoft.com/office/drawing/2014/main" id="{58A4A3FD-0900-4CCF-87A2-7B8658B82DB5}"/>
                </a:ext>
              </a:extLst>
            </p:cNvPr>
            <p:cNvSpPr/>
            <p:nvPr/>
          </p:nvSpPr>
          <p:spPr>
            <a:xfrm>
              <a:off x="1472654" y="3854450"/>
              <a:ext cx="4084411" cy="2443737"/>
            </a:xfrm>
            <a:custGeom>
              <a:avLst/>
              <a:gdLst>
                <a:gd name="connsiteX0" fmla="*/ 3943896 w 4084411"/>
                <a:gd name="connsiteY0" fmla="*/ 0 h 2443737"/>
                <a:gd name="connsiteX1" fmla="*/ 3905796 w 4084411"/>
                <a:gd name="connsiteY1" fmla="*/ 57150 h 2443737"/>
                <a:gd name="connsiteX2" fmla="*/ 3956596 w 4084411"/>
                <a:gd name="connsiteY2" fmla="*/ 127000 h 2443737"/>
                <a:gd name="connsiteX3" fmla="*/ 4026446 w 4084411"/>
                <a:gd name="connsiteY3" fmla="*/ 209550 h 2443737"/>
                <a:gd name="connsiteX4" fmla="*/ 4077246 w 4084411"/>
                <a:gd name="connsiteY4" fmla="*/ 273050 h 2443737"/>
                <a:gd name="connsiteX5" fmla="*/ 4077246 w 4084411"/>
                <a:gd name="connsiteY5" fmla="*/ 355600 h 2443737"/>
                <a:gd name="connsiteX6" fmla="*/ 4013746 w 4084411"/>
                <a:gd name="connsiteY6" fmla="*/ 368300 h 2443737"/>
                <a:gd name="connsiteX7" fmla="*/ 3924846 w 4084411"/>
                <a:gd name="connsiteY7" fmla="*/ 381000 h 2443737"/>
                <a:gd name="connsiteX8" fmla="*/ 3842296 w 4084411"/>
                <a:gd name="connsiteY8" fmla="*/ 393700 h 2443737"/>
                <a:gd name="connsiteX9" fmla="*/ 3740696 w 4084411"/>
                <a:gd name="connsiteY9" fmla="*/ 400050 h 2443737"/>
                <a:gd name="connsiteX10" fmla="*/ 3658146 w 4084411"/>
                <a:gd name="connsiteY10" fmla="*/ 431800 h 2443737"/>
                <a:gd name="connsiteX11" fmla="*/ 3581946 w 4084411"/>
                <a:gd name="connsiteY11" fmla="*/ 469900 h 2443737"/>
                <a:gd name="connsiteX12" fmla="*/ 3512096 w 4084411"/>
                <a:gd name="connsiteY12" fmla="*/ 495300 h 2443737"/>
                <a:gd name="connsiteX13" fmla="*/ 3473996 w 4084411"/>
                <a:gd name="connsiteY13" fmla="*/ 527050 h 2443737"/>
                <a:gd name="connsiteX14" fmla="*/ 3435896 w 4084411"/>
                <a:gd name="connsiteY14" fmla="*/ 577850 h 2443737"/>
                <a:gd name="connsiteX15" fmla="*/ 3385096 w 4084411"/>
                <a:gd name="connsiteY15" fmla="*/ 615950 h 2443737"/>
                <a:gd name="connsiteX16" fmla="*/ 3296196 w 4084411"/>
                <a:gd name="connsiteY16" fmla="*/ 628650 h 2443737"/>
                <a:gd name="connsiteX17" fmla="*/ 3213646 w 4084411"/>
                <a:gd name="connsiteY17" fmla="*/ 622300 h 2443737"/>
                <a:gd name="connsiteX18" fmla="*/ 3105696 w 4084411"/>
                <a:gd name="connsiteY18" fmla="*/ 609600 h 2443737"/>
                <a:gd name="connsiteX19" fmla="*/ 3035846 w 4084411"/>
                <a:gd name="connsiteY19" fmla="*/ 596900 h 2443737"/>
                <a:gd name="connsiteX20" fmla="*/ 2953296 w 4084411"/>
                <a:gd name="connsiteY20" fmla="*/ 584200 h 2443737"/>
                <a:gd name="connsiteX21" fmla="*/ 2864396 w 4084411"/>
                <a:gd name="connsiteY21" fmla="*/ 577850 h 2443737"/>
                <a:gd name="connsiteX22" fmla="*/ 2800896 w 4084411"/>
                <a:gd name="connsiteY22" fmla="*/ 565150 h 2443737"/>
                <a:gd name="connsiteX23" fmla="*/ 2705646 w 4084411"/>
                <a:gd name="connsiteY23" fmla="*/ 622300 h 2443737"/>
                <a:gd name="connsiteX24" fmla="*/ 2629446 w 4084411"/>
                <a:gd name="connsiteY24" fmla="*/ 660400 h 2443737"/>
                <a:gd name="connsiteX25" fmla="*/ 2464346 w 4084411"/>
                <a:gd name="connsiteY25" fmla="*/ 742950 h 2443737"/>
                <a:gd name="connsiteX26" fmla="*/ 2388146 w 4084411"/>
                <a:gd name="connsiteY26" fmla="*/ 787400 h 2443737"/>
                <a:gd name="connsiteX27" fmla="*/ 2330996 w 4084411"/>
                <a:gd name="connsiteY27" fmla="*/ 819150 h 2443737"/>
                <a:gd name="connsiteX28" fmla="*/ 2299246 w 4084411"/>
                <a:gd name="connsiteY28" fmla="*/ 863600 h 2443737"/>
                <a:gd name="connsiteX29" fmla="*/ 2299246 w 4084411"/>
                <a:gd name="connsiteY29" fmla="*/ 920750 h 2443737"/>
                <a:gd name="connsiteX30" fmla="*/ 2299246 w 4084411"/>
                <a:gd name="connsiteY30" fmla="*/ 1003300 h 2443737"/>
                <a:gd name="connsiteX31" fmla="*/ 2178596 w 4084411"/>
                <a:gd name="connsiteY31" fmla="*/ 1225550 h 2443737"/>
                <a:gd name="connsiteX32" fmla="*/ 2102396 w 4084411"/>
                <a:gd name="connsiteY32" fmla="*/ 1339850 h 2443737"/>
                <a:gd name="connsiteX33" fmla="*/ 2045246 w 4084411"/>
                <a:gd name="connsiteY33" fmla="*/ 1479550 h 2443737"/>
                <a:gd name="connsiteX34" fmla="*/ 1988096 w 4084411"/>
                <a:gd name="connsiteY34" fmla="*/ 1619250 h 2443737"/>
                <a:gd name="connsiteX35" fmla="*/ 1956346 w 4084411"/>
                <a:gd name="connsiteY35" fmla="*/ 1720850 h 2443737"/>
                <a:gd name="connsiteX36" fmla="*/ 1981746 w 4084411"/>
                <a:gd name="connsiteY36" fmla="*/ 1892300 h 2443737"/>
                <a:gd name="connsiteX37" fmla="*/ 2007146 w 4084411"/>
                <a:gd name="connsiteY37" fmla="*/ 2120900 h 2443737"/>
                <a:gd name="connsiteX38" fmla="*/ 2000796 w 4084411"/>
                <a:gd name="connsiteY38" fmla="*/ 2317750 h 2443737"/>
                <a:gd name="connsiteX39" fmla="*/ 2000796 w 4084411"/>
                <a:gd name="connsiteY39" fmla="*/ 2413000 h 2443737"/>
                <a:gd name="connsiteX40" fmla="*/ 1956346 w 4084411"/>
                <a:gd name="connsiteY40" fmla="*/ 2438400 h 2443737"/>
                <a:gd name="connsiteX41" fmla="*/ 1746796 w 4084411"/>
                <a:gd name="connsiteY41" fmla="*/ 2438400 h 2443737"/>
                <a:gd name="connsiteX42" fmla="*/ 1568996 w 4084411"/>
                <a:gd name="connsiteY42" fmla="*/ 2381250 h 2443737"/>
                <a:gd name="connsiteX43" fmla="*/ 1372146 w 4084411"/>
                <a:gd name="connsiteY43" fmla="*/ 2298700 h 2443737"/>
                <a:gd name="connsiteX44" fmla="*/ 1270546 w 4084411"/>
                <a:gd name="connsiteY44" fmla="*/ 2266950 h 2443737"/>
                <a:gd name="connsiteX45" fmla="*/ 1041946 w 4084411"/>
                <a:gd name="connsiteY45" fmla="*/ 2190750 h 2443737"/>
                <a:gd name="connsiteX46" fmla="*/ 857796 w 4084411"/>
                <a:gd name="connsiteY46" fmla="*/ 2127250 h 2443737"/>
                <a:gd name="connsiteX47" fmla="*/ 641896 w 4084411"/>
                <a:gd name="connsiteY47" fmla="*/ 2076450 h 2443737"/>
                <a:gd name="connsiteX48" fmla="*/ 470446 w 4084411"/>
                <a:gd name="connsiteY48" fmla="*/ 2025650 h 2443737"/>
                <a:gd name="connsiteX49" fmla="*/ 400596 w 4084411"/>
                <a:gd name="connsiteY49" fmla="*/ 1993900 h 2443737"/>
                <a:gd name="connsiteX50" fmla="*/ 203746 w 4084411"/>
                <a:gd name="connsiteY50" fmla="*/ 1981200 h 2443737"/>
                <a:gd name="connsiteX51" fmla="*/ 89446 w 4084411"/>
                <a:gd name="connsiteY51" fmla="*/ 1917700 h 2443737"/>
                <a:gd name="connsiteX52" fmla="*/ 13246 w 4084411"/>
                <a:gd name="connsiteY52" fmla="*/ 1841500 h 2443737"/>
                <a:gd name="connsiteX53" fmla="*/ 546 w 4084411"/>
                <a:gd name="connsiteY53" fmla="*/ 1816100 h 24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084411" h="2443737">
                  <a:moveTo>
                    <a:pt x="3943896" y="0"/>
                  </a:moveTo>
                  <a:cubicBezTo>
                    <a:pt x="3923787" y="17991"/>
                    <a:pt x="3903679" y="35983"/>
                    <a:pt x="3905796" y="57150"/>
                  </a:cubicBezTo>
                  <a:cubicBezTo>
                    <a:pt x="3907913" y="78317"/>
                    <a:pt x="3936488" y="101600"/>
                    <a:pt x="3956596" y="127000"/>
                  </a:cubicBezTo>
                  <a:cubicBezTo>
                    <a:pt x="3976704" y="152400"/>
                    <a:pt x="4006338" y="185208"/>
                    <a:pt x="4026446" y="209550"/>
                  </a:cubicBezTo>
                  <a:cubicBezTo>
                    <a:pt x="4046554" y="233892"/>
                    <a:pt x="4068779" y="248708"/>
                    <a:pt x="4077246" y="273050"/>
                  </a:cubicBezTo>
                  <a:cubicBezTo>
                    <a:pt x="4085713" y="297392"/>
                    <a:pt x="4087829" y="339725"/>
                    <a:pt x="4077246" y="355600"/>
                  </a:cubicBezTo>
                  <a:cubicBezTo>
                    <a:pt x="4066663" y="371475"/>
                    <a:pt x="4039146" y="364067"/>
                    <a:pt x="4013746" y="368300"/>
                  </a:cubicBezTo>
                  <a:cubicBezTo>
                    <a:pt x="3988346" y="372533"/>
                    <a:pt x="3924846" y="381000"/>
                    <a:pt x="3924846" y="381000"/>
                  </a:cubicBezTo>
                  <a:cubicBezTo>
                    <a:pt x="3896271" y="385233"/>
                    <a:pt x="3872988" y="390525"/>
                    <a:pt x="3842296" y="393700"/>
                  </a:cubicBezTo>
                  <a:cubicBezTo>
                    <a:pt x="3811604" y="396875"/>
                    <a:pt x="3771388" y="393700"/>
                    <a:pt x="3740696" y="400050"/>
                  </a:cubicBezTo>
                  <a:cubicBezTo>
                    <a:pt x="3710004" y="406400"/>
                    <a:pt x="3684604" y="420158"/>
                    <a:pt x="3658146" y="431800"/>
                  </a:cubicBezTo>
                  <a:cubicBezTo>
                    <a:pt x="3631688" y="443442"/>
                    <a:pt x="3606288" y="459317"/>
                    <a:pt x="3581946" y="469900"/>
                  </a:cubicBezTo>
                  <a:cubicBezTo>
                    <a:pt x="3557604" y="480483"/>
                    <a:pt x="3530088" y="485775"/>
                    <a:pt x="3512096" y="495300"/>
                  </a:cubicBezTo>
                  <a:cubicBezTo>
                    <a:pt x="3494104" y="504825"/>
                    <a:pt x="3486696" y="513292"/>
                    <a:pt x="3473996" y="527050"/>
                  </a:cubicBezTo>
                  <a:cubicBezTo>
                    <a:pt x="3461296" y="540808"/>
                    <a:pt x="3450713" y="563033"/>
                    <a:pt x="3435896" y="577850"/>
                  </a:cubicBezTo>
                  <a:cubicBezTo>
                    <a:pt x="3421079" y="592667"/>
                    <a:pt x="3408379" y="607483"/>
                    <a:pt x="3385096" y="615950"/>
                  </a:cubicBezTo>
                  <a:cubicBezTo>
                    <a:pt x="3361813" y="624417"/>
                    <a:pt x="3324771" y="627592"/>
                    <a:pt x="3296196" y="628650"/>
                  </a:cubicBezTo>
                  <a:cubicBezTo>
                    <a:pt x="3267621" y="629708"/>
                    <a:pt x="3245396" y="625475"/>
                    <a:pt x="3213646" y="622300"/>
                  </a:cubicBezTo>
                  <a:cubicBezTo>
                    <a:pt x="3181896" y="619125"/>
                    <a:pt x="3135329" y="613833"/>
                    <a:pt x="3105696" y="609600"/>
                  </a:cubicBezTo>
                  <a:cubicBezTo>
                    <a:pt x="3076063" y="605367"/>
                    <a:pt x="3061246" y="601133"/>
                    <a:pt x="3035846" y="596900"/>
                  </a:cubicBezTo>
                  <a:cubicBezTo>
                    <a:pt x="3010446" y="592667"/>
                    <a:pt x="2981871" y="587375"/>
                    <a:pt x="2953296" y="584200"/>
                  </a:cubicBezTo>
                  <a:cubicBezTo>
                    <a:pt x="2924721" y="581025"/>
                    <a:pt x="2889796" y="581025"/>
                    <a:pt x="2864396" y="577850"/>
                  </a:cubicBezTo>
                  <a:cubicBezTo>
                    <a:pt x="2838996" y="574675"/>
                    <a:pt x="2827354" y="557742"/>
                    <a:pt x="2800896" y="565150"/>
                  </a:cubicBezTo>
                  <a:cubicBezTo>
                    <a:pt x="2774438" y="572558"/>
                    <a:pt x="2734221" y="606425"/>
                    <a:pt x="2705646" y="622300"/>
                  </a:cubicBezTo>
                  <a:cubicBezTo>
                    <a:pt x="2677071" y="638175"/>
                    <a:pt x="2629446" y="660400"/>
                    <a:pt x="2629446" y="660400"/>
                  </a:cubicBezTo>
                  <a:lnTo>
                    <a:pt x="2464346" y="742950"/>
                  </a:lnTo>
                  <a:cubicBezTo>
                    <a:pt x="2424129" y="764117"/>
                    <a:pt x="2410371" y="774700"/>
                    <a:pt x="2388146" y="787400"/>
                  </a:cubicBezTo>
                  <a:cubicBezTo>
                    <a:pt x="2365921" y="800100"/>
                    <a:pt x="2345813" y="806450"/>
                    <a:pt x="2330996" y="819150"/>
                  </a:cubicBezTo>
                  <a:cubicBezTo>
                    <a:pt x="2316179" y="831850"/>
                    <a:pt x="2304538" y="846667"/>
                    <a:pt x="2299246" y="863600"/>
                  </a:cubicBezTo>
                  <a:cubicBezTo>
                    <a:pt x="2293954" y="880533"/>
                    <a:pt x="2299246" y="920750"/>
                    <a:pt x="2299246" y="920750"/>
                  </a:cubicBezTo>
                  <a:cubicBezTo>
                    <a:pt x="2299246" y="944033"/>
                    <a:pt x="2319354" y="952500"/>
                    <a:pt x="2299246" y="1003300"/>
                  </a:cubicBezTo>
                  <a:cubicBezTo>
                    <a:pt x="2279138" y="1054100"/>
                    <a:pt x="2211404" y="1169458"/>
                    <a:pt x="2178596" y="1225550"/>
                  </a:cubicBezTo>
                  <a:cubicBezTo>
                    <a:pt x="2145788" y="1281642"/>
                    <a:pt x="2124621" y="1297517"/>
                    <a:pt x="2102396" y="1339850"/>
                  </a:cubicBezTo>
                  <a:cubicBezTo>
                    <a:pt x="2080171" y="1382183"/>
                    <a:pt x="2045246" y="1479550"/>
                    <a:pt x="2045246" y="1479550"/>
                  </a:cubicBezTo>
                  <a:cubicBezTo>
                    <a:pt x="2026196" y="1526117"/>
                    <a:pt x="2002913" y="1579033"/>
                    <a:pt x="1988096" y="1619250"/>
                  </a:cubicBezTo>
                  <a:cubicBezTo>
                    <a:pt x="1973279" y="1659467"/>
                    <a:pt x="1957404" y="1675342"/>
                    <a:pt x="1956346" y="1720850"/>
                  </a:cubicBezTo>
                  <a:cubicBezTo>
                    <a:pt x="1955288" y="1766358"/>
                    <a:pt x="1973279" y="1825625"/>
                    <a:pt x="1981746" y="1892300"/>
                  </a:cubicBezTo>
                  <a:cubicBezTo>
                    <a:pt x="1990213" y="1958975"/>
                    <a:pt x="2003971" y="2049992"/>
                    <a:pt x="2007146" y="2120900"/>
                  </a:cubicBezTo>
                  <a:cubicBezTo>
                    <a:pt x="2010321" y="2191808"/>
                    <a:pt x="2001854" y="2269067"/>
                    <a:pt x="2000796" y="2317750"/>
                  </a:cubicBezTo>
                  <a:cubicBezTo>
                    <a:pt x="1999738" y="2366433"/>
                    <a:pt x="2008204" y="2392892"/>
                    <a:pt x="2000796" y="2413000"/>
                  </a:cubicBezTo>
                  <a:cubicBezTo>
                    <a:pt x="1993388" y="2433108"/>
                    <a:pt x="1998679" y="2434167"/>
                    <a:pt x="1956346" y="2438400"/>
                  </a:cubicBezTo>
                  <a:cubicBezTo>
                    <a:pt x="1914013" y="2442633"/>
                    <a:pt x="1811354" y="2447925"/>
                    <a:pt x="1746796" y="2438400"/>
                  </a:cubicBezTo>
                  <a:cubicBezTo>
                    <a:pt x="1682238" y="2428875"/>
                    <a:pt x="1631438" y="2404533"/>
                    <a:pt x="1568996" y="2381250"/>
                  </a:cubicBezTo>
                  <a:cubicBezTo>
                    <a:pt x="1506554" y="2357967"/>
                    <a:pt x="1421888" y="2317750"/>
                    <a:pt x="1372146" y="2298700"/>
                  </a:cubicBezTo>
                  <a:cubicBezTo>
                    <a:pt x="1322404" y="2279650"/>
                    <a:pt x="1270546" y="2266950"/>
                    <a:pt x="1270546" y="2266950"/>
                  </a:cubicBezTo>
                  <a:lnTo>
                    <a:pt x="1041946" y="2190750"/>
                  </a:lnTo>
                  <a:cubicBezTo>
                    <a:pt x="973154" y="2167467"/>
                    <a:pt x="924471" y="2146300"/>
                    <a:pt x="857796" y="2127250"/>
                  </a:cubicBezTo>
                  <a:cubicBezTo>
                    <a:pt x="791121" y="2108200"/>
                    <a:pt x="706454" y="2093383"/>
                    <a:pt x="641896" y="2076450"/>
                  </a:cubicBezTo>
                  <a:cubicBezTo>
                    <a:pt x="577338" y="2059517"/>
                    <a:pt x="510663" y="2039408"/>
                    <a:pt x="470446" y="2025650"/>
                  </a:cubicBezTo>
                  <a:cubicBezTo>
                    <a:pt x="430229" y="2011892"/>
                    <a:pt x="445046" y="2001308"/>
                    <a:pt x="400596" y="1993900"/>
                  </a:cubicBezTo>
                  <a:cubicBezTo>
                    <a:pt x="356146" y="1986492"/>
                    <a:pt x="255604" y="1993900"/>
                    <a:pt x="203746" y="1981200"/>
                  </a:cubicBezTo>
                  <a:cubicBezTo>
                    <a:pt x="151888" y="1968500"/>
                    <a:pt x="121196" y="1940983"/>
                    <a:pt x="89446" y="1917700"/>
                  </a:cubicBezTo>
                  <a:cubicBezTo>
                    <a:pt x="57696" y="1894417"/>
                    <a:pt x="13246" y="1841500"/>
                    <a:pt x="13246" y="1841500"/>
                  </a:cubicBezTo>
                  <a:cubicBezTo>
                    <a:pt x="-1571" y="1824567"/>
                    <a:pt x="-513" y="1820333"/>
                    <a:pt x="546" y="1816100"/>
                  </a:cubicBezTo>
                </a:path>
              </a:pathLst>
            </a:cu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39" name="文本框 38">
              <a:extLst>
                <a:ext uri="{FF2B5EF4-FFF2-40B4-BE49-F238E27FC236}">
                  <a16:creationId xmlns:a16="http://schemas.microsoft.com/office/drawing/2014/main" id="{70566A22-9855-4F6E-92DC-98CAC30D8B07}"/>
                </a:ext>
              </a:extLst>
            </p:cNvPr>
            <p:cNvSpPr txBox="1"/>
            <p:nvPr/>
          </p:nvSpPr>
          <p:spPr>
            <a:xfrm>
              <a:off x="4910575" y="3999376"/>
              <a:ext cx="676285"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Hub</a:t>
              </a:r>
              <a:endParaRPr lang="zh-CN" altLang="en-US" sz="1600" dirty="0">
                <a:latin typeface="Helvetica" panose="020B0604020202020204" pitchFamily="34" charset="0"/>
                <a:cs typeface="Helvetica" panose="020B0604020202020204" pitchFamily="34" charset="0"/>
              </a:endParaRPr>
            </a:p>
          </p:txBody>
        </p:sp>
        <p:sp>
          <p:nvSpPr>
            <p:cNvPr id="44" name="文本框 43">
              <a:extLst>
                <a:ext uri="{FF2B5EF4-FFF2-40B4-BE49-F238E27FC236}">
                  <a16:creationId xmlns:a16="http://schemas.microsoft.com/office/drawing/2014/main" id="{C2BDA025-8655-4AAC-8730-7EBE098D30A1}"/>
                </a:ext>
              </a:extLst>
            </p:cNvPr>
            <p:cNvSpPr txBox="1"/>
            <p:nvPr/>
          </p:nvSpPr>
          <p:spPr>
            <a:xfrm>
              <a:off x="2948365" y="5156611"/>
              <a:ext cx="1623636" cy="366986"/>
            </a:xfrm>
            <a:prstGeom prst="rect">
              <a:avLst/>
            </a:prstGeom>
            <a:solidFill>
              <a:schemeClr val="bg1"/>
            </a:solidFill>
            <a:ln w="19050">
              <a:solidFill>
                <a:srgbClr val="70AD47"/>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Newly opened</a:t>
              </a:r>
              <a:endParaRPr lang="zh-CN" altLang="en-US" sz="1600" dirty="0">
                <a:latin typeface="Helvetica" panose="020B0604020202020204" pitchFamily="34" charset="0"/>
                <a:cs typeface="Helvetica" panose="020B0604020202020204" pitchFamily="34" charset="0"/>
              </a:endParaRPr>
            </a:p>
          </p:txBody>
        </p:sp>
      </p:grpSp>
      <p:sp>
        <p:nvSpPr>
          <p:cNvPr id="25" name="矩形 24">
            <a:extLst>
              <a:ext uri="{FF2B5EF4-FFF2-40B4-BE49-F238E27FC236}">
                <a16:creationId xmlns:a16="http://schemas.microsoft.com/office/drawing/2014/main" id="{01829E50-FAA5-49B2-88DC-6A299D924FF3}"/>
              </a:ext>
            </a:extLst>
          </p:cNvPr>
          <p:cNvSpPr/>
          <p:nvPr/>
        </p:nvSpPr>
        <p:spPr>
          <a:xfrm>
            <a:off x="499952" y="1040795"/>
            <a:ext cx="46762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Spatial distribution of transit ridership</a:t>
            </a:r>
          </a:p>
        </p:txBody>
      </p:sp>
    </p:spTree>
    <p:extLst>
      <p:ext uri="{BB962C8B-B14F-4D97-AF65-F5344CB8AC3E}">
        <p14:creationId xmlns:p14="http://schemas.microsoft.com/office/powerpoint/2010/main" val="2342341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4E45126-7D93-4679-AA5A-DA8EFFDB8A4A}"/>
              </a:ext>
            </a:extLst>
          </p:cNvPr>
          <p:cNvSpPr/>
          <p:nvPr/>
        </p:nvSpPr>
        <p:spPr>
          <a:xfrm>
            <a:off x="0" y="1053571"/>
            <a:ext cx="5834743" cy="54350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36</a:t>
            </a:fld>
            <a:endParaRPr lang="zh-CN" altLang="en-US"/>
          </a:p>
        </p:txBody>
      </p:sp>
      <p:graphicFrame>
        <p:nvGraphicFramePr>
          <p:cNvPr id="10" name="表格 9">
            <a:extLst>
              <a:ext uri="{FF2B5EF4-FFF2-40B4-BE49-F238E27FC236}">
                <a16:creationId xmlns:a16="http://schemas.microsoft.com/office/drawing/2014/main" id="{BFF92D7C-84E0-49CD-84BF-AC6BD49D8CF9}"/>
              </a:ext>
            </a:extLst>
          </p:cNvPr>
          <p:cNvGraphicFramePr>
            <a:graphicFrameLocks noGrp="1"/>
          </p:cNvGraphicFramePr>
          <p:nvPr>
            <p:extLst>
              <p:ext uri="{D42A27DB-BD31-4B8C-83A1-F6EECF244321}">
                <p14:modId xmlns:p14="http://schemas.microsoft.com/office/powerpoint/2010/main" val="367989532"/>
              </p:ext>
            </p:extLst>
          </p:nvPr>
        </p:nvGraphicFramePr>
        <p:xfrm>
          <a:off x="499952" y="1750554"/>
          <a:ext cx="4943810" cy="2135498"/>
        </p:xfrm>
        <a:graphic>
          <a:graphicData uri="http://schemas.openxmlformats.org/drawingml/2006/table">
            <a:tbl>
              <a:tblPr firstRow="1" firstCol="1" bandRow="1">
                <a:tableStyleId>{7E9639D4-E3E2-4D34-9284-5A2195B3D0D7}</a:tableStyleId>
              </a:tblPr>
              <a:tblGrid>
                <a:gridCol w="1380702">
                  <a:extLst>
                    <a:ext uri="{9D8B030D-6E8A-4147-A177-3AD203B41FA5}">
                      <a16:colId xmlns:a16="http://schemas.microsoft.com/office/drawing/2014/main" val="4237279918"/>
                    </a:ext>
                  </a:extLst>
                </a:gridCol>
                <a:gridCol w="890777">
                  <a:extLst>
                    <a:ext uri="{9D8B030D-6E8A-4147-A177-3AD203B41FA5}">
                      <a16:colId xmlns:a16="http://schemas.microsoft.com/office/drawing/2014/main" val="3302288928"/>
                    </a:ext>
                  </a:extLst>
                </a:gridCol>
                <a:gridCol w="890777">
                  <a:extLst>
                    <a:ext uri="{9D8B030D-6E8A-4147-A177-3AD203B41FA5}">
                      <a16:colId xmlns:a16="http://schemas.microsoft.com/office/drawing/2014/main" val="4118407101"/>
                    </a:ext>
                  </a:extLst>
                </a:gridCol>
                <a:gridCol w="890777">
                  <a:extLst>
                    <a:ext uri="{9D8B030D-6E8A-4147-A177-3AD203B41FA5}">
                      <a16:colId xmlns:a16="http://schemas.microsoft.com/office/drawing/2014/main" val="3268175649"/>
                    </a:ext>
                  </a:extLst>
                </a:gridCol>
                <a:gridCol w="890777">
                  <a:extLst>
                    <a:ext uri="{9D8B030D-6E8A-4147-A177-3AD203B41FA5}">
                      <a16:colId xmlns:a16="http://schemas.microsoft.com/office/drawing/2014/main" val="2810566788"/>
                    </a:ext>
                  </a:extLst>
                </a:gridCol>
              </a:tblGrid>
              <a:tr h="641950">
                <a:tc>
                  <a:txBody>
                    <a:bodyPr/>
                    <a:lstStyle/>
                    <a:p>
                      <a:pPr algn="ctr"/>
                      <a:r>
                        <a:rPr lang="en-US" altLang="zh-CN" sz="1600" b="0" kern="100" dirty="0">
                          <a:solidFill>
                            <a:schemeClr val="tx1"/>
                          </a:solidFill>
                          <a:effectLst/>
                          <a:latin typeface="Helvetica" panose="020B0604020202020204" pitchFamily="34" charset="0"/>
                          <a:ea typeface="+mn-ea"/>
                          <a:cs typeface="Helvetica" panose="020B0604020202020204" pitchFamily="34" charset="0"/>
                        </a:rPr>
                        <a:t>Transit ridership</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Total</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1</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2</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ea typeface="+mn-ea"/>
                          <a:cs typeface="Helvetica" panose="020B0604020202020204" pitchFamily="34" charset="0"/>
                        </a:rPr>
                        <a:t>Line 3</a:t>
                      </a:r>
                      <a:endParaRPr lang="zh-CN" sz="1600" b="0" kern="100" dirty="0">
                        <a:solidFill>
                          <a:schemeClr val="tx1"/>
                        </a:solidFill>
                        <a:effectLst/>
                        <a:latin typeface="Helvetica" panose="020B0604020202020204" pitchFamily="34" charset="0"/>
                        <a:ea typeface="+mn-ea"/>
                        <a:cs typeface="Helvetica" panose="020B0604020202020204" pitchFamily="34" charset="0"/>
                      </a:endParaRPr>
                    </a:p>
                  </a:txBody>
                  <a:tcPr marL="123692" marR="123692" marT="0" marB="0" anchor="ctr">
                    <a:solidFill>
                      <a:schemeClr val="accent6">
                        <a:lumMod val="60000"/>
                        <a:lumOff val="40000"/>
                      </a:schemeClr>
                    </a:solidFill>
                  </a:tcPr>
                </a:tc>
                <a:extLst>
                  <a:ext uri="{0D108BD9-81ED-4DB2-BD59-A6C34878D82A}">
                    <a16:rowId xmlns:a16="http://schemas.microsoft.com/office/drawing/2014/main" val="412027874"/>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Hub</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309582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Large</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3</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0</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2198295667"/>
                  </a:ext>
                </a:extLst>
              </a:tr>
              <a:tr h="373387">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Medium</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11</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8</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2</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916999108"/>
                  </a:ext>
                </a:extLst>
              </a:tr>
              <a:tr h="373387">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Small</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18</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0</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a:effectLst/>
                          <a:latin typeface="Helvetica" panose="020B0604020202020204" pitchFamily="34" charset="0"/>
                          <a:ea typeface="+mn-ea"/>
                          <a:cs typeface="Helvetica" panose="020B0604020202020204" pitchFamily="34" charset="0"/>
                        </a:rPr>
                        <a:t>4</a:t>
                      </a:r>
                      <a:endParaRPr lang="zh-CN" sz="1600" b="0" kern="100">
                        <a:effectLst/>
                        <a:latin typeface="Helvetica" panose="020B0604020202020204" pitchFamily="34" charset="0"/>
                        <a:ea typeface="+mn-ea"/>
                        <a:cs typeface="Helvetica" panose="020B0604020202020204" pitchFamily="34" charset="0"/>
                      </a:endParaRPr>
                    </a:p>
                  </a:txBody>
                  <a:tcPr marL="123692" marR="123692" marT="0" marB="0" anchor="ctr"/>
                </a:tc>
                <a:tc>
                  <a:txBody>
                    <a:bodyPr/>
                    <a:lstStyle/>
                    <a:p>
                      <a:pPr algn="ctr">
                        <a:spcAft>
                          <a:spcPts val="0"/>
                        </a:spcAft>
                      </a:pPr>
                      <a:r>
                        <a:rPr lang="en-US" sz="1600" b="0" kern="100" dirty="0">
                          <a:effectLst/>
                          <a:latin typeface="Helvetica" panose="020B0604020202020204" pitchFamily="34" charset="0"/>
                          <a:ea typeface="+mn-ea"/>
                          <a:cs typeface="Helvetica" panose="020B0604020202020204" pitchFamily="34" charset="0"/>
                        </a:rPr>
                        <a:t>4</a:t>
                      </a:r>
                      <a:endParaRPr lang="zh-CN" sz="1600" b="0" kern="100" dirty="0">
                        <a:effectLst/>
                        <a:latin typeface="Helvetica" panose="020B0604020202020204" pitchFamily="34" charset="0"/>
                        <a:ea typeface="+mn-ea"/>
                        <a:cs typeface="Helvetica" panose="020B0604020202020204" pitchFamily="34" charset="0"/>
                      </a:endParaRPr>
                    </a:p>
                  </a:txBody>
                  <a:tcPr marL="123692" marR="123692" marT="0" marB="0" anchor="ctr"/>
                </a:tc>
                <a:extLst>
                  <a:ext uri="{0D108BD9-81ED-4DB2-BD59-A6C34878D82A}">
                    <a16:rowId xmlns:a16="http://schemas.microsoft.com/office/drawing/2014/main" val="1420202667"/>
                  </a:ext>
                </a:extLst>
              </a:tr>
            </a:tbl>
          </a:graphicData>
        </a:graphic>
      </p:graphicFrame>
      <p:graphicFrame>
        <p:nvGraphicFramePr>
          <p:cNvPr id="11" name="表格 10">
            <a:extLst>
              <a:ext uri="{FF2B5EF4-FFF2-40B4-BE49-F238E27FC236}">
                <a16:creationId xmlns:a16="http://schemas.microsoft.com/office/drawing/2014/main" id="{14594510-D437-4402-ABB2-010AE409567C}"/>
              </a:ext>
            </a:extLst>
          </p:cNvPr>
          <p:cNvGraphicFramePr>
            <a:graphicFrameLocks noGrp="1"/>
          </p:cNvGraphicFramePr>
          <p:nvPr>
            <p:extLst>
              <p:ext uri="{D42A27DB-BD31-4B8C-83A1-F6EECF244321}">
                <p14:modId xmlns:p14="http://schemas.microsoft.com/office/powerpoint/2010/main" val="3225517263"/>
              </p:ext>
            </p:extLst>
          </p:nvPr>
        </p:nvGraphicFramePr>
        <p:xfrm>
          <a:off x="499952" y="4148099"/>
          <a:ext cx="4943810" cy="2135498"/>
        </p:xfrm>
        <a:graphic>
          <a:graphicData uri="http://schemas.openxmlformats.org/drawingml/2006/table">
            <a:tbl>
              <a:tblPr firstRow="1" firstCol="1" bandRow="1">
                <a:tableStyleId>{7E9639D4-E3E2-4D34-9284-5A2195B3D0D7}</a:tableStyleId>
              </a:tblPr>
              <a:tblGrid>
                <a:gridCol w="1374622">
                  <a:extLst>
                    <a:ext uri="{9D8B030D-6E8A-4147-A177-3AD203B41FA5}">
                      <a16:colId xmlns:a16="http://schemas.microsoft.com/office/drawing/2014/main" val="2102970945"/>
                    </a:ext>
                  </a:extLst>
                </a:gridCol>
                <a:gridCol w="892297">
                  <a:extLst>
                    <a:ext uri="{9D8B030D-6E8A-4147-A177-3AD203B41FA5}">
                      <a16:colId xmlns:a16="http://schemas.microsoft.com/office/drawing/2014/main" val="1217244906"/>
                    </a:ext>
                  </a:extLst>
                </a:gridCol>
                <a:gridCol w="892297">
                  <a:extLst>
                    <a:ext uri="{9D8B030D-6E8A-4147-A177-3AD203B41FA5}">
                      <a16:colId xmlns:a16="http://schemas.microsoft.com/office/drawing/2014/main" val="3105321433"/>
                    </a:ext>
                  </a:extLst>
                </a:gridCol>
                <a:gridCol w="892297">
                  <a:extLst>
                    <a:ext uri="{9D8B030D-6E8A-4147-A177-3AD203B41FA5}">
                      <a16:colId xmlns:a16="http://schemas.microsoft.com/office/drawing/2014/main" val="2500632455"/>
                    </a:ext>
                  </a:extLst>
                </a:gridCol>
                <a:gridCol w="892297">
                  <a:extLst>
                    <a:ext uri="{9D8B030D-6E8A-4147-A177-3AD203B41FA5}">
                      <a16:colId xmlns:a16="http://schemas.microsoft.com/office/drawing/2014/main" val="4121508892"/>
                    </a:ext>
                  </a:extLst>
                </a:gridCol>
              </a:tblGrid>
              <a:tr h="641950">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Growth rate</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Total</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1</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2</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tc>
                  <a:txBody>
                    <a:bodyPr/>
                    <a:lstStyle/>
                    <a:p>
                      <a:pPr algn="ctr">
                        <a:spcAft>
                          <a:spcPts val="0"/>
                        </a:spcAft>
                      </a:pPr>
                      <a:r>
                        <a:rPr lang="en-US" sz="1600" b="0" kern="100" dirty="0">
                          <a:solidFill>
                            <a:schemeClr val="tx1"/>
                          </a:solidFill>
                          <a:effectLst/>
                          <a:latin typeface="Arial" panose="020B0604020202020204" pitchFamily="34" charset="0"/>
                          <a:ea typeface="+mn-ea"/>
                          <a:cs typeface="Arial" panose="020B0604020202020204" pitchFamily="34" charset="0"/>
                        </a:rPr>
                        <a:t>Line 3</a:t>
                      </a:r>
                      <a:endParaRPr lang="zh-CN" sz="1600" b="0" kern="100" dirty="0">
                        <a:solidFill>
                          <a:schemeClr val="tx1"/>
                        </a:solidFill>
                        <a:effectLst/>
                        <a:latin typeface="Arial" panose="020B0604020202020204" pitchFamily="34" charset="0"/>
                        <a:ea typeface="+mn-ea"/>
                        <a:cs typeface="Arial" panose="020B0604020202020204" pitchFamily="34" charset="0"/>
                      </a:endParaRPr>
                    </a:p>
                  </a:txBody>
                  <a:tcPr marL="82337" marR="82337" marT="0" marB="0" anchor="ctr">
                    <a:solidFill>
                      <a:schemeClr val="accent6">
                        <a:lumMod val="60000"/>
                        <a:lumOff val="40000"/>
                      </a:schemeClr>
                    </a:solidFill>
                  </a:tcPr>
                </a:tc>
                <a:extLst>
                  <a:ext uri="{0D108BD9-81ED-4DB2-BD59-A6C34878D82A}">
                    <a16:rowId xmlns:a16="http://schemas.microsoft.com/office/drawing/2014/main" val="1258475945"/>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0-2.5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8</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4</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430118970"/>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2.5-4.5</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11</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5</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2</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88544164"/>
                  </a:ext>
                </a:extLst>
              </a:tr>
              <a:tr h="373387">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4.5-6.0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6</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2988123740"/>
                  </a:ext>
                </a:extLst>
              </a:tr>
              <a:tr h="373387">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a:effectLst/>
                          <a:latin typeface="Arial" panose="020B0604020202020204" pitchFamily="34" charset="0"/>
                          <a:ea typeface="+mn-ea"/>
                          <a:cs typeface="Arial" panose="020B0604020202020204" pitchFamily="34" charset="0"/>
                        </a:rPr>
                        <a:t>0</a:t>
                      </a:r>
                      <a:endParaRPr lang="zh-CN" sz="1600" b="0" kern="10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0</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tc>
                  <a:txBody>
                    <a:bodyPr/>
                    <a:lstStyle/>
                    <a:p>
                      <a:pPr algn="ctr">
                        <a:spcAft>
                          <a:spcPts val="0"/>
                        </a:spcAft>
                      </a:pPr>
                      <a:r>
                        <a:rPr lang="en-US" sz="1600" b="0" kern="100" dirty="0">
                          <a:effectLst/>
                          <a:latin typeface="Arial" panose="020B0604020202020204" pitchFamily="34" charset="0"/>
                          <a:ea typeface="+mn-ea"/>
                          <a:cs typeface="Arial" panose="020B0604020202020204" pitchFamily="34" charset="0"/>
                        </a:rPr>
                        <a:t>6</a:t>
                      </a:r>
                      <a:endParaRPr lang="zh-CN" sz="1600" b="0" kern="100" dirty="0">
                        <a:effectLst/>
                        <a:latin typeface="Arial" panose="020B0604020202020204" pitchFamily="34" charset="0"/>
                        <a:ea typeface="+mn-ea"/>
                        <a:cs typeface="Arial" panose="020B0604020202020204" pitchFamily="34" charset="0"/>
                      </a:endParaRPr>
                    </a:p>
                  </a:txBody>
                  <a:tcPr marL="82337" marR="82337" marT="0" marB="0" anchor="ctr"/>
                </a:tc>
                <a:extLst>
                  <a:ext uri="{0D108BD9-81ED-4DB2-BD59-A6C34878D82A}">
                    <a16:rowId xmlns:a16="http://schemas.microsoft.com/office/drawing/2014/main" val="1192377084"/>
                  </a:ext>
                </a:extLst>
              </a:tr>
            </a:tbl>
          </a:graphicData>
        </a:graphic>
      </p:graphicFrame>
      <p:grpSp>
        <p:nvGrpSpPr>
          <p:cNvPr id="19" name="组合 18">
            <a:extLst>
              <a:ext uri="{FF2B5EF4-FFF2-40B4-BE49-F238E27FC236}">
                <a16:creationId xmlns:a16="http://schemas.microsoft.com/office/drawing/2014/main" id="{7FF72026-D77D-430B-B64B-95EF46E2D406}"/>
              </a:ext>
            </a:extLst>
          </p:cNvPr>
          <p:cNvGrpSpPr/>
          <p:nvPr/>
        </p:nvGrpSpPr>
        <p:grpSpPr>
          <a:xfrm>
            <a:off x="306570" y="591906"/>
            <a:ext cx="4629020" cy="461665"/>
            <a:chOff x="-3" y="4326643"/>
            <a:chExt cx="4629020" cy="461665"/>
          </a:xfrm>
        </p:grpSpPr>
        <p:sp>
          <p:nvSpPr>
            <p:cNvPr id="20" name="矩形 19">
              <a:extLst>
                <a:ext uri="{FF2B5EF4-FFF2-40B4-BE49-F238E27FC236}">
                  <a16:creationId xmlns:a16="http://schemas.microsoft.com/office/drawing/2014/main" id="{F408FC02-C433-4EAA-AC90-254E15702395}"/>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D8B0DD09-47AE-4B19-86C5-594DD8121FB2}"/>
                </a:ext>
              </a:extLst>
            </p:cNvPr>
            <p:cNvSpPr txBox="1"/>
            <p:nvPr/>
          </p:nvSpPr>
          <p:spPr>
            <a:xfrm>
              <a:off x="193379" y="4326643"/>
              <a:ext cx="44356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Transit ridership characteristics</a:t>
              </a:r>
            </a:p>
          </p:txBody>
        </p:sp>
      </p:grpSp>
      <p:sp>
        <p:nvSpPr>
          <p:cNvPr id="3" name="矩形: 圆角 2">
            <a:extLst>
              <a:ext uri="{FF2B5EF4-FFF2-40B4-BE49-F238E27FC236}">
                <a16:creationId xmlns:a16="http://schemas.microsoft.com/office/drawing/2014/main" id="{56C9BF7A-D2A8-4A34-BF90-9F5F7AD6C731}"/>
              </a:ext>
            </a:extLst>
          </p:cNvPr>
          <p:cNvSpPr/>
          <p:nvPr/>
        </p:nvSpPr>
        <p:spPr>
          <a:xfrm>
            <a:off x="2917371" y="279026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441BB541-C6AD-4AB6-9E1C-482107952ED3}"/>
              </a:ext>
            </a:extLst>
          </p:cNvPr>
          <p:cNvSpPr/>
          <p:nvPr/>
        </p:nvSpPr>
        <p:spPr>
          <a:xfrm>
            <a:off x="3812622" y="3145862"/>
            <a:ext cx="1456064"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7C7B6F14-57A2-4E6C-A24F-98D63CD707A3}"/>
              </a:ext>
            </a:extLst>
          </p:cNvPr>
          <p:cNvSpPr/>
          <p:nvPr/>
        </p:nvSpPr>
        <p:spPr>
          <a:xfrm>
            <a:off x="4717143" y="5568322"/>
            <a:ext cx="551543"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3">
            <a:extLst>
              <a:ext uri="{FF2B5EF4-FFF2-40B4-BE49-F238E27FC236}">
                <a16:creationId xmlns:a16="http://schemas.microsoft.com/office/drawing/2014/main" id="{BAB81B6A-7488-4A30-B552-75BE1918AEC6}"/>
              </a:ext>
            </a:extLst>
          </p:cNvPr>
          <p:cNvSpPr/>
          <p:nvPr/>
        </p:nvSpPr>
        <p:spPr>
          <a:xfrm>
            <a:off x="2971857" y="4812563"/>
            <a:ext cx="1382429" cy="7112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4" name="组合 33">
            <a:extLst>
              <a:ext uri="{FF2B5EF4-FFF2-40B4-BE49-F238E27FC236}">
                <a16:creationId xmlns:a16="http://schemas.microsoft.com/office/drawing/2014/main" id="{4981A420-AA91-41D3-A854-17CB3885B376}"/>
              </a:ext>
            </a:extLst>
          </p:cNvPr>
          <p:cNvGrpSpPr/>
          <p:nvPr/>
        </p:nvGrpSpPr>
        <p:grpSpPr>
          <a:xfrm>
            <a:off x="6456796" y="4888231"/>
            <a:ext cx="2165978" cy="1015663"/>
            <a:chOff x="6334695" y="4095724"/>
            <a:chExt cx="2165978" cy="1015663"/>
          </a:xfrm>
        </p:grpSpPr>
        <p:sp>
          <p:nvSpPr>
            <p:cNvPr id="26" name="文本框 25">
              <a:extLst>
                <a:ext uri="{FF2B5EF4-FFF2-40B4-BE49-F238E27FC236}">
                  <a16:creationId xmlns:a16="http://schemas.microsoft.com/office/drawing/2014/main" id="{DC65A527-D391-4BC9-926E-118F0B3AF4CD}"/>
                </a:ext>
              </a:extLst>
            </p:cNvPr>
            <p:cNvSpPr txBox="1"/>
            <p:nvPr/>
          </p:nvSpPr>
          <p:spPr>
            <a:xfrm>
              <a:off x="6334695" y="4465056"/>
              <a:ext cx="2165978"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High growth rate</a:t>
              </a:r>
              <a:endParaRPr lang="zh-CN" altLang="en-US" dirty="0">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777B3235-0C18-4C99-BD45-9515AC4EA57D}"/>
                </a:ext>
              </a:extLst>
            </p:cNvPr>
            <p:cNvGrpSpPr/>
            <p:nvPr/>
          </p:nvGrpSpPr>
          <p:grpSpPr>
            <a:xfrm>
              <a:off x="6352156" y="4095724"/>
              <a:ext cx="1227473" cy="382677"/>
              <a:chOff x="6352156" y="4095724"/>
              <a:chExt cx="1227473" cy="382677"/>
            </a:xfrm>
          </p:grpSpPr>
          <p:sp>
            <p:nvSpPr>
              <p:cNvPr id="5" name="矩形 4">
                <a:extLst>
                  <a:ext uri="{FF2B5EF4-FFF2-40B4-BE49-F238E27FC236}">
                    <a16:creationId xmlns:a16="http://schemas.microsoft.com/office/drawing/2014/main" id="{A6CFB783-9613-484F-B4A8-14502C1EF3CC}"/>
                  </a:ext>
                </a:extLst>
              </p:cNvPr>
              <p:cNvSpPr/>
              <p:nvPr/>
            </p:nvSpPr>
            <p:spPr>
              <a:xfrm>
                <a:off x="6352156" y="4095724"/>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3</a:t>
                </a:r>
              </a:p>
            </p:txBody>
          </p:sp>
          <p:cxnSp>
            <p:nvCxnSpPr>
              <p:cNvPr id="7" name="直接连接符 6">
                <a:extLst>
                  <a:ext uri="{FF2B5EF4-FFF2-40B4-BE49-F238E27FC236}">
                    <a16:creationId xmlns:a16="http://schemas.microsoft.com/office/drawing/2014/main" id="{129A6A92-D2D3-40E7-9056-40D2D23F05C3}"/>
                  </a:ext>
                </a:extLst>
              </p:cNvPr>
              <p:cNvCxnSpPr>
                <a:cxnSpLocks/>
              </p:cNvCxnSpPr>
              <p:nvPr/>
            </p:nvCxnSpPr>
            <p:spPr>
              <a:xfrm>
                <a:off x="6352381" y="4478401"/>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A861C121-A003-461A-8A88-3678C406B52D}"/>
              </a:ext>
            </a:extLst>
          </p:cNvPr>
          <p:cNvGrpSpPr/>
          <p:nvPr/>
        </p:nvGrpSpPr>
        <p:grpSpPr>
          <a:xfrm>
            <a:off x="6456796" y="3330643"/>
            <a:ext cx="2114681" cy="1015462"/>
            <a:chOff x="6334695" y="2539586"/>
            <a:chExt cx="2114681" cy="1015462"/>
          </a:xfrm>
        </p:grpSpPr>
        <p:sp>
          <p:nvSpPr>
            <p:cNvPr id="25" name="文本框 24">
              <a:extLst>
                <a:ext uri="{FF2B5EF4-FFF2-40B4-BE49-F238E27FC236}">
                  <a16:creationId xmlns:a16="http://schemas.microsoft.com/office/drawing/2014/main" id="{50E1672A-0110-4CB1-A24C-43CADCE3D3F5}"/>
                </a:ext>
              </a:extLst>
            </p:cNvPr>
            <p:cNvSpPr txBox="1"/>
            <p:nvPr/>
          </p:nvSpPr>
          <p:spPr>
            <a:xfrm>
              <a:off x="6334695" y="290871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Small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0095AA44-D5E4-49E1-9133-13E43302A9CD}"/>
                </a:ext>
              </a:extLst>
            </p:cNvPr>
            <p:cNvGrpSpPr/>
            <p:nvPr/>
          </p:nvGrpSpPr>
          <p:grpSpPr>
            <a:xfrm>
              <a:off x="6352156" y="2539586"/>
              <a:ext cx="1227473" cy="385094"/>
              <a:chOff x="6352156" y="2539586"/>
              <a:chExt cx="1227473" cy="385094"/>
            </a:xfrm>
          </p:grpSpPr>
          <p:cxnSp>
            <p:nvCxnSpPr>
              <p:cNvPr id="27" name="直接连接符 26">
                <a:extLst>
                  <a:ext uri="{FF2B5EF4-FFF2-40B4-BE49-F238E27FC236}">
                    <a16:creationId xmlns:a16="http://schemas.microsoft.com/office/drawing/2014/main" id="{BFB24C0A-AB92-4797-9B4D-0FD9544445D6}"/>
                  </a:ext>
                </a:extLst>
              </p:cNvPr>
              <p:cNvCxnSpPr>
                <a:cxnSpLocks/>
              </p:cNvCxnSpPr>
              <p:nvPr/>
            </p:nvCxnSpPr>
            <p:spPr>
              <a:xfrm>
                <a:off x="6352381" y="2924680"/>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2B35C62-7EF4-44A7-A587-C70A51309A2D}"/>
                  </a:ext>
                </a:extLst>
              </p:cNvPr>
              <p:cNvSpPr/>
              <p:nvPr/>
            </p:nvSpPr>
            <p:spPr>
              <a:xfrm>
                <a:off x="6352156" y="2539586"/>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2</a:t>
                </a:r>
              </a:p>
            </p:txBody>
          </p:sp>
        </p:grpSp>
      </p:grpSp>
      <p:grpSp>
        <p:nvGrpSpPr>
          <p:cNvPr id="36" name="组合 35">
            <a:extLst>
              <a:ext uri="{FF2B5EF4-FFF2-40B4-BE49-F238E27FC236}">
                <a16:creationId xmlns:a16="http://schemas.microsoft.com/office/drawing/2014/main" id="{DD1D6D65-A2D9-4325-BE72-33B6B05F9211}"/>
              </a:ext>
            </a:extLst>
          </p:cNvPr>
          <p:cNvGrpSpPr/>
          <p:nvPr/>
        </p:nvGrpSpPr>
        <p:grpSpPr>
          <a:xfrm>
            <a:off x="6456796" y="1771420"/>
            <a:ext cx="2114681" cy="1017098"/>
            <a:chOff x="6334695" y="1326490"/>
            <a:chExt cx="2114681" cy="1017098"/>
          </a:xfrm>
        </p:grpSpPr>
        <p:sp>
          <p:nvSpPr>
            <p:cNvPr id="4" name="文本框 3">
              <a:extLst>
                <a:ext uri="{FF2B5EF4-FFF2-40B4-BE49-F238E27FC236}">
                  <a16:creationId xmlns:a16="http://schemas.microsoft.com/office/drawing/2014/main" id="{5BA344EC-7398-449D-B8C5-561E2B170DFD}"/>
                </a:ext>
              </a:extLst>
            </p:cNvPr>
            <p:cNvSpPr txBox="1"/>
            <p:nvPr/>
          </p:nvSpPr>
          <p:spPr>
            <a:xfrm>
              <a:off x="6334695" y="1697257"/>
              <a:ext cx="2114681"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scale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growth rate</a:t>
              </a:r>
              <a:endParaRPr lang="zh-CN" altLang="en-US" dirty="0">
                <a:latin typeface="Helvetica" panose="020B0604020202020204" pitchFamily="34" charset="0"/>
                <a:cs typeface="Helvetica" panose="020B0604020202020204" pitchFamily="34" charset="0"/>
              </a:endParaRPr>
            </a:p>
          </p:txBody>
        </p:sp>
        <p:grpSp>
          <p:nvGrpSpPr>
            <p:cNvPr id="33" name="组合 32">
              <a:extLst>
                <a:ext uri="{FF2B5EF4-FFF2-40B4-BE49-F238E27FC236}">
                  <a16:creationId xmlns:a16="http://schemas.microsoft.com/office/drawing/2014/main" id="{D575A383-62DD-481C-94C4-38A5B5206106}"/>
                </a:ext>
              </a:extLst>
            </p:cNvPr>
            <p:cNvGrpSpPr/>
            <p:nvPr/>
          </p:nvGrpSpPr>
          <p:grpSpPr>
            <a:xfrm>
              <a:off x="6352156" y="1326490"/>
              <a:ext cx="1227473" cy="369332"/>
              <a:chOff x="6352156" y="1326490"/>
              <a:chExt cx="1227473" cy="369332"/>
            </a:xfrm>
          </p:grpSpPr>
          <p:cxnSp>
            <p:nvCxnSpPr>
              <p:cNvPr id="28" name="直接连接符 27">
                <a:extLst>
                  <a:ext uri="{FF2B5EF4-FFF2-40B4-BE49-F238E27FC236}">
                    <a16:creationId xmlns:a16="http://schemas.microsoft.com/office/drawing/2014/main" id="{67971828-ED00-4EB0-A440-7E3AEE833F5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4E0CF31-A7C2-44F6-BC63-6112805C1987}"/>
                  </a:ext>
                </a:extLst>
              </p:cNvPr>
              <p:cNvSpPr/>
              <p:nvPr/>
            </p:nvSpPr>
            <p:spPr>
              <a:xfrm>
                <a:off x="6352156" y="1326490"/>
                <a:ext cx="813043"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Line 1</a:t>
                </a:r>
              </a:p>
            </p:txBody>
          </p:sp>
        </p:grpSp>
      </p:grpSp>
      <p:sp>
        <p:nvSpPr>
          <p:cNvPr id="38" name="矩形 37">
            <a:extLst>
              <a:ext uri="{FF2B5EF4-FFF2-40B4-BE49-F238E27FC236}">
                <a16:creationId xmlns:a16="http://schemas.microsoft.com/office/drawing/2014/main" id="{0671852E-9500-4A4F-B810-1126C150574E}"/>
              </a:ext>
            </a:extLst>
          </p:cNvPr>
          <p:cNvSpPr/>
          <p:nvPr/>
        </p:nvSpPr>
        <p:spPr>
          <a:xfrm>
            <a:off x="499952" y="1173077"/>
            <a:ext cx="493436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Classification based on transit ridership</a:t>
            </a:r>
          </a:p>
        </p:txBody>
      </p:sp>
    </p:spTree>
    <p:extLst>
      <p:ext uri="{BB962C8B-B14F-4D97-AF65-F5344CB8AC3E}">
        <p14:creationId xmlns:p14="http://schemas.microsoft.com/office/powerpoint/2010/main" val="2755823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37</a:t>
            </a:fld>
            <a:endParaRPr lang="zh-CN" altLang="en-US"/>
          </a:p>
        </p:txBody>
      </p:sp>
      <p:grpSp>
        <p:nvGrpSpPr>
          <p:cNvPr id="10" name="组合 9">
            <a:extLst>
              <a:ext uri="{FF2B5EF4-FFF2-40B4-BE49-F238E27FC236}">
                <a16:creationId xmlns:a16="http://schemas.microsoft.com/office/drawing/2014/main" id="{6E193319-E808-4A3F-B60B-12766A17B5B8}"/>
              </a:ext>
            </a:extLst>
          </p:cNvPr>
          <p:cNvGrpSpPr/>
          <p:nvPr/>
        </p:nvGrpSpPr>
        <p:grpSpPr>
          <a:xfrm>
            <a:off x="306570" y="591906"/>
            <a:ext cx="3699470" cy="461665"/>
            <a:chOff x="-3" y="4326643"/>
            <a:chExt cx="3699470" cy="461665"/>
          </a:xfrm>
        </p:grpSpPr>
        <p:sp>
          <p:nvSpPr>
            <p:cNvPr id="11" name="矩形 10">
              <a:extLst>
                <a:ext uri="{FF2B5EF4-FFF2-40B4-BE49-F238E27FC236}">
                  <a16:creationId xmlns:a16="http://schemas.microsoft.com/office/drawing/2014/main" id="{E753AB84-E1FD-4D13-B735-E49FAF5F3797}"/>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0CA2FC11-8698-41BF-8270-574375EB6A73}"/>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5" name="组合 4">
            <a:extLst>
              <a:ext uri="{FF2B5EF4-FFF2-40B4-BE49-F238E27FC236}">
                <a16:creationId xmlns:a16="http://schemas.microsoft.com/office/drawing/2014/main" id="{8B8B0EAE-A05B-4B2D-99AB-769C5369D6B0}"/>
              </a:ext>
            </a:extLst>
          </p:cNvPr>
          <p:cNvGrpSpPr/>
          <p:nvPr/>
        </p:nvGrpSpPr>
        <p:grpSpPr>
          <a:xfrm>
            <a:off x="2876663" y="5676737"/>
            <a:ext cx="3390671" cy="369332"/>
            <a:chOff x="3580037" y="5435097"/>
            <a:chExt cx="3390671" cy="369332"/>
          </a:xfrm>
        </p:grpSpPr>
        <p:sp>
          <p:nvSpPr>
            <p:cNvPr id="3" name="矩形 2">
              <a:extLst>
                <a:ext uri="{FF2B5EF4-FFF2-40B4-BE49-F238E27FC236}">
                  <a16:creationId xmlns:a16="http://schemas.microsoft.com/office/drawing/2014/main" id="{198D0B67-8274-4F61-981A-A3C639DA8B55}"/>
                </a:ext>
              </a:extLst>
            </p:cNvPr>
            <p:cNvSpPr/>
            <p:nvPr/>
          </p:nvSpPr>
          <p:spPr>
            <a:xfrm>
              <a:off x="3580037" y="5478420"/>
              <a:ext cx="670848" cy="273115"/>
            </a:xfrm>
            <a:prstGeom prst="rect">
              <a:avLst/>
            </a:prstGeom>
            <a:solidFill>
              <a:srgbClr val="CCCCCC"/>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FE3881C3-6806-4586-9D28-77AFFE941A42}"/>
                </a:ext>
              </a:extLst>
            </p:cNvPr>
            <p:cNvSpPr txBox="1"/>
            <p:nvPr/>
          </p:nvSpPr>
          <p:spPr>
            <a:xfrm>
              <a:off x="4432834" y="5435097"/>
              <a:ext cx="253787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High correlation ( &gt;0.7)</a:t>
              </a:r>
              <a:endParaRPr lang="zh-CN" altLang="en-US" dirty="0">
                <a:latin typeface="Helvetica" panose="020B0604020202020204" pitchFamily="34" charset="0"/>
                <a:cs typeface="Helvetica" panose="020B0604020202020204" pitchFamily="34" charset="0"/>
              </a:endParaRPr>
            </a:p>
          </p:txBody>
        </p:sp>
      </p:grpSp>
      <p:sp>
        <p:nvSpPr>
          <p:cNvPr id="18" name="矩形 17">
            <a:extLst>
              <a:ext uri="{FF2B5EF4-FFF2-40B4-BE49-F238E27FC236}">
                <a16:creationId xmlns:a16="http://schemas.microsoft.com/office/drawing/2014/main" id="{0965DF57-5164-439D-ACB0-1D51C7AF5FDE}"/>
              </a:ext>
            </a:extLst>
          </p:cNvPr>
          <p:cNvSpPr/>
          <p:nvPr/>
        </p:nvSpPr>
        <p:spPr>
          <a:xfrm>
            <a:off x="499952" y="1126466"/>
            <a:ext cx="433484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Correlation analysis for indicators</a:t>
            </a:r>
          </a:p>
        </p:txBody>
      </p:sp>
      <p:pic>
        <p:nvPicPr>
          <p:cNvPr id="6" name="图片 5">
            <a:extLst>
              <a:ext uri="{FF2B5EF4-FFF2-40B4-BE49-F238E27FC236}">
                <a16:creationId xmlns:a16="http://schemas.microsoft.com/office/drawing/2014/main" id="{D497007E-0FD2-41EB-A145-F30E18D9832C}"/>
              </a:ext>
            </a:extLst>
          </p:cNvPr>
          <p:cNvPicPr>
            <a:picLocks noChangeAspect="1"/>
          </p:cNvPicPr>
          <p:nvPr/>
        </p:nvPicPr>
        <p:blipFill>
          <a:blip r:embed="rId3"/>
          <a:stretch>
            <a:fillRect/>
          </a:stretch>
        </p:blipFill>
        <p:spPr>
          <a:xfrm>
            <a:off x="0" y="1691054"/>
            <a:ext cx="9143999" cy="3764603"/>
          </a:xfrm>
          <a:prstGeom prst="rect">
            <a:avLst/>
          </a:prstGeom>
        </p:spPr>
      </p:pic>
    </p:spTree>
    <p:extLst>
      <p:ext uri="{BB962C8B-B14F-4D97-AF65-F5344CB8AC3E}">
        <p14:creationId xmlns:p14="http://schemas.microsoft.com/office/powerpoint/2010/main" val="3301760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33C953B-5CC7-4C80-BCA3-537A85743E67}"/>
              </a:ext>
            </a:extLst>
          </p:cNvPr>
          <p:cNvSpPr/>
          <p:nvPr/>
        </p:nvSpPr>
        <p:spPr>
          <a:xfrm>
            <a:off x="0" y="1111996"/>
            <a:ext cx="4746412" cy="5380878"/>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38</a:t>
            </a:fld>
            <a:endParaRPr lang="zh-CN" altLang="en-US"/>
          </a:p>
        </p:txBody>
      </p:sp>
      <p:grpSp>
        <p:nvGrpSpPr>
          <p:cNvPr id="15" name="组合 14">
            <a:extLst>
              <a:ext uri="{FF2B5EF4-FFF2-40B4-BE49-F238E27FC236}">
                <a16:creationId xmlns:a16="http://schemas.microsoft.com/office/drawing/2014/main" id="{438A2428-D2FC-4310-B776-10E72736056D}"/>
              </a:ext>
            </a:extLst>
          </p:cNvPr>
          <p:cNvGrpSpPr/>
          <p:nvPr/>
        </p:nvGrpSpPr>
        <p:grpSpPr>
          <a:xfrm>
            <a:off x="306570" y="591906"/>
            <a:ext cx="3699470" cy="461665"/>
            <a:chOff x="-3" y="4326643"/>
            <a:chExt cx="3699470" cy="461665"/>
          </a:xfrm>
        </p:grpSpPr>
        <p:sp>
          <p:nvSpPr>
            <p:cNvPr id="17" name="矩形 16">
              <a:extLst>
                <a:ext uri="{FF2B5EF4-FFF2-40B4-BE49-F238E27FC236}">
                  <a16:creationId xmlns:a16="http://schemas.microsoft.com/office/drawing/2014/main" id="{477FA368-27AA-4EBF-8E9F-10DB823D6DAA}"/>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8" name="文本框 17">
              <a:extLst>
                <a:ext uri="{FF2B5EF4-FFF2-40B4-BE49-F238E27FC236}">
                  <a16:creationId xmlns:a16="http://schemas.microsoft.com/office/drawing/2014/main" id="{8BCDC02E-159E-4EC3-B499-C9A5821FD212}"/>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16" name="矩形 15">
            <a:extLst>
              <a:ext uri="{FF2B5EF4-FFF2-40B4-BE49-F238E27FC236}">
                <a16:creationId xmlns:a16="http://schemas.microsoft.com/office/drawing/2014/main" id="{FAC8F83B-652C-4DA4-AD82-3BB5CB89C948}"/>
              </a:ext>
            </a:extLst>
          </p:cNvPr>
          <p:cNvSpPr/>
          <p:nvPr/>
        </p:nvSpPr>
        <p:spPr>
          <a:xfrm>
            <a:off x="1301998" y="1655983"/>
            <a:ext cx="206979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Component Matrix</a:t>
            </a:r>
            <a:endParaRPr lang="zh-CN" altLang="en-US" dirty="0">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399062E1-F836-4873-8A35-721CAC600A66}"/>
              </a:ext>
            </a:extLst>
          </p:cNvPr>
          <p:cNvSpPr/>
          <p:nvPr/>
        </p:nvSpPr>
        <p:spPr>
          <a:xfrm>
            <a:off x="499952" y="1123250"/>
            <a:ext cx="238078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 extraction</a:t>
            </a:r>
          </a:p>
        </p:txBody>
      </p:sp>
      <p:grpSp>
        <p:nvGrpSpPr>
          <p:cNvPr id="39" name="组合 38">
            <a:extLst>
              <a:ext uri="{FF2B5EF4-FFF2-40B4-BE49-F238E27FC236}">
                <a16:creationId xmlns:a16="http://schemas.microsoft.com/office/drawing/2014/main" id="{05C248F3-8C94-49D4-8CE3-03030937238F}"/>
              </a:ext>
            </a:extLst>
          </p:cNvPr>
          <p:cNvGrpSpPr/>
          <p:nvPr/>
        </p:nvGrpSpPr>
        <p:grpSpPr>
          <a:xfrm>
            <a:off x="4804509" y="1325140"/>
            <a:ext cx="4339490" cy="1545930"/>
            <a:chOff x="4804509" y="1211523"/>
            <a:chExt cx="4339490" cy="1545930"/>
          </a:xfrm>
        </p:grpSpPr>
        <p:sp>
          <p:nvSpPr>
            <p:cNvPr id="7" name="矩形 6">
              <a:extLst>
                <a:ext uri="{FF2B5EF4-FFF2-40B4-BE49-F238E27FC236}">
                  <a16:creationId xmlns:a16="http://schemas.microsoft.com/office/drawing/2014/main" id="{FF0B2591-E0FE-4DAF-850B-EC9CAD768EE0}"/>
                </a:ext>
              </a:extLst>
            </p:cNvPr>
            <p:cNvSpPr/>
            <p:nvPr/>
          </p:nvSpPr>
          <p:spPr>
            <a:xfrm>
              <a:off x="4804509" y="1211523"/>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1: Ofﬁce &amp; commerce</a:t>
              </a:r>
            </a:p>
          </p:txBody>
        </p:sp>
        <p:sp>
          <p:nvSpPr>
            <p:cNvPr id="28" name="矩形 27">
              <a:extLst>
                <a:ext uri="{FF2B5EF4-FFF2-40B4-BE49-F238E27FC236}">
                  <a16:creationId xmlns:a16="http://schemas.microsoft.com/office/drawing/2014/main" id="{14D3BFAB-BBAB-4EFA-8092-8C90D3D82139}"/>
                </a:ext>
              </a:extLst>
            </p:cNvPr>
            <p:cNvSpPr/>
            <p:nvPr/>
          </p:nvSpPr>
          <p:spPr>
            <a:xfrm>
              <a:off x="4804509" y="1639973"/>
              <a:ext cx="107176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a:t>
              </a:r>
            </a:p>
          </p:txBody>
        </p:sp>
        <p:sp>
          <p:nvSpPr>
            <p:cNvPr id="29" name="矩形 28">
              <a:extLst>
                <a:ext uri="{FF2B5EF4-FFF2-40B4-BE49-F238E27FC236}">
                  <a16:creationId xmlns:a16="http://schemas.microsoft.com/office/drawing/2014/main" id="{7D81FA38-FD3E-455D-9100-795DE7C8EC89}"/>
                </a:ext>
              </a:extLst>
            </p:cNvPr>
            <p:cNvSpPr/>
            <p:nvPr/>
          </p:nvSpPr>
          <p:spPr>
            <a:xfrm>
              <a:off x="7086600" y="1639973"/>
              <a:ext cx="101181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Hotel</a:t>
              </a:r>
            </a:p>
          </p:txBody>
        </p:sp>
        <p:sp>
          <p:nvSpPr>
            <p:cNvPr id="30" name="矩形 29">
              <a:extLst>
                <a:ext uri="{FF2B5EF4-FFF2-40B4-BE49-F238E27FC236}">
                  <a16:creationId xmlns:a16="http://schemas.microsoft.com/office/drawing/2014/main" id="{607A5319-B8F2-49AF-B8B2-7BB1F16DE739}"/>
                </a:ext>
              </a:extLst>
            </p:cNvPr>
            <p:cNvSpPr/>
            <p:nvPr/>
          </p:nvSpPr>
          <p:spPr>
            <a:xfrm>
              <a:off x="4804509" y="2014047"/>
              <a:ext cx="1601721"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a:t>
              </a:r>
            </a:p>
          </p:txBody>
        </p:sp>
        <p:sp>
          <p:nvSpPr>
            <p:cNvPr id="31" name="矩形 30">
              <a:extLst>
                <a:ext uri="{FF2B5EF4-FFF2-40B4-BE49-F238E27FC236}">
                  <a16:creationId xmlns:a16="http://schemas.microsoft.com/office/drawing/2014/main" id="{84B7A48C-4C3A-4D3D-95B1-22364B438055}"/>
                </a:ext>
              </a:extLst>
            </p:cNvPr>
            <p:cNvSpPr/>
            <p:nvPr/>
          </p:nvSpPr>
          <p:spPr>
            <a:xfrm>
              <a:off x="7086600" y="2014047"/>
              <a:ext cx="1909497"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Entertainment</a:t>
              </a:r>
            </a:p>
          </p:txBody>
        </p:sp>
        <p:sp>
          <p:nvSpPr>
            <p:cNvPr id="32" name="矩形 31">
              <a:extLst>
                <a:ext uri="{FF2B5EF4-FFF2-40B4-BE49-F238E27FC236}">
                  <a16:creationId xmlns:a16="http://schemas.microsoft.com/office/drawing/2014/main" id="{D7B0634D-240B-4152-8EA9-A16CED87EB0E}"/>
                </a:ext>
              </a:extLst>
            </p:cNvPr>
            <p:cNvSpPr/>
            <p:nvPr/>
          </p:nvSpPr>
          <p:spPr>
            <a:xfrm>
              <a:off x="4804509" y="2388121"/>
              <a:ext cx="2383986"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Dwelling with shop</a:t>
              </a:r>
            </a:p>
          </p:txBody>
        </p:sp>
        <p:sp>
          <p:nvSpPr>
            <p:cNvPr id="33" name="矩形 32">
              <a:extLst>
                <a:ext uri="{FF2B5EF4-FFF2-40B4-BE49-F238E27FC236}">
                  <a16:creationId xmlns:a16="http://schemas.microsoft.com/office/drawing/2014/main" id="{1A80EC4C-7265-41F8-B8CA-4AE5A76C8713}"/>
                </a:ext>
              </a:extLst>
            </p:cNvPr>
            <p:cNvSpPr/>
            <p:nvPr/>
          </p:nvSpPr>
          <p:spPr>
            <a:xfrm>
              <a:off x="7086600" y="2388121"/>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grpSp>
        <p:nvGrpSpPr>
          <p:cNvPr id="38" name="组合 37">
            <a:extLst>
              <a:ext uri="{FF2B5EF4-FFF2-40B4-BE49-F238E27FC236}">
                <a16:creationId xmlns:a16="http://schemas.microsoft.com/office/drawing/2014/main" id="{94DC40EA-31CE-4E8F-88CC-1238C4CA6774}"/>
              </a:ext>
            </a:extLst>
          </p:cNvPr>
          <p:cNvGrpSpPr/>
          <p:nvPr/>
        </p:nvGrpSpPr>
        <p:grpSpPr>
          <a:xfrm>
            <a:off x="4804509" y="3563000"/>
            <a:ext cx="4339490" cy="1176598"/>
            <a:chOff x="4804509" y="2862249"/>
            <a:chExt cx="4339490" cy="1176598"/>
          </a:xfrm>
        </p:grpSpPr>
        <p:sp>
          <p:nvSpPr>
            <p:cNvPr id="10" name="矩形 9">
              <a:extLst>
                <a:ext uri="{FF2B5EF4-FFF2-40B4-BE49-F238E27FC236}">
                  <a16:creationId xmlns:a16="http://schemas.microsoft.com/office/drawing/2014/main" id="{BDAE709C-D0AB-453C-B08E-3B72D15DD9AF}"/>
                </a:ext>
              </a:extLst>
            </p:cNvPr>
            <p:cNvSpPr/>
            <p:nvPr/>
          </p:nvSpPr>
          <p:spPr>
            <a:xfrm>
              <a:off x="4804509" y="2862249"/>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2: </a:t>
              </a:r>
              <a:r>
                <a:rPr lang="en-US" altLang="zh-CN" dirty="0">
                  <a:solidFill>
                    <a:srgbClr val="FF3300"/>
                  </a:solidFill>
                  <a:latin typeface="Helvetica" panose="020B0604020202020204" pitchFamily="34" charset="0"/>
                  <a:cs typeface="Helvetica" panose="020B0604020202020204" pitchFamily="34" charset="0"/>
                </a:rPr>
                <a:t>R</a:t>
              </a:r>
              <a:r>
                <a:rPr lang="zh-CN" altLang="en-US" dirty="0">
                  <a:solidFill>
                    <a:srgbClr val="FF3300"/>
                  </a:solidFill>
                  <a:latin typeface="Helvetica" panose="020B0604020202020204" pitchFamily="34" charset="0"/>
                  <a:cs typeface="Helvetica" panose="020B0604020202020204" pitchFamily="34" charset="0"/>
                </a:rPr>
                <a:t>esidence</a:t>
              </a:r>
            </a:p>
          </p:txBody>
        </p:sp>
        <p:sp>
          <p:nvSpPr>
            <p:cNvPr id="34" name="矩形 33">
              <a:extLst>
                <a:ext uri="{FF2B5EF4-FFF2-40B4-BE49-F238E27FC236}">
                  <a16:creationId xmlns:a16="http://schemas.microsoft.com/office/drawing/2014/main" id="{F975B6E8-2955-4754-AFB8-62E33DAD669B}"/>
                </a:ext>
              </a:extLst>
            </p:cNvPr>
            <p:cNvSpPr/>
            <p:nvPr/>
          </p:nvSpPr>
          <p:spPr>
            <a:xfrm>
              <a:off x="4804509" y="3295441"/>
              <a:ext cx="223009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Apartment house</a:t>
              </a:r>
            </a:p>
          </p:txBody>
        </p:sp>
        <p:sp>
          <p:nvSpPr>
            <p:cNvPr id="35" name="矩形 34">
              <a:extLst>
                <a:ext uri="{FF2B5EF4-FFF2-40B4-BE49-F238E27FC236}">
                  <a16:creationId xmlns:a16="http://schemas.microsoft.com/office/drawing/2014/main" id="{E61D95DC-D797-4AFD-A194-2B4F9AF21A82}"/>
                </a:ext>
              </a:extLst>
            </p:cNvPr>
            <p:cNvSpPr/>
            <p:nvPr/>
          </p:nvSpPr>
          <p:spPr>
            <a:xfrm>
              <a:off x="7086600" y="3295441"/>
              <a:ext cx="156324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a:t>
              </a:r>
            </a:p>
          </p:txBody>
        </p:sp>
        <p:sp>
          <p:nvSpPr>
            <p:cNvPr id="36" name="矩形 35">
              <a:extLst>
                <a:ext uri="{FF2B5EF4-FFF2-40B4-BE49-F238E27FC236}">
                  <a16:creationId xmlns:a16="http://schemas.microsoft.com/office/drawing/2014/main" id="{E18E2D3F-4EC7-4AF3-962A-937F65EAE045}"/>
                </a:ext>
              </a:extLst>
            </p:cNvPr>
            <p:cNvSpPr/>
            <p:nvPr/>
          </p:nvSpPr>
          <p:spPr>
            <a:xfrm>
              <a:off x="4804509" y="3669515"/>
              <a:ext cx="121700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Culture</a:t>
              </a:r>
            </a:p>
          </p:txBody>
        </p:sp>
      </p:grpSp>
      <p:cxnSp>
        <p:nvCxnSpPr>
          <p:cNvPr id="41" name="直接连接符 40">
            <a:extLst>
              <a:ext uri="{FF2B5EF4-FFF2-40B4-BE49-F238E27FC236}">
                <a16:creationId xmlns:a16="http://schemas.microsoft.com/office/drawing/2014/main" id="{628555FA-941C-4360-B096-EA131D01D237}"/>
              </a:ext>
            </a:extLst>
          </p:cNvPr>
          <p:cNvCxnSpPr/>
          <p:nvPr/>
        </p:nvCxnSpPr>
        <p:spPr>
          <a:xfrm>
            <a:off x="5014809" y="3205159"/>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A4160DC5-26E7-448A-93D0-17E021D0011A}"/>
              </a:ext>
            </a:extLst>
          </p:cNvPr>
          <p:cNvGrpSpPr/>
          <p:nvPr/>
        </p:nvGrpSpPr>
        <p:grpSpPr>
          <a:xfrm>
            <a:off x="4804509" y="5431528"/>
            <a:ext cx="4339490" cy="796683"/>
            <a:chOff x="4804509" y="4512975"/>
            <a:chExt cx="4339490" cy="796683"/>
          </a:xfrm>
        </p:grpSpPr>
        <p:sp>
          <p:nvSpPr>
            <p:cNvPr id="11" name="矩形 10">
              <a:extLst>
                <a:ext uri="{FF2B5EF4-FFF2-40B4-BE49-F238E27FC236}">
                  <a16:creationId xmlns:a16="http://schemas.microsoft.com/office/drawing/2014/main" id="{4C2FD7FE-04DE-4353-A5E9-431289DDCB4D}"/>
                </a:ext>
              </a:extLst>
            </p:cNvPr>
            <p:cNvSpPr/>
            <p:nvPr/>
          </p:nvSpPr>
          <p:spPr>
            <a:xfrm>
              <a:off x="4804509" y="4512975"/>
              <a:ext cx="4339490" cy="369332"/>
            </a:xfrm>
            <a:prstGeom prst="rect">
              <a:avLst/>
            </a:prstGeom>
          </p:spPr>
          <p:txBody>
            <a:bodyPr wrap="square">
              <a:spAutoFit/>
            </a:bodyPr>
            <a:lstStyle/>
            <a:p>
              <a:r>
                <a:rPr lang="zh-CN" altLang="en-US" dirty="0">
                  <a:solidFill>
                    <a:srgbClr val="FF3300"/>
                  </a:solidFill>
                  <a:latin typeface="Helvetica" panose="020B0604020202020204" pitchFamily="34" charset="0"/>
                  <a:cs typeface="Helvetica" panose="020B0604020202020204" pitchFamily="34" charset="0"/>
                </a:rPr>
                <a:t>Factor 3: Education</a:t>
              </a:r>
            </a:p>
          </p:txBody>
        </p:sp>
        <p:sp>
          <p:nvSpPr>
            <p:cNvPr id="42" name="矩形 41">
              <a:extLst>
                <a:ext uri="{FF2B5EF4-FFF2-40B4-BE49-F238E27FC236}">
                  <a16:creationId xmlns:a16="http://schemas.microsoft.com/office/drawing/2014/main" id="{0DCDABAB-0FAE-4A14-AABF-B69AE531C88C}"/>
                </a:ext>
              </a:extLst>
            </p:cNvPr>
            <p:cNvSpPr/>
            <p:nvPr/>
          </p:nvSpPr>
          <p:spPr>
            <a:xfrm>
              <a:off x="4804509" y="4940326"/>
              <a:ext cx="1499128"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a:t>
              </a:r>
            </a:p>
          </p:txBody>
        </p:sp>
        <p:sp>
          <p:nvSpPr>
            <p:cNvPr id="43" name="矩形 42">
              <a:extLst>
                <a:ext uri="{FF2B5EF4-FFF2-40B4-BE49-F238E27FC236}">
                  <a16:creationId xmlns:a16="http://schemas.microsoft.com/office/drawing/2014/main" id="{6ED9A239-8F7B-4C1C-999E-49C001906249}"/>
                </a:ext>
              </a:extLst>
            </p:cNvPr>
            <p:cNvSpPr/>
            <p:nvPr/>
          </p:nvSpPr>
          <p:spPr>
            <a:xfrm>
              <a:off x="7086600" y="4940326"/>
              <a:ext cx="1742785"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Government</a:t>
              </a:r>
            </a:p>
          </p:txBody>
        </p:sp>
      </p:grpSp>
      <p:pic>
        <p:nvPicPr>
          <p:cNvPr id="45" name="图片 44">
            <a:extLst>
              <a:ext uri="{FF2B5EF4-FFF2-40B4-BE49-F238E27FC236}">
                <a16:creationId xmlns:a16="http://schemas.microsoft.com/office/drawing/2014/main" id="{17AEC57F-C74B-428C-8777-99EA7081105F}"/>
              </a:ext>
            </a:extLst>
          </p:cNvPr>
          <p:cNvPicPr>
            <a:picLocks noChangeAspect="1"/>
          </p:cNvPicPr>
          <p:nvPr/>
        </p:nvPicPr>
        <p:blipFill>
          <a:blip r:embed="rId3"/>
          <a:stretch>
            <a:fillRect/>
          </a:stretch>
        </p:blipFill>
        <p:spPr>
          <a:xfrm>
            <a:off x="147903" y="2025315"/>
            <a:ext cx="4377988" cy="4089840"/>
          </a:xfrm>
          <a:prstGeom prst="rect">
            <a:avLst/>
          </a:prstGeom>
        </p:spPr>
      </p:pic>
      <p:cxnSp>
        <p:nvCxnSpPr>
          <p:cNvPr id="47" name="直接连接符 46">
            <a:extLst>
              <a:ext uri="{FF2B5EF4-FFF2-40B4-BE49-F238E27FC236}">
                <a16:creationId xmlns:a16="http://schemas.microsoft.com/office/drawing/2014/main" id="{9E741606-09F2-4C08-9636-B9092921387F}"/>
              </a:ext>
            </a:extLst>
          </p:cNvPr>
          <p:cNvCxnSpPr/>
          <p:nvPr/>
        </p:nvCxnSpPr>
        <p:spPr>
          <a:xfrm>
            <a:off x="5003179" y="5070246"/>
            <a:ext cx="3826206" cy="0"/>
          </a:xfrm>
          <a:prstGeom prst="line">
            <a:avLst/>
          </a:prstGeom>
          <a:ln w="28575">
            <a:solidFill>
              <a:srgbClr val="70AD47"/>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227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39</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sp>
        <p:nvSpPr>
          <p:cNvPr id="21" name="矩形 20">
            <a:extLst>
              <a:ext uri="{FF2B5EF4-FFF2-40B4-BE49-F238E27FC236}">
                <a16:creationId xmlns:a16="http://schemas.microsoft.com/office/drawing/2014/main" id="{AA4B30C3-9A94-4764-BD12-B2C51249D4FC}"/>
              </a:ext>
            </a:extLst>
          </p:cNvPr>
          <p:cNvSpPr/>
          <p:nvPr/>
        </p:nvSpPr>
        <p:spPr>
          <a:xfrm>
            <a:off x="499952" y="1123250"/>
            <a:ext cx="4963218"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Station classification based on land use</a:t>
            </a:r>
          </a:p>
        </p:txBody>
      </p:sp>
      <p:grpSp>
        <p:nvGrpSpPr>
          <p:cNvPr id="4" name="组合 3">
            <a:extLst>
              <a:ext uri="{FF2B5EF4-FFF2-40B4-BE49-F238E27FC236}">
                <a16:creationId xmlns:a16="http://schemas.microsoft.com/office/drawing/2014/main" id="{26FDCECF-8622-42D4-B4D4-16C0B4647E0D}"/>
              </a:ext>
            </a:extLst>
          </p:cNvPr>
          <p:cNvGrpSpPr/>
          <p:nvPr/>
        </p:nvGrpSpPr>
        <p:grpSpPr>
          <a:xfrm>
            <a:off x="237879" y="1796747"/>
            <a:ext cx="8668239" cy="4260232"/>
            <a:chOff x="132623" y="2005863"/>
            <a:chExt cx="8668239" cy="4260232"/>
          </a:xfrm>
        </p:grpSpPr>
        <p:sp>
          <p:nvSpPr>
            <p:cNvPr id="20" name="文本框 19">
              <a:extLst>
                <a:ext uri="{FF2B5EF4-FFF2-40B4-BE49-F238E27FC236}">
                  <a16:creationId xmlns:a16="http://schemas.microsoft.com/office/drawing/2014/main" id="{981708B1-0669-49F6-A025-1318B753B551}"/>
                </a:ext>
              </a:extLst>
            </p:cNvPr>
            <p:cNvSpPr txBox="1"/>
            <p:nvPr/>
          </p:nvSpPr>
          <p:spPr>
            <a:xfrm>
              <a:off x="7670104" y="4852138"/>
              <a:ext cx="418704"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99</a:t>
              </a:r>
              <a:endParaRPr lang="zh-CN" altLang="en-US" dirty="0">
                <a:solidFill>
                  <a:schemeClr val="tx1">
                    <a:lumMod val="65000"/>
                    <a:lumOff val="35000"/>
                  </a:schemeClr>
                </a:solidFill>
              </a:endParaRPr>
            </a:p>
          </p:txBody>
        </p:sp>
        <p:graphicFrame>
          <p:nvGraphicFramePr>
            <p:cNvPr id="17" name="图表 16">
              <a:extLst>
                <a:ext uri="{FF2B5EF4-FFF2-40B4-BE49-F238E27FC236}">
                  <a16:creationId xmlns:a16="http://schemas.microsoft.com/office/drawing/2014/main" id="{3ABC235E-A708-4A00-AA3B-597C49A3F7B4}"/>
                </a:ext>
              </a:extLst>
            </p:cNvPr>
            <p:cNvGraphicFramePr>
              <a:graphicFrameLocks/>
            </p:cNvGraphicFramePr>
            <p:nvPr>
              <p:extLst>
                <p:ext uri="{D42A27DB-BD31-4B8C-83A1-F6EECF244321}">
                  <p14:modId xmlns:p14="http://schemas.microsoft.com/office/powerpoint/2010/main" val="2426053487"/>
                </p:ext>
              </p:extLst>
            </p:nvPr>
          </p:nvGraphicFramePr>
          <p:xfrm>
            <a:off x="132623" y="2005863"/>
            <a:ext cx="7746834" cy="4260232"/>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a:extLst>
                <a:ext uri="{FF2B5EF4-FFF2-40B4-BE49-F238E27FC236}">
                  <a16:creationId xmlns:a16="http://schemas.microsoft.com/office/drawing/2014/main" id="{D3D65C56-F25B-4504-A970-86F0872B45AC}"/>
                </a:ext>
              </a:extLst>
            </p:cNvPr>
            <p:cNvSpPr txBox="1"/>
            <p:nvPr/>
          </p:nvSpPr>
          <p:spPr>
            <a:xfrm>
              <a:off x="7604381" y="2275482"/>
              <a:ext cx="550151"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114</a:t>
              </a:r>
              <a:endParaRPr lang="zh-CN" altLang="en-US" dirty="0">
                <a:solidFill>
                  <a:schemeClr val="tx1">
                    <a:lumMod val="65000"/>
                    <a:lumOff val="35000"/>
                  </a:schemeClr>
                </a:solidFill>
              </a:endParaRPr>
            </a:p>
          </p:txBody>
        </p:sp>
        <p:sp>
          <p:nvSpPr>
            <p:cNvPr id="18" name="文本框 17">
              <a:extLst>
                <a:ext uri="{FF2B5EF4-FFF2-40B4-BE49-F238E27FC236}">
                  <a16:creationId xmlns:a16="http://schemas.microsoft.com/office/drawing/2014/main" id="{F41C6F8B-DC31-40C9-9888-99AC3BBC8A35}"/>
                </a:ext>
              </a:extLst>
            </p:cNvPr>
            <p:cNvSpPr txBox="1"/>
            <p:nvPr/>
          </p:nvSpPr>
          <p:spPr>
            <a:xfrm>
              <a:off x="7670104" y="2919646"/>
              <a:ext cx="418704"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74</a:t>
              </a:r>
              <a:endParaRPr lang="zh-CN" altLang="en-US" dirty="0">
                <a:solidFill>
                  <a:schemeClr val="tx1">
                    <a:lumMod val="65000"/>
                    <a:lumOff val="35000"/>
                  </a:schemeClr>
                </a:solidFill>
              </a:endParaRPr>
            </a:p>
          </p:txBody>
        </p:sp>
        <p:sp>
          <p:nvSpPr>
            <p:cNvPr id="19" name="文本框 18">
              <a:extLst>
                <a:ext uri="{FF2B5EF4-FFF2-40B4-BE49-F238E27FC236}">
                  <a16:creationId xmlns:a16="http://schemas.microsoft.com/office/drawing/2014/main" id="{F6D68024-D4CD-4AC1-9C3F-2062810658A2}"/>
                </a:ext>
              </a:extLst>
            </p:cNvPr>
            <p:cNvSpPr txBox="1"/>
            <p:nvPr/>
          </p:nvSpPr>
          <p:spPr>
            <a:xfrm>
              <a:off x="7670104" y="3563810"/>
              <a:ext cx="418704"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62</a:t>
              </a:r>
              <a:endParaRPr lang="zh-CN" altLang="en-US" dirty="0">
                <a:solidFill>
                  <a:schemeClr val="tx1">
                    <a:lumMod val="65000"/>
                    <a:lumOff val="35000"/>
                  </a:schemeClr>
                </a:solidFill>
              </a:endParaRPr>
            </a:p>
          </p:txBody>
        </p:sp>
        <p:sp>
          <p:nvSpPr>
            <p:cNvPr id="22" name="文本框 21">
              <a:extLst>
                <a:ext uri="{FF2B5EF4-FFF2-40B4-BE49-F238E27FC236}">
                  <a16:creationId xmlns:a16="http://schemas.microsoft.com/office/drawing/2014/main" id="{919A286D-49BC-46C5-8835-410D7015A327}"/>
                </a:ext>
              </a:extLst>
            </p:cNvPr>
            <p:cNvSpPr txBox="1"/>
            <p:nvPr/>
          </p:nvSpPr>
          <p:spPr>
            <a:xfrm>
              <a:off x="7611594" y="4211770"/>
              <a:ext cx="535724" cy="369332"/>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151</a:t>
              </a:r>
              <a:endParaRPr lang="zh-CN" altLang="en-US" dirty="0">
                <a:solidFill>
                  <a:schemeClr val="tx1">
                    <a:lumMod val="65000"/>
                    <a:lumOff val="35000"/>
                  </a:schemeClr>
                </a:solidFill>
              </a:endParaRPr>
            </a:p>
          </p:txBody>
        </p:sp>
        <p:sp>
          <p:nvSpPr>
            <p:cNvPr id="23" name="文本框 22">
              <a:extLst>
                <a:ext uri="{FF2B5EF4-FFF2-40B4-BE49-F238E27FC236}">
                  <a16:creationId xmlns:a16="http://schemas.microsoft.com/office/drawing/2014/main" id="{4E658119-DDA8-4172-A043-34BEE584F205}"/>
                </a:ext>
              </a:extLst>
            </p:cNvPr>
            <p:cNvSpPr txBox="1"/>
            <p:nvPr/>
          </p:nvSpPr>
          <p:spPr>
            <a:xfrm rot="5400000">
              <a:off x="7499865" y="3425311"/>
              <a:ext cx="1955664" cy="646331"/>
            </a:xfrm>
            <a:prstGeom prst="rect">
              <a:avLst/>
            </a:prstGeom>
            <a:noFill/>
          </p:spPr>
          <p:txBody>
            <a:bodyPr wrap="none" rtlCol="0">
              <a:spAutoFit/>
            </a:bodyPr>
            <a:lstStyle/>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Population Density</a:t>
              </a:r>
            </a:p>
            <a:p>
              <a:pPr algn="ctr">
                <a:defRPr sz="1800" b="0" i="0" u="none" strike="noStrike" kern="1200" baseline="0">
                  <a:solidFill>
                    <a:schemeClr val="tx1">
                      <a:lumMod val="65000"/>
                      <a:lumOff val="35000"/>
                    </a:schemeClr>
                  </a:solidFill>
                  <a:latin typeface="+mn-lt"/>
                  <a:ea typeface="+mn-ea"/>
                  <a:cs typeface="+mn-cs"/>
                </a:defRPr>
              </a:pPr>
              <a:r>
                <a:rPr lang="en-US" altLang="zh-CN" dirty="0">
                  <a:solidFill>
                    <a:schemeClr val="tx1">
                      <a:lumMod val="65000"/>
                      <a:lumOff val="35000"/>
                    </a:schemeClr>
                  </a:solidFill>
                </a:rPr>
                <a:t>Person/Ha</a:t>
              </a:r>
              <a:endParaRPr lang="zh-CN" altLang="en-US" dirty="0">
                <a:solidFill>
                  <a:schemeClr val="tx1">
                    <a:lumMod val="65000"/>
                    <a:lumOff val="35000"/>
                  </a:schemeClr>
                </a:solidFill>
              </a:endParaRPr>
            </a:p>
          </p:txBody>
        </p:sp>
      </p:grpSp>
    </p:spTree>
    <p:extLst>
      <p:ext uri="{BB962C8B-B14F-4D97-AF65-F5344CB8AC3E}">
        <p14:creationId xmlns:p14="http://schemas.microsoft.com/office/powerpoint/2010/main" val="335952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ãç¦å²¡ãæ¸æ»ãã®ç»åæ¤ç´¢çµæ">
            <a:extLst>
              <a:ext uri="{FF2B5EF4-FFF2-40B4-BE49-F238E27FC236}">
                <a16:creationId xmlns:a16="http://schemas.microsoft.com/office/drawing/2014/main" id="{67492460-A97C-4A02-BF53-2BDFB9512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235" y="1245983"/>
            <a:ext cx="7079530" cy="491019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1F9C19-E878-4AAC-BEE1-0F1AA790DE0A}"/>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9" name="矩形 8">
            <a:extLst>
              <a:ext uri="{FF2B5EF4-FFF2-40B4-BE49-F238E27FC236}">
                <a16:creationId xmlns:a16="http://schemas.microsoft.com/office/drawing/2014/main" id="{A1BFC87D-80C1-4CCA-AFD8-B9AB4FE481F5}"/>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0" name="直接连接符 9">
            <a:extLst>
              <a:ext uri="{FF2B5EF4-FFF2-40B4-BE49-F238E27FC236}">
                <a16:creationId xmlns:a16="http://schemas.microsoft.com/office/drawing/2014/main" id="{FC910FF2-E6E3-4847-8A9E-51B95A289CCA}"/>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D5491DC7-1451-4E9F-B47A-FE0F9E1C4DF2}"/>
              </a:ext>
            </a:extLst>
          </p:cNvPr>
          <p:cNvGrpSpPr/>
          <p:nvPr/>
        </p:nvGrpSpPr>
        <p:grpSpPr>
          <a:xfrm>
            <a:off x="306570" y="591906"/>
            <a:ext cx="1750218" cy="461665"/>
            <a:chOff x="-3" y="4326643"/>
            <a:chExt cx="1750218" cy="461665"/>
          </a:xfrm>
        </p:grpSpPr>
        <p:sp>
          <p:nvSpPr>
            <p:cNvPr id="12" name="矩形 11">
              <a:extLst>
                <a:ext uri="{FF2B5EF4-FFF2-40B4-BE49-F238E27FC236}">
                  <a16:creationId xmlns:a16="http://schemas.microsoft.com/office/drawing/2014/main" id="{6CF10C60-FA70-4126-8627-B678D764EA33}"/>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3" name="文本框 12">
              <a:extLst>
                <a:ext uri="{FF2B5EF4-FFF2-40B4-BE49-F238E27FC236}">
                  <a16:creationId xmlns:a16="http://schemas.microsoft.com/office/drawing/2014/main" id="{482AECFA-81D8-409F-8818-4CD38BC99F3C}"/>
                </a:ext>
              </a:extLst>
            </p:cNvPr>
            <p:cNvSpPr txBox="1"/>
            <p:nvPr/>
          </p:nvSpPr>
          <p:spPr>
            <a:xfrm>
              <a:off x="193379" y="4326643"/>
              <a:ext cx="1556836"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Beginning</a:t>
              </a:r>
            </a:p>
          </p:txBody>
        </p:sp>
      </p:grpSp>
      <p:sp>
        <p:nvSpPr>
          <p:cNvPr id="14" name="文本框 13">
            <a:extLst>
              <a:ext uri="{FF2B5EF4-FFF2-40B4-BE49-F238E27FC236}">
                <a16:creationId xmlns:a16="http://schemas.microsoft.com/office/drawing/2014/main" id="{8792A55E-85A1-492B-98B8-4F868493825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15" name="直接连接符 14">
            <a:extLst>
              <a:ext uri="{FF2B5EF4-FFF2-40B4-BE49-F238E27FC236}">
                <a16:creationId xmlns:a16="http://schemas.microsoft.com/office/drawing/2014/main" id="{14E32E74-4DED-4FA5-8050-14F296033C6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
            <a:extLst>
              <a:ext uri="{FF2B5EF4-FFF2-40B4-BE49-F238E27FC236}">
                <a16:creationId xmlns:a16="http://schemas.microsoft.com/office/drawing/2014/main" id="{04998AEF-386D-442A-8080-5C7129F5B86E}"/>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4</a:t>
            </a:fld>
            <a:endParaRPr lang="zh-CN" altLang="en-US"/>
          </a:p>
        </p:txBody>
      </p:sp>
    </p:spTree>
    <p:extLst>
      <p:ext uri="{BB962C8B-B14F-4D97-AF65-F5344CB8AC3E}">
        <p14:creationId xmlns:p14="http://schemas.microsoft.com/office/powerpoint/2010/main" val="225075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40</a:t>
            </a:fld>
            <a:endParaRPr lang="zh-CN" altLang="en-US"/>
          </a:p>
        </p:txBody>
      </p:sp>
      <p:grpSp>
        <p:nvGrpSpPr>
          <p:cNvPr id="11" name="组合 10">
            <a:extLst>
              <a:ext uri="{FF2B5EF4-FFF2-40B4-BE49-F238E27FC236}">
                <a16:creationId xmlns:a16="http://schemas.microsoft.com/office/drawing/2014/main" id="{9C657DD3-87FF-491F-88C7-3B3A42975FEB}"/>
              </a:ext>
            </a:extLst>
          </p:cNvPr>
          <p:cNvGrpSpPr/>
          <p:nvPr/>
        </p:nvGrpSpPr>
        <p:grpSpPr>
          <a:xfrm>
            <a:off x="306570" y="591906"/>
            <a:ext cx="3136816" cy="461665"/>
            <a:chOff x="-3" y="4326643"/>
            <a:chExt cx="3136816" cy="461665"/>
          </a:xfrm>
        </p:grpSpPr>
        <p:sp>
          <p:nvSpPr>
            <p:cNvPr id="15" name="矩形 14">
              <a:extLst>
                <a:ext uri="{FF2B5EF4-FFF2-40B4-BE49-F238E27FC236}">
                  <a16:creationId xmlns:a16="http://schemas.microsoft.com/office/drawing/2014/main" id="{EF3C20AF-D2B3-402B-8145-37979D8DE31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93664748-AA99-4F93-A2D9-33D6DCA5B74B}"/>
                </a:ext>
              </a:extLst>
            </p:cNvPr>
            <p:cNvSpPr txBox="1"/>
            <p:nvPr/>
          </p:nvSpPr>
          <p:spPr>
            <a:xfrm>
              <a:off x="193379" y="4326643"/>
              <a:ext cx="29434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General relationship</a:t>
              </a:r>
            </a:p>
          </p:txBody>
        </p:sp>
      </p:grpSp>
      <p:grpSp>
        <p:nvGrpSpPr>
          <p:cNvPr id="4" name="组合 3">
            <a:extLst>
              <a:ext uri="{FF2B5EF4-FFF2-40B4-BE49-F238E27FC236}">
                <a16:creationId xmlns:a16="http://schemas.microsoft.com/office/drawing/2014/main" id="{9732728A-8E72-44AE-A247-FD782549856F}"/>
              </a:ext>
            </a:extLst>
          </p:cNvPr>
          <p:cNvGrpSpPr/>
          <p:nvPr/>
        </p:nvGrpSpPr>
        <p:grpSpPr>
          <a:xfrm>
            <a:off x="149726" y="1406371"/>
            <a:ext cx="4028644" cy="1833115"/>
            <a:chOff x="338026" y="4383543"/>
            <a:chExt cx="4491149" cy="2043564"/>
          </a:xfrm>
        </p:grpSpPr>
        <p:pic>
          <p:nvPicPr>
            <p:cNvPr id="7" name="图片 6">
              <a:extLst>
                <a:ext uri="{FF2B5EF4-FFF2-40B4-BE49-F238E27FC236}">
                  <a16:creationId xmlns:a16="http://schemas.microsoft.com/office/drawing/2014/main" id="{7D5418E8-D209-47C7-BDC5-7A8EB467A601}"/>
                </a:ext>
              </a:extLst>
            </p:cNvPr>
            <p:cNvPicPr>
              <a:picLocks noChangeAspect="1"/>
            </p:cNvPicPr>
            <p:nvPr/>
          </p:nvPicPr>
          <p:blipFill>
            <a:blip r:embed="rId3"/>
            <a:stretch>
              <a:fillRect/>
            </a:stretch>
          </p:blipFill>
          <p:spPr>
            <a:xfrm>
              <a:off x="338026" y="4383543"/>
              <a:ext cx="4491149" cy="2043564"/>
            </a:xfrm>
            <a:prstGeom prst="rect">
              <a:avLst/>
            </a:prstGeom>
          </p:spPr>
        </p:pic>
        <p:sp>
          <p:nvSpPr>
            <p:cNvPr id="24" name="矩形: 圆角 23">
              <a:extLst>
                <a:ext uri="{FF2B5EF4-FFF2-40B4-BE49-F238E27FC236}">
                  <a16:creationId xmlns:a16="http://schemas.microsoft.com/office/drawing/2014/main" id="{271C30D9-E02B-41EE-ADB0-A629908C3434}"/>
                </a:ext>
              </a:extLst>
            </p:cNvPr>
            <p:cNvSpPr/>
            <p:nvPr/>
          </p:nvSpPr>
          <p:spPr>
            <a:xfrm>
              <a:off x="2482215" y="5837697"/>
              <a:ext cx="1662266"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3AD2F75A-5F47-4D5D-95DD-32D592A1B610}"/>
                </a:ext>
              </a:extLst>
            </p:cNvPr>
            <p:cNvSpPr/>
            <p:nvPr/>
          </p:nvSpPr>
          <p:spPr>
            <a:xfrm>
              <a:off x="3152774" y="5297172"/>
              <a:ext cx="991707" cy="24786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7" name="矩形 26">
            <a:extLst>
              <a:ext uri="{FF2B5EF4-FFF2-40B4-BE49-F238E27FC236}">
                <a16:creationId xmlns:a16="http://schemas.microsoft.com/office/drawing/2014/main" id="{09BEFBA1-D6A7-43FC-BA3E-5435F44A952A}"/>
              </a:ext>
            </a:extLst>
          </p:cNvPr>
          <p:cNvSpPr/>
          <p:nvPr/>
        </p:nvSpPr>
        <p:spPr>
          <a:xfrm>
            <a:off x="2553145" y="4823253"/>
            <a:ext cx="4067175" cy="1287532"/>
          </a:xfrm>
          <a:prstGeom prst="rect">
            <a:avLst/>
          </a:prstGeom>
          <a:ln w="19050">
            <a:solidFill>
              <a:schemeClr val="accent6"/>
            </a:solidFill>
            <a:prstDash val="dash"/>
          </a:ln>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Large differences in different types</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Low </a:t>
            </a:r>
            <a:r>
              <a:rPr lang="zh-CN" altLang="en-US" dirty="0">
                <a:latin typeface="Helvetica" panose="020B0604020202020204" pitchFamily="34" charset="0"/>
                <a:cs typeface="Helvetica" panose="020B0604020202020204" pitchFamily="34" charset="0"/>
              </a:rPr>
              <a:t>density</a:t>
            </a:r>
            <a:r>
              <a:rPr lang="en-US" altLang="zh-CN" dirty="0">
                <a:latin typeface="Helvetica" panose="020B0604020202020204" pitchFamily="34" charset="0"/>
                <a:cs typeface="Helvetica" panose="020B0604020202020204" pitchFamily="34" charset="0"/>
              </a:rPr>
              <a:t> = Low ridership</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Commercial center = High ridership</a:t>
            </a:r>
            <a:endParaRPr lang="zh-CN" altLang="en-US" dirty="0">
              <a:latin typeface="Helvetica" panose="020B0604020202020204" pitchFamily="34" charset="0"/>
              <a:cs typeface="Helvetica" panose="020B0604020202020204" pitchFamily="34" charset="0"/>
            </a:endParaRPr>
          </a:p>
        </p:txBody>
      </p:sp>
      <p:pic>
        <p:nvPicPr>
          <p:cNvPr id="31" name="图形 30" descr="箭头: 顺时针弯曲">
            <a:extLst>
              <a:ext uri="{FF2B5EF4-FFF2-40B4-BE49-F238E27FC236}">
                <a16:creationId xmlns:a16="http://schemas.microsoft.com/office/drawing/2014/main" id="{409DF7DF-9822-454E-A02B-F0D20E9624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220972" y="3468037"/>
            <a:ext cx="731520" cy="731520"/>
          </a:xfrm>
          <a:prstGeom prst="rect">
            <a:avLst/>
          </a:prstGeom>
        </p:spPr>
      </p:pic>
      <p:sp>
        <p:nvSpPr>
          <p:cNvPr id="10" name="文本框 9">
            <a:extLst>
              <a:ext uri="{FF2B5EF4-FFF2-40B4-BE49-F238E27FC236}">
                <a16:creationId xmlns:a16="http://schemas.microsoft.com/office/drawing/2014/main" id="{69B862FE-68E1-4480-A979-A8CEA5A0F3DD}"/>
              </a:ext>
            </a:extLst>
          </p:cNvPr>
          <p:cNvSpPr txBox="1"/>
          <p:nvPr/>
        </p:nvSpPr>
        <p:spPr>
          <a:xfrm>
            <a:off x="1013646" y="3508711"/>
            <a:ext cx="2118913"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Transit ridership</a:t>
            </a:r>
            <a:endParaRPr lang="zh-CN" altLang="en-US" dirty="0">
              <a:latin typeface="Helvetica" panose="020B0604020202020204" pitchFamily="34" charset="0"/>
              <a:cs typeface="Helvetica" panose="020B0604020202020204" pitchFamily="34" charset="0"/>
            </a:endParaRPr>
          </a:p>
        </p:txBody>
      </p:sp>
      <p:sp>
        <p:nvSpPr>
          <p:cNvPr id="40" name="文本框 39">
            <a:extLst>
              <a:ext uri="{FF2B5EF4-FFF2-40B4-BE49-F238E27FC236}">
                <a16:creationId xmlns:a16="http://schemas.microsoft.com/office/drawing/2014/main" id="{14891C24-CC20-48D4-8FFD-B1DDC2B4C2E3}"/>
              </a:ext>
            </a:extLst>
          </p:cNvPr>
          <p:cNvSpPr txBox="1"/>
          <p:nvPr/>
        </p:nvSpPr>
        <p:spPr>
          <a:xfrm>
            <a:off x="6072044" y="3509163"/>
            <a:ext cx="1422185"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Land use</a:t>
            </a:r>
            <a:endParaRPr lang="zh-CN" altLang="en-US" dirty="0">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B0F50067-7FA1-4ABA-94B6-4C704950AB78}"/>
              </a:ext>
            </a:extLst>
          </p:cNvPr>
          <p:cNvSpPr txBox="1"/>
          <p:nvPr/>
        </p:nvSpPr>
        <p:spPr>
          <a:xfrm>
            <a:off x="3587101" y="4368029"/>
            <a:ext cx="1999265"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Characteristics</a:t>
            </a:r>
            <a:endParaRPr lang="zh-CN" altLang="en-US" dirty="0">
              <a:latin typeface="Helvetica" panose="020B0604020202020204" pitchFamily="34" charset="0"/>
              <a:cs typeface="Helvetica" panose="020B0604020202020204" pitchFamily="34" charset="0"/>
            </a:endParaRPr>
          </a:p>
        </p:txBody>
      </p:sp>
      <p:pic>
        <p:nvPicPr>
          <p:cNvPr id="3" name="图片 2">
            <a:extLst>
              <a:ext uri="{FF2B5EF4-FFF2-40B4-BE49-F238E27FC236}">
                <a16:creationId xmlns:a16="http://schemas.microsoft.com/office/drawing/2014/main" id="{CC7DD915-D43C-4F35-B97E-3A84A93DDF5B}"/>
              </a:ext>
            </a:extLst>
          </p:cNvPr>
          <p:cNvPicPr>
            <a:picLocks noChangeAspect="1"/>
          </p:cNvPicPr>
          <p:nvPr/>
        </p:nvPicPr>
        <p:blipFill>
          <a:blip r:embed="rId6"/>
          <a:stretch>
            <a:fillRect/>
          </a:stretch>
        </p:blipFill>
        <p:spPr>
          <a:xfrm>
            <a:off x="4528315" y="1271713"/>
            <a:ext cx="4349872" cy="2130736"/>
          </a:xfrm>
          <a:prstGeom prst="rect">
            <a:avLst/>
          </a:prstGeom>
        </p:spPr>
      </p:pic>
    </p:spTree>
    <p:extLst>
      <p:ext uri="{BB962C8B-B14F-4D97-AF65-F5344CB8AC3E}">
        <p14:creationId xmlns:p14="http://schemas.microsoft.com/office/powerpoint/2010/main" val="1337116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0619062-34EC-4BB6-8B62-3A13B69090D8}"/>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41</a:t>
            </a:fld>
            <a:endParaRPr lang="zh-CN" altLang="en-US"/>
          </a:p>
        </p:txBody>
      </p:sp>
      <p:grpSp>
        <p:nvGrpSpPr>
          <p:cNvPr id="17" name="组合 16">
            <a:extLst>
              <a:ext uri="{FF2B5EF4-FFF2-40B4-BE49-F238E27FC236}">
                <a16:creationId xmlns:a16="http://schemas.microsoft.com/office/drawing/2014/main" id="{75329972-46D1-4854-B01D-7F5183CD8AAF}"/>
              </a:ext>
            </a:extLst>
          </p:cNvPr>
          <p:cNvGrpSpPr/>
          <p:nvPr/>
        </p:nvGrpSpPr>
        <p:grpSpPr>
          <a:xfrm>
            <a:off x="306570" y="591906"/>
            <a:ext cx="6729146" cy="461665"/>
            <a:chOff x="-3" y="4326643"/>
            <a:chExt cx="6729146" cy="461665"/>
          </a:xfrm>
        </p:grpSpPr>
        <p:sp>
          <p:nvSpPr>
            <p:cNvPr id="18" name="矩形 17">
              <a:extLst>
                <a:ext uri="{FF2B5EF4-FFF2-40B4-BE49-F238E27FC236}">
                  <a16:creationId xmlns:a16="http://schemas.microsoft.com/office/drawing/2014/main" id="{99B169ED-17F5-4647-822D-FB82196B9C1C}"/>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82514947-F024-4611-9676-786B595FD4A3}"/>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Statistical relationship - quantiﬁcation method I</a:t>
              </a:r>
            </a:p>
          </p:txBody>
        </p:sp>
      </p:grpSp>
      <p:grpSp>
        <p:nvGrpSpPr>
          <p:cNvPr id="20" name="组合 19">
            <a:extLst>
              <a:ext uri="{FF2B5EF4-FFF2-40B4-BE49-F238E27FC236}">
                <a16:creationId xmlns:a16="http://schemas.microsoft.com/office/drawing/2014/main" id="{8BB92121-D560-4D2F-9A34-CA66A2D05459}"/>
              </a:ext>
            </a:extLst>
          </p:cNvPr>
          <p:cNvGrpSpPr/>
          <p:nvPr/>
        </p:nvGrpSpPr>
        <p:grpSpPr>
          <a:xfrm>
            <a:off x="5598940" y="1331317"/>
            <a:ext cx="2952475" cy="740099"/>
            <a:chOff x="6334695" y="1326490"/>
            <a:chExt cx="2952475" cy="740099"/>
          </a:xfrm>
        </p:grpSpPr>
        <p:sp>
          <p:nvSpPr>
            <p:cNvPr id="21" name="文本框 20">
              <a:extLst>
                <a:ext uri="{FF2B5EF4-FFF2-40B4-BE49-F238E27FC236}">
                  <a16:creationId xmlns:a16="http://schemas.microsoft.com/office/drawing/2014/main" id="{9BBA39DB-1435-48D1-BA4C-AF81C9653BEC}"/>
                </a:ext>
              </a:extLst>
            </p:cNvPr>
            <p:cNvSpPr txBox="1"/>
            <p:nvPr/>
          </p:nvSpPr>
          <p:spPr>
            <a:xfrm>
              <a:off x="6334695" y="1697257"/>
              <a:ext cx="2952475"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Transit ridership per day</a:t>
              </a:r>
            </a:p>
          </p:txBody>
        </p:sp>
        <p:grpSp>
          <p:nvGrpSpPr>
            <p:cNvPr id="22" name="组合 21">
              <a:extLst>
                <a:ext uri="{FF2B5EF4-FFF2-40B4-BE49-F238E27FC236}">
                  <a16:creationId xmlns:a16="http://schemas.microsoft.com/office/drawing/2014/main" id="{91FD16C0-7E26-4073-94CC-CF60CA621960}"/>
                </a:ext>
              </a:extLst>
            </p:cNvPr>
            <p:cNvGrpSpPr/>
            <p:nvPr/>
          </p:nvGrpSpPr>
          <p:grpSpPr>
            <a:xfrm>
              <a:off x="6352156" y="1326490"/>
              <a:ext cx="2260774" cy="369332"/>
              <a:chOff x="6352156" y="1326490"/>
              <a:chExt cx="2260774" cy="369332"/>
            </a:xfrm>
          </p:grpSpPr>
          <p:sp>
            <p:nvSpPr>
              <p:cNvPr id="24" name="矩形 23">
                <a:extLst>
                  <a:ext uri="{FF2B5EF4-FFF2-40B4-BE49-F238E27FC236}">
                    <a16:creationId xmlns:a16="http://schemas.microsoft.com/office/drawing/2014/main" id="{1B292766-A9EC-47B8-B0C6-D1388A6D86D9}"/>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3" name="直接连接符 22">
                <a:extLst>
                  <a:ext uri="{FF2B5EF4-FFF2-40B4-BE49-F238E27FC236}">
                    <a16:creationId xmlns:a16="http://schemas.microsoft.com/office/drawing/2014/main" id="{8420583E-7A6B-48C9-AEE9-76780539A278}"/>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1A400833-8CEF-43B0-93A1-6A3602BA47C7}"/>
              </a:ext>
            </a:extLst>
          </p:cNvPr>
          <p:cNvGrpSpPr/>
          <p:nvPr/>
        </p:nvGrpSpPr>
        <p:grpSpPr>
          <a:xfrm>
            <a:off x="5616401" y="2300794"/>
            <a:ext cx="2431115" cy="1571096"/>
            <a:chOff x="6334695" y="1326490"/>
            <a:chExt cx="2431115" cy="1571096"/>
          </a:xfrm>
        </p:grpSpPr>
        <p:sp>
          <p:nvSpPr>
            <p:cNvPr id="26" name="文本框 25">
              <a:extLst>
                <a:ext uri="{FF2B5EF4-FFF2-40B4-BE49-F238E27FC236}">
                  <a16:creationId xmlns:a16="http://schemas.microsoft.com/office/drawing/2014/main" id="{B2920E9C-6D6B-473B-B7FD-823522852468}"/>
                </a:ext>
              </a:extLst>
            </p:cNvPr>
            <p:cNvSpPr txBox="1"/>
            <p:nvPr/>
          </p:nvSpPr>
          <p:spPr>
            <a:xfrm>
              <a:off x="6334695" y="1697257"/>
              <a:ext cx="2431115" cy="1200329"/>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50F06806-8C2B-438A-8E1E-4BF398369BE8}"/>
                </a:ext>
              </a:extLst>
            </p:cNvPr>
            <p:cNvGrpSpPr/>
            <p:nvPr/>
          </p:nvGrpSpPr>
          <p:grpSpPr>
            <a:xfrm>
              <a:off x="6352156" y="1326490"/>
              <a:ext cx="2390398" cy="369332"/>
              <a:chOff x="6352156" y="1326490"/>
              <a:chExt cx="2390398" cy="369332"/>
            </a:xfrm>
          </p:grpSpPr>
          <p:sp>
            <p:nvSpPr>
              <p:cNvPr id="29" name="矩形 28">
                <a:extLst>
                  <a:ext uri="{FF2B5EF4-FFF2-40B4-BE49-F238E27FC236}">
                    <a16:creationId xmlns:a16="http://schemas.microsoft.com/office/drawing/2014/main" id="{E06C427D-EC23-4A13-811E-50429844B865}"/>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8" name="直接连接符 27">
                <a:extLst>
                  <a:ext uri="{FF2B5EF4-FFF2-40B4-BE49-F238E27FC236}">
                    <a16:creationId xmlns:a16="http://schemas.microsoft.com/office/drawing/2014/main" id="{CC18827F-5DC2-4295-B42C-116FA2DFF181}"/>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A568E8D-2F64-4E6D-94A1-28FF6EA0D8DB}"/>
              </a:ext>
            </a:extLst>
          </p:cNvPr>
          <p:cNvGrpSpPr/>
          <p:nvPr/>
        </p:nvGrpSpPr>
        <p:grpSpPr>
          <a:xfrm>
            <a:off x="5598940" y="4101268"/>
            <a:ext cx="3006421" cy="740099"/>
            <a:chOff x="6334695" y="1326490"/>
            <a:chExt cx="3006421" cy="740099"/>
          </a:xfrm>
        </p:grpSpPr>
        <p:sp>
          <p:nvSpPr>
            <p:cNvPr id="31" name="文本框 30">
              <a:extLst>
                <a:ext uri="{FF2B5EF4-FFF2-40B4-BE49-F238E27FC236}">
                  <a16:creationId xmlns:a16="http://schemas.microsoft.com/office/drawing/2014/main" id="{7533B9BA-B56E-4CB1-945A-15E4670F91EE}"/>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0.513</a:t>
              </a:r>
            </a:p>
          </p:txBody>
        </p:sp>
        <p:grpSp>
          <p:nvGrpSpPr>
            <p:cNvPr id="32" name="组合 31">
              <a:extLst>
                <a:ext uri="{FF2B5EF4-FFF2-40B4-BE49-F238E27FC236}">
                  <a16:creationId xmlns:a16="http://schemas.microsoft.com/office/drawing/2014/main" id="{96FFD464-FB60-44C6-818E-84208AEDB196}"/>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819D419A-7684-4AC3-AFDA-1C8CE676F43B}"/>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0A656E64-6A1A-4C90-A9F4-0A353B21AC5D}"/>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912F586A-9FC8-4E89-816E-50BA42DE1B3A}"/>
              </a:ext>
            </a:extLst>
          </p:cNvPr>
          <p:cNvGrpSpPr/>
          <p:nvPr/>
        </p:nvGrpSpPr>
        <p:grpSpPr>
          <a:xfrm>
            <a:off x="5622231" y="5070744"/>
            <a:ext cx="3150972" cy="1017098"/>
            <a:chOff x="6334695" y="1326490"/>
            <a:chExt cx="3150972" cy="1017098"/>
          </a:xfrm>
        </p:grpSpPr>
        <p:sp>
          <p:nvSpPr>
            <p:cNvPr id="36" name="文本框 35">
              <a:extLst>
                <a:ext uri="{FF2B5EF4-FFF2-40B4-BE49-F238E27FC236}">
                  <a16:creationId xmlns:a16="http://schemas.microsoft.com/office/drawing/2014/main" id="{ADF0EDC1-01C3-4FA8-81D9-BD23AF00D8BF}"/>
                </a:ext>
              </a:extLst>
            </p:cNvPr>
            <p:cNvSpPr txBox="1"/>
            <p:nvPr/>
          </p:nvSpPr>
          <p:spPr>
            <a:xfrm>
              <a:off x="6334695" y="1697257"/>
              <a:ext cx="315097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area</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Office area</a:t>
              </a:r>
            </a:p>
          </p:txBody>
        </p:sp>
        <p:grpSp>
          <p:nvGrpSpPr>
            <p:cNvPr id="37" name="组合 36">
              <a:extLst>
                <a:ext uri="{FF2B5EF4-FFF2-40B4-BE49-F238E27FC236}">
                  <a16:creationId xmlns:a16="http://schemas.microsoft.com/office/drawing/2014/main" id="{CAC8859C-838A-4642-836B-68995F5F5BAE}"/>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D0D9EBE8-F1AE-4E8A-ACEE-F808B571522D}"/>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39D5BFC2-B21B-4F8A-9F29-60B2DA388CD6}"/>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pic>
        <p:nvPicPr>
          <p:cNvPr id="41" name="图片 40">
            <a:extLst>
              <a:ext uri="{FF2B5EF4-FFF2-40B4-BE49-F238E27FC236}">
                <a16:creationId xmlns:a16="http://schemas.microsoft.com/office/drawing/2014/main" id="{6C11841A-ED70-47D5-BBAF-0469C6EF46AD}"/>
              </a:ext>
            </a:extLst>
          </p:cNvPr>
          <p:cNvPicPr>
            <a:picLocks noChangeAspect="1"/>
          </p:cNvPicPr>
          <p:nvPr/>
        </p:nvPicPr>
        <p:blipFill rotWithShape="1">
          <a:blip r:embed="rId3"/>
          <a:srcRect l="14643" t="21551" r="19553" b="29861"/>
          <a:stretch/>
        </p:blipFill>
        <p:spPr>
          <a:xfrm>
            <a:off x="499952" y="1706570"/>
            <a:ext cx="4422224" cy="4617950"/>
          </a:xfrm>
          <a:prstGeom prst="rect">
            <a:avLst/>
          </a:prstGeom>
        </p:spPr>
      </p:pic>
      <p:sp>
        <p:nvSpPr>
          <p:cNvPr id="43" name="矩形 42">
            <a:extLst>
              <a:ext uri="{FF2B5EF4-FFF2-40B4-BE49-F238E27FC236}">
                <a16:creationId xmlns:a16="http://schemas.microsoft.com/office/drawing/2014/main" id="{02A73C9F-776A-43CF-B16E-D9C7C1634EA5}"/>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1</a:t>
            </a:r>
          </a:p>
        </p:txBody>
      </p:sp>
      <p:sp>
        <p:nvSpPr>
          <p:cNvPr id="45" name="箭头: V 形 44">
            <a:extLst>
              <a:ext uri="{FF2B5EF4-FFF2-40B4-BE49-F238E27FC236}">
                <a16:creationId xmlns:a16="http://schemas.microsoft.com/office/drawing/2014/main" id="{8378B49A-D0CC-45CD-A79A-6C36C65FF8D4}"/>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33365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64D9F16-191A-45A6-BE24-19D740FBD574}"/>
              </a:ext>
            </a:extLst>
          </p:cNvPr>
          <p:cNvSpPr/>
          <p:nvPr/>
        </p:nvSpPr>
        <p:spPr>
          <a:xfrm>
            <a:off x="0" y="1187713"/>
            <a:ext cx="5450889" cy="5300953"/>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Exploration the influence on transit ridership</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3.4</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F45F5EF-7B4C-4361-8436-01DBC773074E}"/>
              </a:ext>
            </a:extLst>
          </p:cNvPr>
          <p:cNvSpPr>
            <a:spLocks noGrp="1"/>
          </p:cNvSpPr>
          <p:nvPr>
            <p:ph type="sldNum" sz="quarter" idx="12"/>
          </p:nvPr>
        </p:nvSpPr>
        <p:spPr/>
        <p:txBody>
          <a:bodyPr/>
          <a:lstStyle/>
          <a:p>
            <a:fld id="{A17BB91D-344C-44E0-9148-DFE0CFF5CFC9}" type="slidenum">
              <a:rPr lang="zh-CN" altLang="en-US" smtClean="0"/>
              <a:t>42</a:t>
            </a:fld>
            <a:endParaRPr lang="zh-CN" altLang="en-US" dirty="0"/>
          </a:p>
        </p:txBody>
      </p:sp>
      <p:pic>
        <p:nvPicPr>
          <p:cNvPr id="11" name="图片 10">
            <a:extLst>
              <a:ext uri="{FF2B5EF4-FFF2-40B4-BE49-F238E27FC236}">
                <a16:creationId xmlns:a16="http://schemas.microsoft.com/office/drawing/2014/main" id="{EE2550FA-2EA2-4944-AD74-57938C3E47E6}"/>
              </a:ext>
            </a:extLst>
          </p:cNvPr>
          <p:cNvPicPr>
            <a:picLocks noChangeAspect="1"/>
          </p:cNvPicPr>
          <p:nvPr/>
        </p:nvPicPr>
        <p:blipFill rotWithShape="1">
          <a:blip r:embed="rId3"/>
          <a:srcRect l="19750" t="26428" r="14839" b="24584"/>
          <a:stretch/>
        </p:blipFill>
        <p:spPr>
          <a:xfrm>
            <a:off x="499952" y="1740783"/>
            <a:ext cx="4355853" cy="4613744"/>
          </a:xfrm>
          <a:prstGeom prst="rect">
            <a:avLst/>
          </a:prstGeom>
        </p:spPr>
      </p:pic>
      <p:grpSp>
        <p:nvGrpSpPr>
          <p:cNvPr id="15" name="组合 14">
            <a:extLst>
              <a:ext uri="{FF2B5EF4-FFF2-40B4-BE49-F238E27FC236}">
                <a16:creationId xmlns:a16="http://schemas.microsoft.com/office/drawing/2014/main" id="{AC4A64A6-9FE2-405D-9CAF-A18B4F0EFEB3}"/>
              </a:ext>
            </a:extLst>
          </p:cNvPr>
          <p:cNvGrpSpPr/>
          <p:nvPr/>
        </p:nvGrpSpPr>
        <p:grpSpPr>
          <a:xfrm>
            <a:off x="306570" y="591906"/>
            <a:ext cx="6729146" cy="461665"/>
            <a:chOff x="-3" y="4326643"/>
            <a:chExt cx="6729146" cy="461665"/>
          </a:xfrm>
        </p:grpSpPr>
        <p:sp>
          <p:nvSpPr>
            <p:cNvPr id="16" name="矩形 15">
              <a:extLst>
                <a:ext uri="{FF2B5EF4-FFF2-40B4-BE49-F238E27FC236}">
                  <a16:creationId xmlns:a16="http://schemas.microsoft.com/office/drawing/2014/main" id="{75A51A2E-84D1-42C5-9F41-3962A3433BDE}"/>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6091E681-9E11-48A0-B426-1852D3B4120B}"/>
                </a:ext>
              </a:extLst>
            </p:cNvPr>
            <p:cNvSpPr txBox="1"/>
            <p:nvPr/>
          </p:nvSpPr>
          <p:spPr>
            <a:xfrm>
              <a:off x="193379" y="4326643"/>
              <a:ext cx="653576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Statistical relationship - </a:t>
              </a:r>
              <a:r>
                <a:rPr lang="en-US" altLang="zh-CN" sz="2400" dirty="0">
                  <a:latin typeface="Helvetica" panose="020B0604020202020204" pitchFamily="34" charset="0"/>
                  <a:cs typeface="Helvetica" panose="020B0604020202020204" pitchFamily="34" charset="0"/>
                </a:rPr>
                <a:t>quantiﬁcation method I</a:t>
              </a:r>
            </a:p>
          </p:txBody>
        </p:sp>
      </p:grpSp>
      <p:sp>
        <p:nvSpPr>
          <p:cNvPr id="18" name="矩形 17">
            <a:extLst>
              <a:ext uri="{FF2B5EF4-FFF2-40B4-BE49-F238E27FC236}">
                <a16:creationId xmlns:a16="http://schemas.microsoft.com/office/drawing/2014/main" id="{7511C012-55EB-42AF-A1DD-07723D82F241}"/>
              </a:ext>
            </a:extLst>
          </p:cNvPr>
          <p:cNvSpPr/>
          <p:nvPr/>
        </p:nvSpPr>
        <p:spPr>
          <a:xfrm>
            <a:off x="499952" y="1302256"/>
            <a:ext cx="1156086"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Part 2</a:t>
            </a:r>
          </a:p>
        </p:txBody>
      </p:sp>
      <p:grpSp>
        <p:nvGrpSpPr>
          <p:cNvPr id="20" name="组合 19">
            <a:extLst>
              <a:ext uri="{FF2B5EF4-FFF2-40B4-BE49-F238E27FC236}">
                <a16:creationId xmlns:a16="http://schemas.microsoft.com/office/drawing/2014/main" id="{44164598-1036-4AC7-84CA-7597F6493515}"/>
              </a:ext>
            </a:extLst>
          </p:cNvPr>
          <p:cNvGrpSpPr/>
          <p:nvPr/>
        </p:nvGrpSpPr>
        <p:grpSpPr>
          <a:xfrm>
            <a:off x="5598940" y="1331317"/>
            <a:ext cx="3576620" cy="740099"/>
            <a:chOff x="6334695" y="1326490"/>
            <a:chExt cx="3576620" cy="740099"/>
          </a:xfrm>
        </p:grpSpPr>
        <p:sp>
          <p:nvSpPr>
            <p:cNvPr id="21" name="文本框 20">
              <a:extLst>
                <a:ext uri="{FF2B5EF4-FFF2-40B4-BE49-F238E27FC236}">
                  <a16:creationId xmlns:a16="http://schemas.microsoft.com/office/drawing/2014/main" id="{28617DD2-5B61-483E-A586-B51B7B07BC7F}"/>
                </a:ext>
              </a:extLst>
            </p:cNvPr>
            <p:cNvSpPr txBox="1"/>
            <p:nvPr/>
          </p:nvSpPr>
          <p:spPr>
            <a:xfrm>
              <a:off x="6334695" y="1697257"/>
              <a:ext cx="3576620"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Growth rate of transit ridership</a:t>
              </a:r>
            </a:p>
          </p:txBody>
        </p:sp>
        <p:grpSp>
          <p:nvGrpSpPr>
            <p:cNvPr id="22" name="组合 21">
              <a:extLst>
                <a:ext uri="{FF2B5EF4-FFF2-40B4-BE49-F238E27FC236}">
                  <a16:creationId xmlns:a16="http://schemas.microsoft.com/office/drawing/2014/main" id="{EE3C606D-9621-4559-A900-7E1F90A1A1F8}"/>
                </a:ext>
              </a:extLst>
            </p:cNvPr>
            <p:cNvGrpSpPr/>
            <p:nvPr/>
          </p:nvGrpSpPr>
          <p:grpSpPr>
            <a:xfrm>
              <a:off x="6352156" y="1326490"/>
              <a:ext cx="2260774" cy="369332"/>
              <a:chOff x="6352156" y="1326490"/>
              <a:chExt cx="2260774" cy="369332"/>
            </a:xfrm>
          </p:grpSpPr>
          <p:sp>
            <p:nvSpPr>
              <p:cNvPr id="23" name="矩形 22">
                <a:extLst>
                  <a:ext uri="{FF2B5EF4-FFF2-40B4-BE49-F238E27FC236}">
                    <a16:creationId xmlns:a16="http://schemas.microsoft.com/office/drawing/2014/main" id="{BEDDA27B-8285-46ED-94E8-B88107F08185}"/>
                  </a:ext>
                </a:extLst>
              </p:cNvPr>
              <p:cNvSpPr/>
              <p:nvPr/>
            </p:nvSpPr>
            <p:spPr>
              <a:xfrm>
                <a:off x="6352156" y="1326490"/>
                <a:ext cx="2185214"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Dependent variable</a:t>
                </a:r>
              </a:p>
            </p:txBody>
          </p:sp>
          <p:cxnSp>
            <p:nvCxnSpPr>
              <p:cNvPr id="24" name="直接连接符 23">
                <a:extLst>
                  <a:ext uri="{FF2B5EF4-FFF2-40B4-BE49-F238E27FC236}">
                    <a16:creationId xmlns:a16="http://schemas.microsoft.com/office/drawing/2014/main" id="{C0C726AC-60A5-41CF-A860-8A5707029390}"/>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B96978EA-D462-4ECD-8A7E-D70FEA1ED307}"/>
              </a:ext>
            </a:extLst>
          </p:cNvPr>
          <p:cNvGrpSpPr/>
          <p:nvPr/>
        </p:nvGrpSpPr>
        <p:grpSpPr>
          <a:xfrm>
            <a:off x="5616401" y="2318396"/>
            <a:ext cx="2431115" cy="1848095"/>
            <a:chOff x="6334695" y="1326490"/>
            <a:chExt cx="2431115" cy="1848095"/>
          </a:xfrm>
        </p:grpSpPr>
        <p:sp>
          <p:nvSpPr>
            <p:cNvPr id="26" name="文本框 25">
              <a:extLst>
                <a:ext uri="{FF2B5EF4-FFF2-40B4-BE49-F238E27FC236}">
                  <a16:creationId xmlns:a16="http://schemas.microsoft.com/office/drawing/2014/main" id="{EAEB2391-5B31-43CF-AF1C-55A88D6551A6}"/>
                </a:ext>
              </a:extLst>
            </p:cNvPr>
            <p:cNvSpPr txBox="1"/>
            <p:nvPr/>
          </p:nvSpPr>
          <p:spPr>
            <a:xfrm>
              <a:off x="6334695" y="1697257"/>
              <a:ext cx="2431115" cy="1477328"/>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 &amp; office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7ADC4388-446D-46FE-B5BB-8116483A1440}"/>
                </a:ext>
              </a:extLst>
            </p:cNvPr>
            <p:cNvGrpSpPr/>
            <p:nvPr/>
          </p:nvGrpSpPr>
          <p:grpSpPr>
            <a:xfrm>
              <a:off x="6352156" y="1326490"/>
              <a:ext cx="2390398" cy="369332"/>
              <a:chOff x="6352156" y="1326490"/>
              <a:chExt cx="2390398" cy="369332"/>
            </a:xfrm>
          </p:grpSpPr>
          <p:sp>
            <p:nvSpPr>
              <p:cNvPr id="28" name="矩形 27">
                <a:extLst>
                  <a:ext uri="{FF2B5EF4-FFF2-40B4-BE49-F238E27FC236}">
                    <a16:creationId xmlns:a16="http://schemas.microsoft.com/office/drawing/2014/main" id="{EED833C0-BE35-4D88-A809-1C6A6829770D}"/>
                  </a:ext>
                </a:extLst>
              </p:cNvPr>
              <p:cNvSpPr/>
              <p:nvPr/>
            </p:nvSpPr>
            <p:spPr>
              <a:xfrm>
                <a:off x="6352156" y="1326490"/>
                <a:ext cx="239039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Explanatory variables</a:t>
                </a:r>
              </a:p>
            </p:txBody>
          </p:sp>
          <p:cxnSp>
            <p:nvCxnSpPr>
              <p:cNvPr id="29" name="直接连接符 28">
                <a:extLst>
                  <a:ext uri="{FF2B5EF4-FFF2-40B4-BE49-F238E27FC236}">
                    <a16:creationId xmlns:a16="http://schemas.microsoft.com/office/drawing/2014/main" id="{45DE0425-B15B-4E5E-8D75-DCE6D8FC1618}"/>
                  </a:ext>
                </a:extLst>
              </p:cNvPr>
              <p:cNvCxnSpPr>
                <a:cxnSpLocks/>
              </p:cNvCxnSpPr>
              <p:nvPr/>
            </p:nvCxnSpPr>
            <p:spPr>
              <a:xfrm>
                <a:off x="6352381" y="1691507"/>
                <a:ext cx="224308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A988E7BA-B103-4BFD-B077-06A9FB1CD95F}"/>
              </a:ext>
            </a:extLst>
          </p:cNvPr>
          <p:cNvGrpSpPr/>
          <p:nvPr/>
        </p:nvGrpSpPr>
        <p:grpSpPr>
          <a:xfrm>
            <a:off x="5598940" y="4413471"/>
            <a:ext cx="3006421" cy="740099"/>
            <a:chOff x="6334695" y="1326490"/>
            <a:chExt cx="3006421" cy="740099"/>
          </a:xfrm>
        </p:grpSpPr>
        <p:sp>
          <p:nvSpPr>
            <p:cNvPr id="31" name="文本框 30">
              <a:extLst>
                <a:ext uri="{FF2B5EF4-FFF2-40B4-BE49-F238E27FC236}">
                  <a16:creationId xmlns:a16="http://schemas.microsoft.com/office/drawing/2014/main" id="{565E9D03-8768-494A-A827-E72A15329EED}"/>
                </a:ext>
              </a:extLst>
            </p:cNvPr>
            <p:cNvSpPr txBox="1"/>
            <p:nvPr/>
          </p:nvSpPr>
          <p:spPr>
            <a:xfrm>
              <a:off x="6334695" y="1697257"/>
              <a:ext cx="105028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0.537</a:t>
              </a:r>
            </a:p>
          </p:txBody>
        </p:sp>
        <p:grpSp>
          <p:nvGrpSpPr>
            <p:cNvPr id="32" name="组合 31">
              <a:extLst>
                <a:ext uri="{FF2B5EF4-FFF2-40B4-BE49-F238E27FC236}">
                  <a16:creationId xmlns:a16="http://schemas.microsoft.com/office/drawing/2014/main" id="{7F0C0BE7-062F-4459-AF04-10694F8BFEEB}"/>
                </a:ext>
              </a:extLst>
            </p:cNvPr>
            <p:cNvGrpSpPr/>
            <p:nvPr/>
          </p:nvGrpSpPr>
          <p:grpSpPr>
            <a:xfrm>
              <a:off x="6352156" y="1326490"/>
              <a:ext cx="2988960" cy="369332"/>
              <a:chOff x="6352156" y="1326490"/>
              <a:chExt cx="2988960" cy="369332"/>
            </a:xfrm>
          </p:grpSpPr>
          <p:sp>
            <p:nvSpPr>
              <p:cNvPr id="33" name="矩形 32">
                <a:extLst>
                  <a:ext uri="{FF2B5EF4-FFF2-40B4-BE49-F238E27FC236}">
                    <a16:creationId xmlns:a16="http://schemas.microsoft.com/office/drawing/2014/main" id="{BE09B570-09CB-4546-AD1B-500C563075F5}"/>
                  </a:ext>
                </a:extLst>
              </p:cNvPr>
              <p:cNvSpPr/>
              <p:nvPr/>
            </p:nvSpPr>
            <p:spPr>
              <a:xfrm>
                <a:off x="6352156" y="1326490"/>
                <a:ext cx="2988960"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Coefficient of determination</a:t>
                </a:r>
              </a:p>
            </p:txBody>
          </p:sp>
          <p:cxnSp>
            <p:nvCxnSpPr>
              <p:cNvPr id="34" name="直接连接符 33">
                <a:extLst>
                  <a:ext uri="{FF2B5EF4-FFF2-40B4-BE49-F238E27FC236}">
                    <a16:creationId xmlns:a16="http://schemas.microsoft.com/office/drawing/2014/main" id="{C7C32070-0EB7-407C-BBE7-A907BE468B03}"/>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5" name="组合 34">
            <a:extLst>
              <a:ext uri="{FF2B5EF4-FFF2-40B4-BE49-F238E27FC236}">
                <a16:creationId xmlns:a16="http://schemas.microsoft.com/office/drawing/2014/main" id="{2C62534B-030B-4270-9E27-C974BA650924}"/>
              </a:ext>
            </a:extLst>
          </p:cNvPr>
          <p:cNvGrpSpPr/>
          <p:nvPr/>
        </p:nvGrpSpPr>
        <p:grpSpPr>
          <a:xfrm>
            <a:off x="5622231" y="5400551"/>
            <a:ext cx="3150972" cy="740099"/>
            <a:chOff x="6334695" y="1326490"/>
            <a:chExt cx="3150972" cy="740099"/>
          </a:xfrm>
        </p:grpSpPr>
        <p:sp>
          <p:nvSpPr>
            <p:cNvPr id="36" name="文本框 35">
              <a:extLst>
                <a:ext uri="{FF2B5EF4-FFF2-40B4-BE49-F238E27FC236}">
                  <a16:creationId xmlns:a16="http://schemas.microsoft.com/office/drawing/2014/main" id="{AA0457D9-19B3-408A-BB8B-043A5C158B13}"/>
                </a:ext>
              </a:extLst>
            </p:cNvPr>
            <p:cNvSpPr txBox="1"/>
            <p:nvPr/>
          </p:nvSpPr>
          <p:spPr>
            <a:xfrm>
              <a:off x="6334695" y="1697257"/>
              <a:ext cx="3150972"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Population density</a:t>
              </a:r>
            </a:p>
          </p:txBody>
        </p:sp>
        <p:grpSp>
          <p:nvGrpSpPr>
            <p:cNvPr id="37" name="组合 36">
              <a:extLst>
                <a:ext uri="{FF2B5EF4-FFF2-40B4-BE49-F238E27FC236}">
                  <a16:creationId xmlns:a16="http://schemas.microsoft.com/office/drawing/2014/main" id="{25B2C13A-D7C6-4460-A363-57AC54244F59}"/>
                </a:ext>
              </a:extLst>
            </p:cNvPr>
            <p:cNvGrpSpPr/>
            <p:nvPr/>
          </p:nvGrpSpPr>
          <p:grpSpPr>
            <a:xfrm>
              <a:off x="6352156" y="1326490"/>
              <a:ext cx="2260774" cy="369332"/>
              <a:chOff x="6352156" y="1326490"/>
              <a:chExt cx="2260774" cy="369332"/>
            </a:xfrm>
          </p:grpSpPr>
          <p:sp>
            <p:nvSpPr>
              <p:cNvPr id="38" name="矩形 37">
                <a:extLst>
                  <a:ext uri="{FF2B5EF4-FFF2-40B4-BE49-F238E27FC236}">
                    <a16:creationId xmlns:a16="http://schemas.microsoft.com/office/drawing/2014/main" id="{16FF8A5F-9956-4EAC-8CDB-903A61A6DE5F}"/>
                  </a:ext>
                </a:extLst>
              </p:cNvPr>
              <p:cNvSpPr/>
              <p:nvPr/>
            </p:nvSpPr>
            <p:spPr>
              <a:xfrm>
                <a:off x="6352156" y="1326490"/>
                <a:ext cx="1338828" cy="369332"/>
              </a:xfrm>
              <a:prstGeom prst="rect">
                <a:avLst/>
              </a:prstGeom>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Key factors</a:t>
                </a:r>
              </a:p>
            </p:txBody>
          </p:sp>
          <p:cxnSp>
            <p:nvCxnSpPr>
              <p:cNvPr id="39" name="直接连接符 38">
                <a:extLst>
                  <a:ext uri="{FF2B5EF4-FFF2-40B4-BE49-F238E27FC236}">
                    <a16:creationId xmlns:a16="http://schemas.microsoft.com/office/drawing/2014/main" id="{836B5FBC-BC87-4BD3-B24D-23E49E4283C7}"/>
                  </a:ext>
                </a:extLst>
              </p:cNvPr>
              <p:cNvCxnSpPr>
                <a:cxnSpLocks/>
              </p:cNvCxnSpPr>
              <p:nvPr/>
            </p:nvCxnSpPr>
            <p:spPr>
              <a:xfrm>
                <a:off x="6352381" y="1691507"/>
                <a:ext cx="226054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sp>
        <p:nvSpPr>
          <p:cNvPr id="40" name="箭头: V 形 39">
            <a:extLst>
              <a:ext uri="{FF2B5EF4-FFF2-40B4-BE49-F238E27FC236}">
                <a16:creationId xmlns:a16="http://schemas.microsoft.com/office/drawing/2014/main" id="{6F8F01A1-A757-45E5-A2BC-A27E441BAFB9}"/>
              </a:ext>
            </a:extLst>
          </p:cNvPr>
          <p:cNvSpPr/>
          <p:nvPr/>
        </p:nvSpPr>
        <p:spPr>
          <a:xfrm>
            <a:off x="4985903" y="3166889"/>
            <a:ext cx="299473" cy="369330"/>
          </a:xfrm>
          <a:prstGeom prst="chevron">
            <a:avLst/>
          </a:prstGeom>
          <a:solidFill>
            <a:schemeClr val="accent6"/>
          </a:solidFill>
          <a:ln w="1270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8339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A0AD10FE-6044-4B1E-96F0-D1B6BCAAC37C}"/>
              </a:ext>
            </a:extLst>
          </p:cNvPr>
          <p:cNvSpPr/>
          <p:nvPr/>
        </p:nvSpPr>
        <p:spPr>
          <a:xfrm>
            <a:off x="0" y="537684"/>
            <a:ext cx="9144000" cy="290062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rgbClr val="70AD4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3.5</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DC9B39DD-9408-4636-9397-6B49614319E5}"/>
              </a:ext>
            </a:extLst>
          </p:cNvPr>
          <p:cNvSpPr>
            <a:spLocks noGrp="1"/>
          </p:cNvSpPr>
          <p:nvPr>
            <p:ph type="sldNum" sz="quarter" idx="12"/>
          </p:nvPr>
        </p:nvSpPr>
        <p:spPr/>
        <p:txBody>
          <a:bodyPr/>
          <a:lstStyle/>
          <a:p>
            <a:fld id="{A17BB91D-344C-44E0-9148-DFE0CFF5CFC9}" type="slidenum">
              <a:rPr lang="zh-CN" altLang="en-US" smtClean="0">
                <a:solidFill>
                  <a:schemeClr val="tx1"/>
                </a:solidFill>
              </a:rPr>
              <a:t>43</a:t>
            </a:fld>
            <a:endParaRPr lang="zh-CN" altLang="en-US" dirty="0">
              <a:solidFill>
                <a:schemeClr val="tx1"/>
              </a:solidFill>
            </a:endParaRPr>
          </a:p>
        </p:txBody>
      </p:sp>
      <p:sp>
        <p:nvSpPr>
          <p:cNvPr id="3" name="文本框 2">
            <a:extLst>
              <a:ext uri="{FF2B5EF4-FFF2-40B4-BE49-F238E27FC236}">
                <a16:creationId xmlns:a16="http://schemas.microsoft.com/office/drawing/2014/main" id="{E1FBF5E0-D7B6-4A9B-A264-9F89E8472BE7}"/>
              </a:ext>
            </a:extLst>
          </p:cNvPr>
          <p:cNvSpPr txBox="1"/>
          <p:nvPr/>
        </p:nvSpPr>
        <p:spPr>
          <a:xfrm>
            <a:off x="499952" y="1422376"/>
            <a:ext cx="8144096"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Through the summary and analysis, we got a </a:t>
            </a:r>
            <a:r>
              <a:rPr lang="en-US" altLang="zh-CN" dirty="0">
                <a:solidFill>
                  <a:srgbClr val="FF3300"/>
                </a:solidFill>
                <a:latin typeface="Helvetica" panose="020B0604020202020204" pitchFamily="34" charset="0"/>
                <a:cs typeface="Helvetica" panose="020B0604020202020204" pitchFamily="34" charset="0"/>
              </a:rPr>
              <a:t>comprehensive understanding </a:t>
            </a:r>
            <a:r>
              <a:rPr lang="en-US" altLang="zh-CN" dirty="0">
                <a:latin typeface="Helvetica" panose="020B0604020202020204" pitchFamily="34" charset="0"/>
                <a:cs typeface="Helvetica" panose="020B0604020202020204" pitchFamily="34" charset="0"/>
              </a:rPr>
              <a:t>of rail transit utilization and land use status in the case of Fukuoka City.</a:t>
            </a:r>
          </a:p>
          <a:p>
            <a:pPr marL="285750" indent="-285750">
              <a:buFont typeface="Arial" panose="020B0604020202020204" pitchFamily="34" charset="0"/>
              <a:buChar char="•"/>
            </a:pPr>
            <a:endParaRPr lang="en-US" altLang="zh-CN" dirty="0">
              <a:solidFill>
                <a:srgbClr val="FF3300"/>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Provided foundation and references </a:t>
            </a:r>
            <a:r>
              <a:rPr lang="en-US" altLang="zh-CN" dirty="0">
                <a:latin typeface="Helvetica" panose="020B0604020202020204" pitchFamily="34" charset="0"/>
                <a:cs typeface="Helvetica" panose="020B0604020202020204" pitchFamily="34" charset="0"/>
              </a:rPr>
              <a:t>for the further exploration on the determinants on transit ridership</a:t>
            </a:r>
          </a:p>
        </p:txBody>
      </p:sp>
      <p:sp>
        <p:nvSpPr>
          <p:cNvPr id="5" name="矩形 4">
            <a:extLst>
              <a:ext uri="{FF2B5EF4-FFF2-40B4-BE49-F238E27FC236}">
                <a16:creationId xmlns:a16="http://schemas.microsoft.com/office/drawing/2014/main" id="{4A5A8F7F-6EE3-4FC8-989C-36A2F1938E4C}"/>
              </a:ext>
            </a:extLst>
          </p:cNvPr>
          <p:cNvSpPr/>
          <p:nvPr/>
        </p:nvSpPr>
        <p:spPr>
          <a:xfrm>
            <a:off x="499953" y="4214670"/>
            <a:ext cx="8144096" cy="2031325"/>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Pedestrian area</a:t>
            </a:r>
            <a:r>
              <a:rPr lang="en-US" altLang="zh-CN" dirty="0">
                <a:latin typeface="Helvetica" panose="020B0604020202020204" pitchFamily="34" charset="0"/>
                <a:cs typeface="Helvetica" panose="020B0604020202020204" pitchFamily="34" charset="0"/>
              </a:rPr>
              <a:t> should be considered.</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Explanatory variables</a:t>
            </a:r>
            <a:r>
              <a:rPr lang="en-US" altLang="zh-CN" dirty="0">
                <a:latin typeface="Helvetica" panose="020B0604020202020204" pitchFamily="34" charset="0"/>
                <a:cs typeface="Helvetica" panose="020B0604020202020204" pitchFamily="34" charset="0"/>
              </a:rPr>
              <a:t> should be enriched.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solidFill>
                  <a:srgbClr val="FF3300"/>
                </a:solidFill>
                <a:latin typeface="Helvetica" panose="020B0604020202020204" pitchFamily="34" charset="0"/>
                <a:cs typeface="Helvetica" panose="020B0604020202020204" pitchFamily="34" charset="0"/>
              </a:rPr>
              <a:t>Model</a:t>
            </a:r>
            <a:r>
              <a:rPr lang="en-US" altLang="zh-CN" dirty="0">
                <a:latin typeface="Helvetica" panose="020B0604020202020204" pitchFamily="34" charset="0"/>
                <a:cs typeface="Helvetica" panose="020B0604020202020204" pitchFamily="34" charset="0"/>
              </a:rPr>
              <a:t> should be improved. </a:t>
            </a:r>
          </a:p>
          <a:p>
            <a:pPr marL="285750" indent="-285750">
              <a:buFont typeface="Arial" panose="020B0604020202020204" pitchFamily="34" charset="0"/>
              <a:buChar char="•"/>
            </a:pPr>
            <a:endParaRPr lang="en-US" altLang="zh-C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The approach of dealing with </a:t>
            </a:r>
            <a:r>
              <a:rPr lang="en-US" altLang="zh-CN" dirty="0">
                <a:solidFill>
                  <a:srgbClr val="FF3300"/>
                </a:solidFill>
                <a:latin typeface="Helvetica" panose="020B0604020202020204" pitchFamily="34" charset="0"/>
                <a:cs typeface="Helvetica" panose="020B0604020202020204" pitchFamily="34" charset="0"/>
              </a:rPr>
              <a:t>small sample case </a:t>
            </a:r>
            <a:r>
              <a:rPr lang="en-US" altLang="zh-CN" dirty="0">
                <a:latin typeface="Helvetica" panose="020B0604020202020204" pitchFamily="34" charset="0"/>
                <a:cs typeface="Helvetica" panose="020B0604020202020204" pitchFamily="34" charset="0"/>
              </a:rPr>
              <a:t>should be considered. </a:t>
            </a:r>
            <a:endParaRPr lang="zh-CN" altLang="en-US" dirty="0">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1B06A305-9FF8-4F26-8C78-567F78630D38}"/>
              </a:ext>
            </a:extLst>
          </p:cNvPr>
          <p:cNvSpPr/>
          <p:nvPr/>
        </p:nvSpPr>
        <p:spPr>
          <a:xfrm>
            <a:off x="499952" y="785730"/>
            <a:ext cx="1569660"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Summary</a:t>
            </a:r>
          </a:p>
        </p:txBody>
      </p:sp>
      <p:sp>
        <p:nvSpPr>
          <p:cNvPr id="18" name="矩形 17">
            <a:extLst>
              <a:ext uri="{FF2B5EF4-FFF2-40B4-BE49-F238E27FC236}">
                <a16:creationId xmlns:a16="http://schemas.microsoft.com/office/drawing/2014/main" id="{A53CF257-0514-4B10-AC02-C16890190479}"/>
              </a:ext>
            </a:extLst>
          </p:cNvPr>
          <p:cNvSpPr/>
          <p:nvPr/>
        </p:nvSpPr>
        <p:spPr>
          <a:xfrm>
            <a:off x="499952" y="3653754"/>
            <a:ext cx="182774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Implications</a:t>
            </a:r>
          </a:p>
        </p:txBody>
      </p:sp>
    </p:spTree>
    <p:extLst>
      <p:ext uri="{BB962C8B-B14F-4D97-AF65-F5344CB8AC3E}">
        <p14:creationId xmlns:p14="http://schemas.microsoft.com/office/powerpoint/2010/main" val="3368045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809BB24-5477-4EFA-ABBE-C9A82B434033}"/>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Influencing Factors on Transit Ridership at Station Level</a:t>
            </a:r>
          </a:p>
        </p:txBody>
      </p:sp>
      <p:sp>
        <p:nvSpPr>
          <p:cNvPr id="3" name="矩形 2">
            <a:extLst>
              <a:ext uri="{FF2B5EF4-FFF2-40B4-BE49-F238E27FC236}">
                <a16:creationId xmlns:a16="http://schemas.microsoft.com/office/drawing/2014/main" id="{920209BB-311D-4D01-8577-A0A999A0401C}"/>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4</a:t>
            </a:r>
          </a:p>
        </p:txBody>
      </p:sp>
    </p:spTree>
    <p:extLst>
      <p:ext uri="{BB962C8B-B14F-4D97-AF65-F5344CB8AC3E}">
        <p14:creationId xmlns:p14="http://schemas.microsoft.com/office/powerpoint/2010/main" val="3952521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F8CD7B53-80A3-4773-8408-CC01D05F694A}"/>
              </a:ext>
            </a:extLst>
          </p:cNvPr>
          <p:cNvSpPr/>
          <p:nvPr/>
        </p:nvSpPr>
        <p:spPr>
          <a:xfrm>
            <a:off x="0" y="533478"/>
            <a:ext cx="9144000" cy="335272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45</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022729" cy="461665"/>
            <a:chOff x="-3" y="4326643"/>
            <a:chExt cx="2022729"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
        <p:nvSpPr>
          <p:cNvPr id="47" name="文本框 46">
            <a:extLst>
              <a:ext uri="{FF2B5EF4-FFF2-40B4-BE49-F238E27FC236}">
                <a16:creationId xmlns:a16="http://schemas.microsoft.com/office/drawing/2014/main" id="{702E4A52-B0E2-407C-BB49-00E04ED126D7}"/>
              </a:ext>
            </a:extLst>
          </p:cNvPr>
          <p:cNvSpPr txBox="1"/>
          <p:nvPr/>
        </p:nvSpPr>
        <p:spPr>
          <a:xfrm>
            <a:off x="499951" y="1480283"/>
            <a:ext cx="8266677" cy="1754326"/>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Rail transit ridership is considered to be mainly </a:t>
            </a:r>
            <a:r>
              <a:rPr lang="en-US" altLang="zh-CN" dirty="0">
                <a:solidFill>
                  <a:srgbClr val="FF3300"/>
                </a:solidFill>
                <a:latin typeface="Helvetica" panose="020B0604020202020204" pitchFamily="34" charset="0"/>
                <a:cs typeface="Helvetica" panose="020B0604020202020204" pitchFamily="34" charset="0"/>
              </a:rPr>
              <a:t>affected by the environmental factors surrounding the station</a:t>
            </a:r>
            <a:r>
              <a:rPr lang="en-US" altLang="zh-CN" dirty="0">
                <a:latin typeface="Helvetica" panose="020B0604020202020204" pitchFamily="34" charset="0"/>
                <a:cs typeface="Helvetica" panose="020B0604020202020204" pitchFamily="34" charset="0"/>
              </a:rPr>
              <a:t>.</a:t>
            </a:r>
          </a:p>
          <a:p>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influencing factors are different in cities with different urban form and travel preference. </a:t>
            </a:r>
            <a:r>
              <a:rPr lang="en-US" altLang="zh-CN" dirty="0">
                <a:solidFill>
                  <a:srgbClr val="FF3300"/>
                </a:solidFill>
                <a:latin typeface="Helvetica" panose="020B0604020202020204" pitchFamily="34" charset="0"/>
                <a:cs typeface="Helvetica" panose="020B0604020202020204" pitchFamily="34" charset="0"/>
              </a:rPr>
              <a:t>Few studies focus on such a city like Fukuoka with only tens rail transit stations</a:t>
            </a:r>
            <a:r>
              <a:rPr lang="en-US" altLang="zh-CN" dirty="0">
                <a:latin typeface="Helvetica" panose="020B0604020202020204" pitchFamily="34" charset="0"/>
                <a:cs typeface="Helvetica" panose="020B0604020202020204" pitchFamily="34" charset="0"/>
              </a:rPr>
              <a:t>.</a:t>
            </a:r>
          </a:p>
        </p:txBody>
      </p:sp>
      <p:sp>
        <p:nvSpPr>
          <p:cNvPr id="68" name="矩形 67">
            <a:extLst>
              <a:ext uri="{FF2B5EF4-FFF2-40B4-BE49-F238E27FC236}">
                <a16:creationId xmlns:a16="http://schemas.microsoft.com/office/drawing/2014/main" id="{D5EAE832-2D51-49BF-80ED-92F0B3E01512}"/>
              </a:ext>
            </a:extLst>
          </p:cNvPr>
          <p:cNvSpPr/>
          <p:nvPr/>
        </p:nvSpPr>
        <p:spPr>
          <a:xfrm>
            <a:off x="499952" y="5312496"/>
            <a:ext cx="7631901"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Explore and explain the factors influencing subway ridership </a:t>
            </a:r>
            <a:r>
              <a:rPr lang="en-US" altLang="zh-CN" dirty="0">
                <a:solidFill>
                  <a:srgbClr val="FF3300"/>
                </a:solidFill>
                <a:latin typeface="Helvetica" panose="020B0604020202020204" pitchFamily="34" charset="0"/>
                <a:cs typeface="Helvetica" panose="020B0604020202020204" pitchFamily="34" charset="0"/>
              </a:rPr>
              <a:t>at station level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small</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sample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case </a:t>
            </a:r>
          </a:p>
        </p:txBody>
      </p:sp>
      <p:grpSp>
        <p:nvGrpSpPr>
          <p:cNvPr id="28" name="组合 27">
            <a:extLst>
              <a:ext uri="{FF2B5EF4-FFF2-40B4-BE49-F238E27FC236}">
                <a16:creationId xmlns:a16="http://schemas.microsoft.com/office/drawing/2014/main" id="{71862CFE-04D1-4EE5-A331-A00C697543C5}"/>
              </a:ext>
            </a:extLst>
          </p:cNvPr>
          <p:cNvGrpSpPr/>
          <p:nvPr/>
        </p:nvGrpSpPr>
        <p:grpSpPr>
          <a:xfrm>
            <a:off x="306570" y="4518525"/>
            <a:ext cx="2245547" cy="461665"/>
            <a:chOff x="-3" y="4326643"/>
            <a:chExt cx="2245547" cy="461665"/>
          </a:xfrm>
        </p:grpSpPr>
        <p:sp>
          <p:nvSpPr>
            <p:cNvPr id="29" name="矩形 28">
              <a:extLst>
                <a:ext uri="{FF2B5EF4-FFF2-40B4-BE49-F238E27FC236}">
                  <a16:creationId xmlns:a16="http://schemas.microsoft.com/office/drawing/2014/main" id="{10A2A017-E253-49D2-967F-18C890570019}"/>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A5023D2D-9C76-4E60-B053-01D2F96873ED}"/>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Tree>
    <p:extLst>
      <p:ext uri="{BB962C8B-B14F-4D97-AF65-F5344CB8AC3E}">
        <p14:creationId xmlns:p14="http://schemas.microsoft.com/office/powerpoint/2010/main" val="1860263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E47EB5-351A-485A-A8FA-43FAFFCBB6B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7" name="矩形 6">
            <a:extLst>
              <a:ext uri="{FF2B5EF4-FFF2-40B4-BE49-F238E27FC236}">
                <a16:creationId xmlns:a16="http://schemas.microsoft.com/office/drawing/2014/main" id="{A9B810BC-108F-4603-B335-EB77919762AC}"/>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8" name="直接连接符 7">
            <a:extLst>
              <a:ext uri="{FF2B5EF4-FFF2-40B4-BE49-F238E27FC236}">
                <a16:creationId xmlns:a16="http://schemas.microsoft.com/office/drawing/2014/main" id="{A1CDDA86-FBC8-46E5-95AE-0614DA701A93}"/>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B58CA15-2DEB-466C-9551-F8A06C4E121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43F0C7BC-A2CC-465C-9CCA-EE10A13FD9F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灯片编号占位符 1">
            <a:extLst>
              <a:ext uri="{FF2B5EF4-FFF2-40B4-BE49-F238E27FC236}">
                <a16:creationId xmlns:a16="http://schemas.microsoft.com/office/drawing/2014/main" id="{96082F00-29DA-42CF-9766-1765E154C7C8}"/>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46</a:t>
            </a:fld>
            <a:endParaRPr lang="zh-CN" altLang="en-US" dirty="0">
              <a:solidFill>
                <a:schemeClr val="tx1"/>
              </a:solidFill>
            </a:endParaRPr>
          </a:p>
        </p:txBody>
      </p:sp>
      <p:graphicFrame>
        <p:nvGraphicFramePr>
          <p:cNvPr id="13" name="表格 12">
            <a:extLst>
              <a:ext uri="{FF2B5EF4-FFF2-40B4-BE49-F238E27FC236}">
                <a16:creationId xmlns:a16="http://schemas.microsoft.com/office/drawing/2014/main" id="{9E63E2C4-D668-45D9-8F21-06A53412E42F}"/>
              </a:ext>
            </a:extLst>
          </p:cNvPr>
          <p:cNvGraphicFramePr>
            <a:graphicFrameLocks noGrp="1"/>
          </p:cNvGraphicFramePr>
          <p:nvPr>
            <p:extLst>
              <p:ext uri="{D42A27DB-BD31-4B8C-83A1-F6EECF244321}">
                <p14:modId xmlns:p14="http://schemas.microsoft.com/office/powerpoint/2010/main" val="2863636006"/>
              </p:ext>
            </p:extLst>
          </p:nvPr>
        </p:nvGraphicFramePr>
        <p:xfrm>
          <a:off x="453482" y="1346417"/>
          <a:ext cx="8237034" cy="4715264"/>
        </p:xfrm>
        <a:graphic>
          <a:graphicData uri="http://schemas.openxmlformats.org/drawingml/2006/table">
            <a:tbl>
              <a:tblPr>
                <a:tableStyleId>{616DA210-FB5B-4158-B5E0-FEB733F419BA}</a:tableStyleId>
              </a:tblPr>
              <a:tblGrid>
                <a:gridCol w="1372839">
                  <a:extLst>
                    <a:ext uri="{9D8B030D-6E8A-4147-A177-3AD203B41FA5}">
                      <a16:colId xmlns:a16="http://schemas.microsoft.com/office/drawing/2014/main" val="2165484459"/>
                    </a:ext>
                  </a:extLst>
                </a:gridCol>
                <a:gridCol w="1372839">
                  <a:extLst>
                    <a:ext uri="{9D8B030D-6E8A-4147-A177-3AD203B41FA5}">
                      <a16:colId xmlns:a16="http://schemas.microsoft.com/office/drawing/2014/main" val="9407079"/>
                    </a:ext>
                  </a:extLst>
                </a:gridCol>
                <a:gridCol w="1372839">
                  <a:extLst>
                    <a:ext uri="{9D8B030D-6E8A-4147-A177-3AD203B41FA5}">
                      <a16:colId xmlns:a16="http://schemas.microsoft.com/office/drawing/2014/main" val="1603945918"/>
                    </a:ext>
                  </a:extLst>
                </a:gridCol>
                <a:gridCol w="1372839">
                  <a:extLst>
                    <a:ext uri="{9D8B030D-6E8A-4147-A177-3AD203B41FA5}">
                      <a16:colId xmlns:a16="http://schemas.microsoft.com/office/drawing/2014/main" val="57953468"/>
                    </a:ext>
                  </a:extLst>
                </a:gridCol>
                <a:gridCol w="1372839">
                  <a:extLst>
                    <a:ext uri="{9D8B030D-6E8A-4147-A177-3AD203B41FA5}">
                      <a16:colId xmlns:a16="http://schemas.microsoft.com/office/drawing/2014/main" val="1746530483"/>
                    </a:ext>
                  </a:extLst>
                </a:gridCol>
                <a:gridCol w="1372839">
                  <a:extLst>
                    <a:ext uri="{9D8B030D-6E8A-4147-A177-3AD203B41FA5}">
                      <a16:colId xmlns:a16="http://schemas.microsoft.com/office/drawing/2014/main" val="3668336048"/>
                    </a:ext>
                  </a:extLst>
                </a:gridCol>
              </a:tblGrid>
              <a:tr h="270027">
                <a:tc gridSpan="2">
                  <a:txBody>
                    <a:bodyPr/>
                    <a:lstStyle/>
                    <a:p>
                      <a:pPr algn="ctr" fontAlgn="b"/>
                      <a:r>
                        <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rPr>
                        <a:t>Study type</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hMerge="1">
                  <a:txBody>
                    <a:bodyPr/>
                    <a:lstStyle/>
                    <a:p>
                      <a:pPr algn="ctr" fontAlgn="b"/>
                      <a:endParaRPr lang="zh-CN" altLang="en-US" sz="17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1</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2</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Helvetica" panose="020B0604020202020204" pitchFamily="34" charset="0"/>
                          <a:cs typeface="Helvetica" panose="020B0604020202020204" pitchFamily="34" charset="0"/>
                        </a:rPr>
                        <a:t>Type 3</a:t>
                      </a:r>
                      <a:endParaRPr lang="en-US" altLang="zh-CN"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This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181711247"/>
                  </a:ext>
                </a:extLst>
              </a:tr>
              <a:tr h="297064">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Sample size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Tens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409078902"/>
                  </a:ext>
                </a:extLst>
              </a:tr>
              <a:tr h="31939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Hundreds </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a:effectLst/>
                          <a:latin typeface="Helvetica" panose="020B0604020202020204" pitchFamily="34" charset="0"/>
                          <a:cs typeface="Helvetica" panose="020B0604020202020204" pitchFamily="34" charset="0"/>
                        </a:rPr>
                        <a:t>●</a:t>
                      </a:r>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1728549950"/>
                  </a:ext>
                </a:extLst>
              </a:tr>
              <a:tr h="530001">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Method</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Linear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3779819681"/>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Spatial regression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261260161"/>
                  </a:ext>
                </a:extLst>
              </a:tr>
              <a:tr h="488805">
                <a:tc rowSpan="2">
                  <a:txBody>
                    <a:bodyPr/>
                    <a:lstStyle/>
                    <a:p>
                      <a:pPr algn="ctr" fontAlgn="b"/>
                      <a:r>
                        <a:rPr lang="en-US" sz="1600" u="none" strike="noStrike" dirty="0">
                          <a:effectLst/>
                          <a:latin typeface="Helvetica" panose="020B0604020202020204" pitchFamily="34" charset="0"/>
                          <a:cs typeface="Helvetica" panose="020B0604020202020204" pitchFamily="34" charset="0"/>
                        </a:rPr>
                        <a:t>Catchment area</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Circle buffer</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2095528"/>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Walking distance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mn-ea"/>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solidFill>
                      <a:srgbClr val="5B9BD5">
                        <a:alpha val="50196"/>
                      </a:srgbClr>
                    </a:solidFill>
                  </a:tcPr>
                </a:tc>
                <a:extLst>
                  <a:ext uri="{0D108BD9-81ED-4DB2-BD59-A6C34878D82A}">
                    <a16:rowId xmlns:a16="http://schemas.microsoft.com/office/drawing/2014/main" val="890838135"/>
                  </a:ext>
                </a:extLst>
              </a:tr>
              <a:tr h="297064">
                <a:tc rowSpan="3">
                  <a:txBody>
                    <a:bodyPr/>
                    <a:lstStyle/>
                    <a:p>
                      <a:pPr algn="ctr" fontAlgn="b"/>
                      <a:r>
                        <a:rPr lang="en-US" sz="1600" u="none" strike="noStrike" dirty="0">
                          <a:effectLst/>
                          <a:latin typeface="Helvetica" panose="020B0604020202020204" pitchFamily="34" charset="0"/>
                          <a:cs typeface="Helvetica" panose="020B0604020202020204" pitchFamily="34" charset="0"/>
                        </a:rPr>
                        <a:t>Indicators</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96175" marR="96175" marT="48087" marB="48087" anchor="ctr">
                    <a:lnT w="28575"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Land use</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2857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2983632876"/>
                  </a:ext>
                </a:extLst>
              </a:tr>
              <a:tr h="530001">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Transit-relation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5B9BD5">
                        <a:alpha val="50196"/>
                      </a:srgbClr>
                    </a:solidFill>
                  </a:tcPr>
                </a:tc>
                <a:extLst>
                  <a:ext uri="{0D108BD9-81ED-4DB2-BD59-A6C34878D82A}">
                    <a16:rowId xmlns:a16="http://schemas.microsoft.com/office/drawing/2014/main" val="1124338462"/>
                  </a:ext>
                </a:extLst>
              </a:tr>
              <a:tr h="726455">
                <a:tc vMerge="1">
                  <a:txBody>
                    <a:bodyPr/>
                    <a:lstStyle/>
                    <a:p>
                      <a:endParaRPr lang="zh-CN" altLang="en-US"/>
                    </a:p>
                  </a:txBody>
                  <a:tcPr/>
                </a:tc>
                <a:tc>
                  <a:txBody>
                    <a:bodyPr/>
                    <a:lstStyle/>
                    <a:p>
                      <a:pPr algn="ctr" fontAlgn="b"/>
                      <a:r>
                        <a:rPr lang="en-US" sz="1600" u="none" strike="noStrike" dirty="0">
                          <a:effectLst/>
                          <a:latin typeface="Helvetica" panose="020B0604020202020204" pitchFamily="34" charset="0"/>
                          <a:cs typeface="Helvetica" panose="020B0604020202020204" pitchFamily="34" charset="0"/>
                        </a:rPr>
                        <a:t>Demographic-relation</a:t>
                      </a:r>
                      <a:endParaRPr 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tcPr>
                </a:tc>
                <a:tc>
                  <a:txBody>
                    <a:bodyPr/>
                    <a:lstStyle/>
                    <a:p>
                      <a:pPr algn="ctr" fontAlgn="b"/>
                      <a:r>
                        <a:rPr lang="zh-CN" altLang="en-US" sz="1600" u="none" strike="noStrike" dirty="0">
                          <a:effectLst/>
                          <a:latin typeface="Helvetica" panose="020B0604020202020204" pitchFamily="34" charset="0"/>
                          <a:cs typeface="Helvetica" panose="020B0604020202020204" pitchFamily="34" charset="0"/>
                        </a:rPr>
                        <a:t>●</a:t>
                      </a:r>
                      <a:endParaRPr lang="zh-CN" altLang="en-US" sz="1600" b="0" i="0" u="none" strike="noStrike" dirty="0">
                        <a:solidFill>
                          <a:srgbClr val="000000"/>
                        </a:solidFill>
                        <a:effectLst/>
                        <a:latin typeface="Helvetica" panose="020B0604020202020204" pitchFamily="34" charset="0"/>
                        <a:ea typeface="等线" panose="02010600030101010101" pitchFamily="2" charset="-122"/>
                        <a:cs typeface="Helvetica" panose="020B0604020202020204" pitchFamily="34" charset="0"/>
                      </a:endParaRPr>
                    </a:p>
                  </a:txBody>
                  <a:tcPr marL="10018" marR="10018" marT="10018" marB="0" anchor="ctr">
                    <a:lnT w="12700" cap="flat" cmpd="sng" algn="ctr">
                      <a:solidFill>
                        <a:schemeClr val="tx1"/>
                      </a:solidFill>
                      <a:prstDash val="sysDash"/>
                      <a:round/>
                      <a:headEnd type="none" w="med" len="med"/>
                      <a:tailEnd type="none" w="med" len="med"/>
                    </a:lnT>
                    <a:solidFill>
                      <a:srgbClr val="5B9BD5">
                        <a:alpha val="50196"/>
                      </a:srgbClr>
                    </a:solidFill>
                  </a:tcPr>
                </a:tc>
                <a:extLst>
                  <a:ext uri="{0D108BD9-81ED-4DB2-BD59-A6C34878D82A}">
                    <a16:rowId xmlns:a16="http://schemas.microsoft.com/office/drawing/2014/main" val="239870376"/>
                  </a:ext>
                </a:extLst>
              </a:tr>
            </a:tbl>
          </a:graphicData>
        </a:graphic>
      </p:graphicFrame>
      <p:grpSp>
        <p:nvGrpSpPr>
          <p:cNvPr id="12" name="组合 11">
            <a:extLst>
              <a:ext uri="{FF2B5EF4-FFF2-40B4-BE49-F238E27FC236}">
                <a16:creationId xmlns:a16="http://schemas.microsoft.com/office/drawing/2014/main" id="{C7980784-1B4F-44B9-A278-4610CA2FA9FF}"/>
              </a:ext>
            </a:extLst>
          </p:cNvPr>
          <p:cNvGrpSpPr/>
          <p:nvPr/>
        </p:nvGrpSpPr>
        <p:grpSpPr>
          <a:xfrm>
            <a:off x="306570" y="591906"/>
            <a:ext cx="1389543" cy="461665"/>
            <a:chOff x="-3" y="4326643"/>
            <a:chExt cx="1389543" cy="461665"/>
          </a:xfrm>
        </p:grpSpPr>
        <p:sp>
          <p:nvSpPr>
            <p:cNvPr id="14" name="矩形 13">
              <a:extLst>
                <a:ext uri="{FF2B5EF4-FFF2-40B4-BE49-F238E27FC236}">
                  <a16:creationId xmlns:a16="http://schemas.microsoft.com/office/drawing/2014/main" id="{5BBF9C18-E9C7-4519-90A8-C8D9A154C7F7}"/>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2323D89A-2EA3-4B7B-A40F-6492DB639F4B}"/>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Tree>
    <p:extLst>
      <p:ext uri="{BB962C8B-B14F-4D97-AF65-F5344CB8AC3E}">
        <p14:creationId xmlns:p14="http://schemas.microsoft.com/office/powerpoint/2010/main" val="3982066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8092BBFD-18FF-45EF-AA6D-2C29CBB9008C}"/>
              </a:ext>
            </a:extLst>
          </p:cNvPr>
          <p:cNvSpPr/>
          <p:nvPr/>
        </p:nvSpPr>
        <p:spPr>
          <a:xfrm>
            <a:off x="0" y="537683"/>
            <a:ext cx="4804739"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55600AD-59EB-43C8-BB85-CD459D0BC797}"/>
              </a:ext>
            </a:extLst>
          </p:cNvPr>
          <p:cNvSpPr>
            <a:spLocks noGrp="1"/>
          </p:cNvSpPr>
          <p:nvPr>
            <p:ph type="sldNum" sz="quarter" idx="12"/>
          </p:nvPr>
        </p:nvSpPr>
        <p:spPr/>
        <p:txBody>
          <a:bodyPr/>
          <a:lstStyle/>
          <a:p>
            <a:fld id="{A17BB91D-344C-44E0-9148-DFE0CFF5CFC9}" type="slidenum">
              <a:rPr lang="zh-CN" altLang="en-US" smtClean="0">
                <a:solidFill>
                  <a:schemeClr val="tx1"/>
                </a:solidFill>
              </a:rPr>
              <a:t>47</a:t>
            </a:fld>
            <a:endParaRPr lang="zh-CN" altLang="en-US" dirty="0">
              <a:solidFill>
                <a:schemeClr val="tx1"/>
              </a:solidFill>
            </a:endParaRPr>
          </a:p>
        </p:txBody>
      </p:sp>
      <p:grpSp>
        <p:nvGrpSpPr>
          <p:cNvPr id="40" name="组合 39">
            <a:extLst>
              <a:ext uri="{FF2B5EF4-FFF2-40B4-BE49-F238E27FC236}">
                <a16:creationId xmlns:a16="http://schemas.microsoft.com/office/drawing/2014/main" id="{2CC379AA-61DD-4665-A1B0-4E19C14A83F5}"/>
              </a:ext>
            </a:extLst>
          </p:cNvPr>
          <p:cNvGrpSpPr/>
          <p:nvPr/>
        </p:nvGrpSpPr>
        <p:grpSpPr>
          <a:xfrm>
            <a:off x="306570" y="591906"/>
            <a:ext cx="2946059" cy="461665"/>
            <a:chOff x="-3" y="4326643"/>
            <a:chExt cx="2946059" cy="461665"/>
          </a:xfrm>
        </p:grpSpPr>
        <p:sp>
          <p:nvSpPr>
            <p:cNvPr id="41" name="矩形 40">
              <a:extLst>
                <a:ext uri="{FF2B5EF4-FFF2-40B4-BE49-F238E27FC236}">
                  <a16:creationId xmlns:a16="http://schemas.microsoft.com/office/drawing/2014/main" id="{919F1E5A-63A9-4F40-92B9-31EEC73E1ED0}"/>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0979F3C7-DCF8-4809-AC99-B555787A88C3}"/>
                </a:ext>
              </a:extLst>
            </p:cNvPr>
            <p:cNvSpPr txBox="1"/>
            <p:nvPr/>
          </p:nvSpPr>
          <p:spPr>
            <a:xfrm>
              <a:off x="193379" y="4326643"/>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32" name="文本框 31">
            <a:extLst>
              <a:ext uri="{FF2B5EF4-FFF2-40B4-BE49-F238E27FC236}">
                <a16:creationId xmlns:a16="http://schemas.microsoft.com/office/drawing/2014/main" id="{3796C435-5484-435E-8C2B-7BB0DC2EB8FF}"/>
              </a:ext>
            </a:extLst>
          </p:cNvPr>
          <p:cNvSpPr txBox="1"/>
          <p:nvPr/>
        </p:nvSpPr>
        <p:spPr>
          <a:xfrm>
            <a:off x="115803" y="1792505"/>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31AB6BC4-1E20-4EFB-9FCD-235D481C46E8}"/>
              </a:ext>
            </a:extLst>
          </p:cNvPr>
          <p:cNvSpPr txBox="1"/>
          <p:nvPr/>
        </p:nvSpPr>
        <p:spPr>
          <a:xfrm>
            <a:off x="115803" y="297150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C3CD02C4-EE16-4B16-9C94-BA3FE47583A6}"/>
              </a:ext>
            </a:extLst>
          </p:cNvPr>
          <p:cNvSpPr txBox="1"/>
          <p:nvPr/>
        </p:nvSpPr>
        <p:spPr>
          <a:xfrm>
            <a:off x="499951" y="3326450"/>
            <a:ext cx="4304787" cy="646331"/>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Few studies work on the </a:t>
            </a:r>
            <a:r>
              <a:rPr lang="en-US" altLang="zh-CN" dirty="0">
                <a:solidFill>
                  <a:srgbClr val="FF3300"/>
                </a:solidFill>
                <a:latin typeface="Helvetica" panose="020B0604020202020204" pitchFamily="34" charset="0"/>
                <a:cs typeface="Helvetica" panose="020B0604020202020204" pitchFamily="34" charset="0"/>
              </a:rPr>
              <a:t>selection of valid indicators </a:t>
            </a:r>
            <a:r>
              <a:rPr lang="en-US" altLang="zh-CN" dirty="0">
                <a:latin typeface="Helvetica" panose="020B0604020202020204" pitchFamily="34" charset="0"/>
                <a:cs typeface="Helvetica" panose="020B0604020202020204" pitchFamily="34" charset="0"/>
              </a:rPr>
              <a:t>using small sample case.</a:t>
            </a:r>
          </a:p>
        </p:txBody>
      </p:sp>
      <p:sp>
        <p:nvSpPr>
          <p:cNvPr id="35" name="文本框 34">
            <a:extLst>
              <a:ext uri="{FF2B5EF4-FFF2-40B4-BE49-F238E27FC236}">
                <a16:creationId xmlns:a16="http://schemas.microsoft.com/office/drawing/2014/main" id="{D25F70B0-3281-4A5E-918C-E3160F91DCB5}"/>
              </a:ext>
            </a:extLst>
          </p:cNvPr>
          <p:cNvSpPr txBox="1"/>
          <p:nvPr/>
        </p:nvSpPr>
        <p:spPr>
          <a:xfrm>
            <a:off x="499952" y="4980464"/>
            <a:ext cx="4304786" cy="923330"/>
          </a:xfrm>
          <a:prstGeom prst="rect">
            <a:avLst/>
          </a:prstGeom>
          <a:noFill/>
        </p:spPr>
        <p:txBody>
          <a:bodyPr wrap="square" rtlCol="0">
            <a:spAutoFit/>
          </a:bodyPr>
          <a:lstStyle/>
          <a:p>
            <a:r>
              <a:rPr lang="en-US" altLang="zh-CN" dirty="0">
                <a:latin typeface="Helvetica" panose="020B0604020202020204" pitchFamily="34" charset="0"/>
                <a:cs typeface="Helvetica" panose="020B0604020202020204" pitchFamily="34" charset="0"/>
              </a:rPr>
              <a:t>The consideration of </a:t>
            </a:r>
            <a:r>
              <a:rPr lang="en-US" altLang="zh-CN" dirty="0">
                <a:solidFill>
                  <a:srgbClr val="FF3300"/>
                </a:solidFill>
                <a:latin typeface="Helvetica" panose="020B0604020202020204" pitchFamily="34" charset="0"/>
                <a:cs typeface="Helvetica" panose="020B0604020202020204" pitchFamily="34" charset="0"/>
              </a:rPr>
              <a:t>spatial correlation </a:t>
            </a:r>
            <a:r>
              <a:rPr lang="en-US" altLang="zh-CN" dirty="0">
                <a:latin typeface="Helvetica" panose="020B0604020202020204" pitchFamily="34" charset="0"/>
                <a:cs typeface="Helvetica" panose="020B0604020202020204" pitchFamily="34" charset="0"/>
              </a:rPr>
              <a:t>among the explanatory variables is inadequate.</a:t>
            </a:r>
            <a:endParaRPr lang="zh-CN" altLang="en-US" dirty="0">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4E22EBA4-0AEC-45CE-B818-7865576B4E0C}"/>
              </a:ext>
            </a:extLst>
          </p:cNvPr>
          <p:cNvSpPr txBox="1"/>
          <p:nvPr/>
        </p:nvSpPr>
        <p:spPr>
          <a:xfrm>
            <a:off x="115803" y="4598770"/>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3</a:t>
            </a:r>
            <a:endParaRPr lang="zh-CN" altLang="en-US" dirty="0">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81B92FF4-F3B9-40AE-BD71-46F6DDDB3DA9}"/>
              </a:ext>
            </a:extLst>
          </p:cNvPr>
          <p:cNvSpPr txBox="1"/>
          <p:nvPr/>
        </p:nvSpPr>
        <p:spPr>
          <a:xfrm>
            <a:off x="499952" y="2174406"/>
            <a:ext cx="4304786" cy="369332"/>
          </a:xfrm>
          <a:prstGeom prst="rect">
            <a:avLst/>
          </a:prstGeom>
          <a:noFill/>
        </p:spPr>
        <p:txBody>
          <a:bodyPr wrap="square" rtlCol="0">
            <a:spAutoFit/>
          </a:bodyPr>
          <a:lstStyle/>
          <a:p>
            <a:r>
              <a:rPr lang="en-US" altLang="zh-CN" dirty="0">
                <a:solidFill>
                  <a:srgbClr val="FF3300"/>
                </a:solidFill>
                <a:latin typeface="Helvetica" panose="020B0604020202020204" pitchFamily="34" charset="0"/>
                <a:cs typeface="Helvetica" panose="020B0604020202020204" pitchFamily="34" charset="0"/>
              </a:rPr>
              <a:t>Index system </a:t>
            </a:r>
            <a:r>
              <a:rPr lang="en-US" altLang="zh-CN" dirty="0">
                <a:latin typeface="Helvetica" panose="020B0604020202020204" pitchFamily="34" charset="0"/>
                <a:cs typeface="Helvetica" panose="020B0604020202020204" pitchFamily="34" charset="0"/>
              </a:rPr>
              <a:t>need to be enriched</a:t>
            </a:r>
            <a:endParaRPr lang="zh-CN" altLang="en-US" dirty="0">
              <a:latin typeface="Helvetica" panose="020B0604020202020204" pitchFamily="34" charset="0"/>
              <a:cs typeface="Helvetica" panose="020B0604020202020204" pitchFamily="34" charset="0"/>
            </a:endParaRPr>
          </a:p>
        </p:txBody>
      </p:sp>
      <p:grpSp>
        <p:nvGrpSpPr>
          <p:cNvPr id="5" name="组合 4">
            <a:extLst>
              <a:ext uri="{FF2B5EF4-FFF2-40B4-BE49-F238E27FC236}">
                <a16:creationId xmlns:a16="http://schemas.microsoft.com/office/drawing/2014/main" id="{847EBE74-0C62-4AC2-AD52-DDB2E512FC67}"/>
              </a:ext>
            </a:extLst>
          </p:cNvPr>
          <p:cNvGrpSpPr/>
          <p:nvPr/>
        </p:nvGrpSpPr>
        <p:grpSpPr>
          <a:xfrm>
            <a:off x="5073411" y="1750043"/>
            <a:ext cx="4217310" cy="1128384"/>
            <a:chOff x="5073411" y="1488318"/>
            <a:chExt cx="4217310" cy="1128384"/>
          </a:xfrm>
        </p:grpSpPr>
        <p:sp>
          <p:nvSpPr>
            <p:cNvPr id="61" name="矩形: 圆角 60">
              <a:extLst>
                <a:ext uri="{FF2B5EF4-FFF2-40B4-BE49-F238E27FC236}">
                  <a16:creationId xmlns:a16="http://schemas.microsoft.com/office/drawing/2014/main" id="{C87EB2EC-8AB9-4B43-8C17-B4C25A555464}"/>
                </a:ext>
              </a:extLst>
            </p:cNvPr>
            <p:cNvSpPr/>
            <p:nvPr/>
          </p:nvSpPr>
          <p:spPr>
            <a:xfrm>
              <a:off x="5073411" y="1856027"/>
              <a:ext cx="3868186"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E7D3FEF4-8B86-4A68-9464-579ADFA4E884}"/>
                </a:ext>
              </a:extLst>
            </p:cNvPr>
            <p:cNvGrpSpPr/>
            <p:nvPr/>
          </p:nvGrpSpPr>
          <p:grpSpPr>
            <a:xfrm>
              <a:off x="5133777" y="1488318"/>
              <a:ext cx="4156944" cy="1054463"/>
              <a:chOff x="736847" y="2884915"/>
              <a:chExt cx="4156944" cy="1054463"/>
            </a:xfrm>
          </p:grpSpPr>
          <p:sp>
            <p:nvSpPr>
              <p:cNvPr id="39" name="矩形: 圆角 38">
                <a:extLst>
                  <a:ext uri="{FF2B5EF4-FFF2-40B4-BE49-F238E27FC236}">
                    <a16:creationId xmlns:a16="http://schemas.microsoft.com/office/drawing/2014/main" id="{9C8B5B12-18EF-4BAD-A5D5-EEEC3D05664E}"/>
                  </a:ext>
                </a:extLst>
              </p:cNvPr>
              <p:cNvSpPr/>
              <p:nvPr/>
            </p:nvSpPr>
            <p:spPr>
              <a:xfrm>
                <a:off x="736847" y="291303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3" name="矩形 42">
                <a:extLst>
                  <a:ext uri="{FF2B5EF4-FFF2-40B4-BE49-F238E27FC236}">
                    <a16:creationId xmlns:a16="http://schemas.microsoft.com/office/drawing/2014/main" id="{1ACFA3BA-B896-4A53-9733-7873B2F00E44}"/>
                  </a:ext>
                </a:extLst>
              </p:cNvPr>
              <p:cNvSpPr/>
              <p:nvPr/>
            </p:nvSpPr>
            <p:spPr>
              <a:xfrm>
                <a:off x="1025604" y="2884915"/>
                <a:ext cx="3868187" cy="369332"/>
              </a:xfrm>
              <a:prstGeom prst="rect">
                <a:avLst/>
              </a:prstGeom>
              <a:ln>
                <a:noFill/>
              </a:ln>
            </p:spPr>
            <p:txBody>
              <a:bodyPr wrap="square">
                <a:spAutoFit/>
              </a:bodyPr>
              <a:lstStyle/>
              <a:p>
                <a:pPr marL="0" lvl="1"/>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index system</a:t>
                </a:r>
              </a:p>
            </p:txBody>
          </p:sp>
          <p:sp>
            <p:nvSpPr>
              <p:cNvPr id="44" name="矩形 43">
                <a:extLst>
                  <a:ext uri="{FF2B5EF4-FFF2-40B4-BE49-F238E27FC236}">
                    <a16:creationId xmlns:a16="http://schemas.microsoft.com/office/drawing/2014/main" id="{966B1AF3-C261-4B0F-9BD9-DC55648B799A}"/>
                  </a:ext>
                </a:extLst>
              </p:cNvPr>
              <p:cNvSpPr/>
              <p:nvPr/>
            </p:nvSpPr>
            <p:spPr>
              <a:xfrm>
                <a:off x="736847" y="3293047"/>
                <a:ext cx="3721826"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and reconstruct indicators to </a:t>
                </a:r>
                <a:r>
                  <a:rPr lang="en-US" altLang="zh-CN" dirty="0">
                    <a:solidFill>
                      <a:srgbClr val="FF3300"/>
                    </a:solidFill>
                    <a:latin typeface="Helvetica" panose="020B0604020202020204" pitchFamily="34" charset="0"/>
                    <a:cs typeface="Helvetica" panose="020B0604020202020204" pitchFamily="34" charset="0"/>
                  </a:rPr>
                  <a:t>improve the index system</a:t>
                </a:r>
              </a:p>
            </p:txBody>
          </p:sp>
        </p:grpSp>
      </p:grpSp>
      <p:grpSp>
        <p:nvGrpSpPr>
          <p:cNvPr id="4" name="组合 3">
            <a:extLst>
              <a:ext uri="{FF2B5EF4-FFF2-40B4-BE49-F238E27FC236}">
                <a16:creationId xmlns:a16="http://schemas.microsoft.com/office/drawing/2014/main" id="{8E1A6F77-7D87-4393-A727-917C63AD8CF3}"/>
              </a:ext>
            </a:extLst>
          </p:cNvPr>
          <p:cNvGrpSpPr/>
          <p:nvPr/>
        </p:nvGrpSpPr>
        <p:grpSpPr>
          <a:xfrm>
            <a:off x="5073411" y="3166187"/>
            <a:ext cx="4217311" cy="1130287"/>
            <a:chOff x="5073411" y="2835975"/>
            <a:chExt cx="4217311" cy="1130287"/>
          </a:xfrm>
        </p:grpSpPr>
        <p:sp>
          <p:nvSpPr>
            <p:cNvPr id="62" name="矩形: 圆角 61">
              <a:extLst>
                <a:ext uri="{FF2B5EF4-FFF2-40B4-BE49-F238E27FC236}">
                  <a16:creationId xmlns:a16="http://schemas.microsoft.com/office/drawing/2014/main" id="{EF2E4CBF-11DA-4BA4-BB09-6E0B10F8D8D3}"/>
                </a:ext>
              </a:extLst>
            </p:cNvPr>
            <p:cNvSpPr/>
            <p:nvPr/>
          </p:nvSpPr>
          <p:spPr>
            <a:xfrm>
              <a:off x="5073411" y="3205587"/>
              <a:ext cx="3868707" cy="760675"/>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a:extLst>
                <a:ext uri="{FF2B5EF4-FFF2-40B4-BE49-F238E27FC236}">
                  <a16:creationId xmlns:a16="http://schemas.microsoft.com/office/drawing/2014/main" id="{BFFD99C9-A406-49BC-B7E5-3DFE27F0BB2B}"/>
                </a:ext>
              </a:extLst>
            </p:cNvPr>
            <p:cNvGrpSpPr/>
            <p:nvPr/>
          </p:nvGrpSpPr>
          <p:grpSpPr>
            <a:xfrm>
              <a:off x="5133777" y="2835975"/>
              <a:ext cx="4156945" cy="1056085"/>
              <a:chOff x="736847" y="3992170"/>
              <a:chExt cx="4156945" cy="1056085"/>
            </a:xfrm>
          </p:grpSpPr>
          <p:sp>
            <p:nvSpPr>
              <p:cNvPr id="46" name="矩形 45">
                <a:extLst>
                  <a:ext uri="{FF2B5EF4-FFF2-40B4-BE49-F238E27FC236}">
                    <a16:creationId xmlns:a16="http://schemas.microsoft.com/office/drawing/2014/main" id="{F1FE4C3F-9563-40D5-A2B2-6A4635622D87}"/>
                  </a:ext>
                </a:extLst>
              </p:cNvPr>
              <p:cNvSpPr/>
              <p:nvPr/>
            </p:nvSpPr>
            <p:spPr>
              <a:xfrm>
                <a:off x="1025604" y="3992170"/>
                <a:ext cx="3868188"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Identify </a:t>
                </a:r>
                <a:r>
                  <a:rPr lang="en-US" altLang="zh-CN" dirty="0">
                    <a:solidFill>
                      <a:srgbClr val="FF3300"/>
                    </a:solidFill>
                    <a:latin typeface="Helvetica" panose="020B0604020202020204" pitchFamily="34" charset="0"/>
                    <a:cs typeface="Helvetica" panose="020B0604020202020204" pitchFamily="34" charset="0"/>
                  </a:rPr>
                  <a:t>valid indicators</a:t>
                </a:r>
              </a:p>
            </p:txBody>
          </p:sp>
          <p:sp>
            <p:nvSpPr>
              <p:cNvPr id="54" name="矩形: 圆角 53">
                <a:extLst>
                  <a:ext uri="{FF2B5EF4-FFF2-40B4-BE49-F238E27FC236}">
                    <a16:creationId xmlns:a16="http://schemas.microsoft.com/office/drawing/2014/main" id="{AFF28271-56AA-4209-A12C-0E89079A9A9B}"/>
                  </a:ext>
                </a:extLst>
              </p:cNvPr>
              <p:cNvSpPr/>
              <p:nvPr/>
            </p:nvSpPr>
            <p:spPr>
              <a:xfrm>
                <a:off x="736847" y="4020294"/>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5" name="矩形 54">
                <a:extLst>
                  <a:ext uri="{FF2B5EF4-FFF2-40B4-BE49-F238E27FC236}">
                    <a16:creationId xmlns:a16="http://schemas.microsoft.com/office/drawing/2014/main" id="{57BEE014-740F-4975-81B7-EEFFA1109781}"/>
                  </a:ext>
                </a:extLst>
              </p:cNvPr>
              <p:cNvSpPr/>
              <p:nvPr/>
            </p:nvSpPr>
            <p:spPr>
              <a:xfrm>
                <a:off x="736847" y="4401924"/>
                <a:ext cx="3741475"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Propose effective index screening method for </a:t>
                </a:r>
                <a:r>
                  <a:rPr lang="en-US" altLang="zh-CN" dirty="0">
                    <a:solidFill>
                      <a:srgbClr val="FF3300"/>
                    </a:solidFill>
                    <a:latin typeface="Helvetica" panose="020B0604020202020204" pitchFamily="34" charset="0"/>
                    <a:cs typeface="Helvetica" panose="020B0604020202020204" pitchFamily="34" charset="0"/>
                  </a:rPr>
                  <a:t>small samples</a:t>
                </a:r>
              </a:p>
            </p:txBody>
          </p:sp>
        </p:grpSp>
      </p:grpSp>
      <p:grpSp>
        <p:nvGrpSpPr>
          <p:cNvPr id="7" name="组合 6">
            <a:extLst>
              <a:ext uri="{FF2B5EF4-FFF2-40B4-BE49-F238E27FC236}">
                <a16:creationId xmlns:a16="http://schemas.microsoft.com/office/drawing/2014/main" id="{9285CA10-E842-4F5B-BD06-057596448439}"/>
              </a:ext>
            </a:extLst>
          </p:cNvPr>
          <p:cNvGrpSpPr/>
          <p:nvPr/>
        </p:nvGrpSpPr>
        <p:grpSpPr>
          <a:xfrm>
            <a:off x="5073412" y="4548344"/>
            <a:ext cx="3929072" cy="1725472"/>
            <a:chOff x="5073412" y="4548344"/>
            <a:chExt cx="3929072" cy="1725472"/>
          </a:xfrm>
        </p:grpSpPr>
        <p:sp>
          <p:nvSpPr>
            <p:cNvPr id="63" name="矩形: 圆角 62">
              <a:extLst>
                <a:ext uri="{FF2B5EF4-FFF2-40B4-BE49-F238E27FC236}">
                  <a16:creationId xmlns:a16="http://schemas.microsoft.com/office/drawing/2014/main" id="{5D4A7A3C-1F11-4151-B5DB-B24A5F15BEBA}"/>
                </a:ext>
              </a:extLst>
            </p:cNvPr>
            <p:cNvSpPr/>
            <p:nvPr/>
          </p:nvSpPr>
          <p:spPr>
            <a:xfrm>
              <a:off x="5073412" y="4942108"/>
              <a:ext cx="3868186" cy="1331708"/>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6" name="组合 55">
              <a:extLst>
                <a:ext uri="{FF2B5EF4-FFF2-40B4-BE49-F238E27FC236}">
                  <a16:creationId xmlns:a16="http://schemas.microsoft.com/office/drawing/2014/main" id="{B8707CD4-E642-4592-9D6E-3995937E61E3}"/>
                </a:ext>
              </a:extLst>
            </p:cNvPr>
            <p:cNvGrpSpPr/>
            <p:nvPr/>
          </p:nvGrpSpPr>
          <p:grpSpPr>
            <a:xfrm>
              <a:off x="5133777" y="4548344"/>
              <a:ext cx="3868707" cy="1611269"/>
              <a:chOff x="736846" y="5186194"/>
              <a:chExt cx="3868707" cy="1611269"/>
            </a:xfrm>
          </p:grpSpPr>
          <p:sp>
            <p:nvSpPr>
              <p:cNvPr id="57" name="矩形 56">
                <a:extLst>
                  <a:ext uri="{FF2B5EF4-FFF2-40B4-BE49-F238E27FC236}">
                    <a16:creationId xmlns:a16="http://schemas.microsoft.com/office/drawing/2014/main" id="{31C5C7C5-AC21-48AD-B620-9B9F3DC250E6}"/>
                  </a:ext>
                </a:extLst>
              </p:cNvPr>
              <p:cNvSpPr/>
              <p:nvPr/>
            </p:nvSpPr>
            <p:spPr>
              <a:xfrm>
                <a:off x="1023000" y="5186194"/>
                <a:ext cx="3582553" cy="369332"/>
              </a:xfrm>
              <a:prstGeom prst="rect">
                <a:avLst/>
              </a:prstGeom>
              <a:ln>
                <a:noFill/>
              </a:ln>
            </p:spPr>
            <p:txBody>
              <a:bodyPr wrap="square">
                <a:spAutoFit/>
              </a:bodyPr>
              <a:lstStyle/>
              <a:p>
                <a:r>
                  <a:rPr lang="en-US" altLang="zh-CN" dirty="0">
                    <a:latin typeface="Helvetica" panose="020B0604020202020204" pitchFamily="34" charset="0"/>
                    <a:cs typeface="Helvetica" panose="020B0604020202020204" pitchFamily="34" charset="0"/>
                  </a:rPr>
                  <a:t>Improve </a:t>
                </a:r>
                <a:r>
                  <a:rPr lang="en-US" altLang="zh-CN" dirty="0">
                    <a:solidFill>
                      <a:srgbClr val="FF3300"/>
                    </a:solidFill>
                    <a:latin typeface="Helvetica" panose="020B0604020202020204" pitchFamily="34" charset="0"/>
                    <a:cs typeface="Helvetica" panose="020B0604020202020204" pitchFamily="34" charset="0"/>
                  </a:rPr>
                  <a:t>accuracy in estimation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8" name="矩形: 圆角 57">
                <a:extLst>
                  <a:ext uri="{FF2B5EF4-FFF2-40B4-BE49-F238E27FC236}">
                    <a16:creationId xmlns:a16="http://schemas.microsoft.com/office/drawing/2014/main" id="{FD9758C8-52D9-41AE-8D29-2A39F19561DC}"/>
                  </a:ext>
                </a:extLst>
              </p:cNvPr>
              <p:cNvSpPr/>
              <p:nvPr/>
            </p:nvSpPr>
            <p:spPr>
              <a:xfrm>
                <a:off x="736847" y="521070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EDECA82E-7408-4679-88F1-93BB85A72C94}"/>
                  </a:ext>
                </a:extLst>
              </p:cNvPr>
              <p:cNvSpPr/>
              <p:nvPr/>
            </p:nvSpPr>
            <p:spPr>
              <a:xfrm>
                <a:off x="736846" y="5597134"/>
                <a:ext cx="3868707" cy="1200329"/>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Consider the different </a:t>
                </a:r>
                <a:r>
                  <a:rPr lang="en-US" altLang="zh-CN" dirty="0">
                    <a:solidFill>
                      <a:srgbClr val="FF3300"/>
                    </a:solidFill>
                    <a:latin typeface="Helvetica" panose="020B0604020202020204" pitchFamily="34" charset="0"/>
                    <a:cs typeface="Helvetica" panose="020B0604020202020204" pitchFamily="34" charset="0"/>
                  </a:rPr>
                  <a:t>spatial distribution</a:t>
                </a:r>
                <a:r>
                  <a:rPr lang="en-US" altLang="zh-CN" dirty="0">
                    <a:latin typeface="Helvetica" panose="020B0604020202020204" pitchFamily="34" charset="0"/>
                    <a:cs typeface="Helvetica" panose="020B0604020202020204" pitchFamily="34" charset="0"/>
                  </a:rPr>
                  <a:t> of indicators in the spatial regression model by identifying global/local variables.</a:t>
                </a:r>
              </a:p>
            </p:txBody>
          </p:sp>
        </p:grpSp>
      </p:grpSp>
      <p:sp>
        <p:nvSpPr>
          <p:cNvPr id="64" name="箭头: 右 63">
            <a:extLst>
              <a:ext uri="{FF2B5EF4-FFF2-40B4-BE49-F238E27FC236}">
                <a16:creationId xmlns:a16="http://schemas.microsoft.com/office/drawing/2014/main" id="{C07E7BD2-5487-4DF1-908D-FFFA1FBAA64D}"/>
              </a:ext>
            </a:extLst>
          </p:cNvPr>
          <p:cNvSpPr/>
          <p:nvPr/>
        </p:nvSpPr>
        <p:spPr>
          <a:xfrm>
            <a:off x="4455779" y="2720703"/>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884C80C7-8D55-4386-9832-CB420672A5C9}"/>
              </a:ext>
            </a:extLst>
          </p:cNvPr>
          <p:cNvSpPr/>
          <p:nvPr/>
        </p:nvSpPr>
        <p:spPr>
          <a:xfrm>
            <a:off x="4455779" y="4049614"/>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8C7F1B25-8C44-4C99-B35B-1F6081E365C6}"/>
              </a:ext>
            </a:extLst>
          </p:cNvPr>
          <p:cNvSpPr/>
          <p:nvPr/>
        </p:nvSpPr>
        <p:spPr>
          <a:xfrm>
            <a:off x="4455779" y="5919392"/>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2854C85-6F9B-42B6-9325-603B8FCF21A3}"/>
              </a:ext>
            </a:extLst>
          </p:cNvPr>
          <p:cNvSpPr txBox="1"/>
          <p:nvPr/>
        </p:nvSpPr>
        <p:spPr>
          <a:xfrm>
            <a:off x="6229304" y="1147110"/>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50" name="文本框 49">
            <a:extLst>
              <a:ext uri="{FF2B5EF4-FFF2-40B4-BE49-F238E27FC236}">
                <a16:creationId xmlns:a16="http://schemas.microsoft.com/office/drawing/2014/main" id="{44175A43-E951-4DD9-A04D-231C0B17FB57}"/>
              </a:ext>
            </a:extLst>
          </p:cNvPr>
          <p:cNvSpPr txBox="1"/>
          <p:nvPr/>
        </p:nvSpPr>
        <p:spPr>
          <a:xfrm>
            <a:off x="940978" y="114241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cxnSp>
        <p:nvCxnSpPr>
          <p:cNvPr id="6" name="直接连接符 5">
            <a:extLst>
              <a:ext uri="{FF2B5EF4-FFF2-40B4-BE49-F238E27FC236}">
                <a16:creationId xmlns:a16="http://schemas.microsoft.com/office/drawing/2014/main" id="{E041D555-BE2D-4F7A-977A-AD61E067ECDB}"/>
              </a:ext>
            </a:extLst>
          </p:cNvPr>
          <p:cNvCxnSpPr>
            <a:cxnSpLocks/>
          </p:cNvCxnSpPr>
          <p:nvPr/>
        </p:nvCxnSpPr>
        <p:spPr>
          <a:xfrm>
            <a:off x="183180" y="2174406"/>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B852193-8412-40A6-9D7B-29B4108618F2}"/>
              </a:ext>
            </a:extLst>
          </p:cNvPr>
          <p:cNvCxnSpPr>
            <a:cxnSpLocks/>
          </p:cNvCxnSpPr>
          <p:nvPr/>
        </p:nvCxnSpPr>
        <p:spPr>
          <a:xfrm>
            <a:off x="183180" y="3340838"/>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D7815ED-D6AD-4234-8C47-421D0BCB79B5}"/>
              </a:ext>
            </a:extLst>
          </p:cNvPr>
          <p:cNvCxnSpPr>
            <a:cxnSpLocks/>
          </p:cNvCxnSpPr>
          <p:nvPr/>
        </p:nvCxnSpPr>
        <p:spPr>
          <a:xfrm>
            <a:off x="183180" y="4977611"/>
            <a:ext cx="1019978"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29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CCACD19-8908-471F-B7D6-7F53AB67113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32" name="灯片编号占位符 1">
            <a:extLst>
              <a:ext uri="{FF2B5EF4-FFF2-40B4-BE49-F238E27FC236}">
                <a16:creationId xmlns:a16="http://schemas.microsoft.com/office/drawing/2014/main" id="{11A8A6CF-71E2-4336-963D-07A3421756D4}"/>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48</a:t>
            </a:fld>
            <a:endParaRPr lang="zh-CN" altLang="en-US" dirty="0">
              <a:solidFill>
                <a:schemeClr val="tx1"/>
              </a:solidFill>
            </a:endParaRPr>
          </a:p>
        </p:txBody>
      </p:sp>
      <p:sp>
        <p:nvSpPr>
          <p:cNvPr id="33" name="文本框 32">
            <a:extLst>
              <a:ext uri="{FF2B5EF4-FFF2-40B4-BE49-F238E27FC236}">
                <a16:creationId xmlns:a16="http://schemas.microsoft.com/office/drawing/2014/main" id="{FACCF822-2219-4C42-A217-2D320194242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34" name="矩形 33">
            <a:extLst>
              <a:ext uri="{FF2B5EF4-FFF2-40B4-BE49-F238E27FC236}">
                <a16:creationId xmlns:a16="http://schemas.microsoft.com/office/drawing/2014/main" id="{2E4B4E09-2EA2-40CD-A428-F97824842778}"/>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35" name="直接连接符 34">
            <a:extLst>
              <a:ext uri="{FF2B5EF4-FFF2-40B4-BE49-F238E27FC236}">
                <a16:creationId xmlns:a16="http://schemas.microsoft.com/office/drawing/2014/main" id="{6E13BD79-8737-41C3-8F28-F992BCDB13E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CEA2-923D-47E1-946F-79056B344DAF}"/>
              </a:ext>
            </a:extLst>
          </p:cNvPr>
          <p:cNvCxnSpPr>
            <a:cxnSpLocks/>
          </p:cNvCxnSpPr>
          <p:nvPr/>
        </p:nvCxnSpPr>
        <p:spPr>
          <a:xfrm>
            <a:off x="449233"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F36FB09-C9A8-465D-B5DD-A4F8582064FC}"/>
              </a:ext>
            </a:extLst>
          </p:cNvPr>
          <p:cNvGrpSpPr/>
          <p:nvPr/>
        </p:nvGrpSpPr>
        <p:grpSpPr>
          <a:xfrm>
            <a:off x="686763" y="747756"/>
            <a:ext cx="8103896" cy="5535553"/>
            <a:chOff x="736847" y="726490"/>
            <a:chExt cx="8103896" cy="5535553"/>
          </a:xfrm>
        </p:grpSpPr>
        <p:sp>
          <p:nvSpPr>
            <p:cNvPr id="68" name="矩形: 圆角 67">
              <a:extLst>
                <a:ext uri="{FF2B5EF4-FFF2-40B4-BE49-F238E27FC236}">
                  <a16:creationId xmlns:a16="http://schemas.microsoft.com/office/drawing/2014/main" id="{300C5D0C-65C4-447C-B3B7-E6AF7BD2E19F}"/>
                </a:ext>
              </a:extLst>
            </p:cNvPr>
            <p:cNvSpPr/>
            <p:nvPr/>
          </p:nvSpPr>
          <p:spPr>
            <a:xfrm>
              <a:off x="4196041" y="1118624"/>
              <a:ext cx="2537229" cy="48238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4" name="箭头: 下 43">
              <a:extLst>
                <a:ext uri="{FF2B5EF4-FFF2-40B4-BE49-F238E27FC236}">
                  <a16:creationId xmlns:a16="http://schemas.microsoft.com/office/drawing/2014/main" id="{896EF6A6-CE4D-43C3-BFD9-6EAE45B3EECE}"/>
                </a:ext>
              </a:extLst>
            </p:cNvPr>
            <p:cNvSpPr/>
            <p:nvPr/>
          </p:nvSpPr>
          <p:spPr>
            <a:xfrm>
              <a:off x="1186080" y="729518"/>
              <a:ext cx="1905693" cy="5532525"/>
            </a:xfrm>
            <a:prstGeom prst="downArrow">
              <a:avLst>
                <a:gd name="adj1" fmla="val 50000"/>
                <a:gd name="adj2" fmla="val 66994"/>
              </a:avLst>
            </a:prstGeom>
            <a:solidFill>
              <a:schemeClr val="accent5">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7" name="矩形: 圆角 66">
              <a:extLst>
                <a:ext uri="{FF2B5EF4-FFF2-40B4-BE49-F238E27FC236}">
                  <a16:creationId xmlns:a16="http://schemas.microsoft.com/office/drawing/2014/main" id="{B0F111D8-04F3-4130-9A5A-DAC02A13FF34}"/>
                </a:ext>
              </a:extLst>
            </p:cNvPr>
            <p:cNvSpPr/>
            <p:nvPr/>
          </p:nvSpPr>
          <p:spPr>
            <a:xfrm>
              <a:off x="4036835" y="4522660"/>
              <a:ext cx="2912625" cy="745839"/>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6" name="矩形: 圆角 65">
              <a:extLst>
                <a:ext uri="{FF2B5EF4-FFF2-40B4-BE49-F238E27FC236}">
                  <a16:creationId xmlns:a16="http://schemas.microsoft.com/office/drawing/2014/main" id="{F2DCD3F5-FB67-4889-996F-585F0D29AA44}"/>
                </a:ext>
              </a:extLst>
            </p:cNvPr>
            <p:cNvSpPr/>
            <p:nvPr/>
          </p:nvSpPr>
          <p:spPr>
            <a:xfrm>
              <a:off x="3916955" y="3087873"/>
              <a:ext cx="3186678" cy="1265510"/>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6" name="文本框 5">
              <a:extLst>
                <a:ext uri="{FF2B5EF4-FFF2-40B4-BE49-F238E27FC236}">
                  <a16:creationId xmlns:a16="http://schemas.microsoft.com/office/drawing/2014/main" id="{F997DDD3-C882-49D6-B548-60069E757D79}"/>
                </a:ext>
              </a:extLst>
            </p:cNvPr>
            <p:cNvSpPr txBox="1"/>
            <p:nvPr/>
          </p:nvSpPr>
          <p:spPr>
            <a:xfrm>
              <a:off x="1035991" y="2071382"/>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the catchment area</a:t>
              </a:r>
              <a:endParaRPr lang="zh-CN" altLang="en-US" sz="1600" dirty="0">
                <a:latin typeface="Helvetica" panose="020B0604020202020204" pitchFamily="34" charset="0"/>
                <a:cs typeface="Helvetica" panose="020B0604020202020204" pitchFamily="34" charset="0"/>
              </a:endParaRPr>
            </a:p>
          </p:txBody>
        </p:sp>
        <p:sp>
          <p:nvSpPr>
            <p:cNvPr id="7" name="文本框 6">
              <a:extLst>
                <a:ext uri="{FF2B5EF4-FFF2-40B4-BE49-F238E27FC236}">
                  <a16:creationId xmlns:a16="http://schemas.microsoft.com/office/drawing/2014/main" id="{6CAE86EB-EAAA-4776-A7BD-FC72701BA598}"/>
                </a:ext>
              </a:extLst>
            </p:cNvPr>
            <p:cNvSpPr txBox="1"/>
            <p:nvPr/>
          </p:nvSpPr>
          <p:spPr>
            <a:xfrm>
              <a:off x="1035991" y="839697"/>
              <a:ext cx="2205873"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Construct the indicator system</a:t>
              </a:r>
              <a:endParaRPr lang="zh-CN" altLang="en-US" sz="1600" dirty="0">
                <a:latin typeface="Helvetica" panose="020B0604020202020204" pitchFamily="34" charset="0"/>
                <a:cs typeface="Helvetica" panose="020B0604020202020204" pitchFamily="34" charset="0"/>
              </a:endParaRPr>
            </a:p>
          </p:txBody>
        </p:sp>
        <p:sp>
          <p:nvSpPr>
            <p:cNvPr id="8" name="文本框 7">
              <a:extLst>
                <a:ext uri="{FF2B5EF4-FFF2-40B4-BE49-F238E27FC236}">
                  <a16:creationId xmlns:a16="http://schemas.microsoft.com/office/drawing/2014/main" id="{BA795B37-4459-403E-BB04-3B49F7FD7374}"/>
                </a:ext>
              </a:extLst>
            </p:cNvPr>
            <p:cNvSpPr txBox="1"/>
            <p:nvPr/>
          </p:nvSpPr>
          <p:spPr>
            <a:xfrm>
              <a:off x="736847" y="3349499"/>
              <a:ext cx="2804160" cy="584775"/>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 on explaining ridership</a:t>
              </a:r>
              <a:endParaRPr lang="zh-CN" altLang="en-US" sz="1600"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FF9209E6-7885-44D1-AF64-96529E3E53B3}"/>
                </a:ext>
              </a:extLst>
            </p:cNvPr>
            <p:cNvSpPr txBox="1"/>
            <p:nvPr/>
          </p:nvSpPr>
          <p:spPr>
            <a:xfrm>
              <a:off x="1035991" y="4858763"/>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MGWR</a:t>
              </a:r>
              <a:endParaRPr lang="zh-CN" altLang="en-US" sz="1600" dirty="0">
                <a:latin typeface="Helvetica" panose="020B0604020202020204" pitchFamily="34" charset="0"/>
                <a:cs typeface="Helvetica" panose="020B0604020202020204" pitchFamily="34" charset="0"/>
              </a:endParaRPr>
            </a:p>
          </p:txBody>
        </p:sp>
        <p:sp>
          <p:nvSpPr>
            <p:cNvPr id="10" name="文本框 9">
              <a:extLst>
                <a:ext uri="{FF2B5EF4-FFF2-40B4-BE49-F238E27FC236}">
                  <a16:creationId xmlns:a16="http://schemas.microsoft.com/office/drawing/2014/main" id="{38DBA586-914E-47AE-A969-A985BC8905EC}"/>
                </a:ext>
              </a:extLst>
            </p:cNvPr>
            <p:cNvSpPr txBox="1"/>
            <p:nvPr/>
          </p:nvSpPr>
          <p:spPr>
            <a:xfrm>
              <a:off x="4214740" y="4622826"/>
              <a:ext cx="2518530"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Determine local/global variables in MGWR</a:t>
              </a:r>
              <a:endParaRPr lang="zh-CN" altLang="en-US" sz="1600"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98527098-6C14-48F7-A4D5-25E2AC65593E}"/>
                </a:ext>
              </a:extLst>
            </p:cNvPr>
            <p:cNvSpPr txBox="1"/>
            <p:nvPr/>
          </p:nvSpPr>
          <p:spPr>
            <a:xfrm>
              <a:off x="4371069" y="5333151"/>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Estimate MGWR</a:t>
              </a:r>
              <a:endParaRPr lang="zh-CN" altLang="en-US" sz="1600" dirty="0">
                <a:latin typeface="Helvetica" panose="020B0604020202020204" pitchFamily="34" charset="0"/>
                <a:cs typeface="Helvetica" panose="020B0604020202020204" pitchFamily="34" charset="0"/>
              </a:endParaRPr>
            </a:p>
          </p:txBody>
        </p:sp>
        <p:sp>
          <p:nvSpPr>
            <p:cNvPr id="12" name="文本框 11">
              <a:extLst>
                <a:ext uri="{FF2B5EF4-FFF2-40B4-BE49-F238E27FC236}">
                  <a16:creationId xmlns:a16="http://schemas.microsoft.com/office/drawing/2014/main" id="{145404E6-B6D9-4372-BA3E-982D91061E18}"/>
                </a:ext>
              </a:extLst>
            </p:cNvPr>
            <p:cNvSpPr txBox="1"/>
            <p:nvPr/>
          </p:nvSpPr>
          <p:spPr>
            <a:xfrm>
              <a:off x="4371069" y="5792956"/>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Residual analysis</a:t>
              </a:r>
              <a:endParaRPr lang="zh-CN" altLang="en-US" sz="1600" dirty="0">
                <a:latin typeface="Helvetica" panose="020B0604020202020204" pitchFamily="34" charset="0"/>
                <a:cs typeface="Helvetica" panose="020B0604020202020204" pitchFamily="34" charset="0"/>
              </a:endParaRPr>
            </a:p>
          </p:txBody>
        </p:sp>
        <p:sp>
          <p:nvSpPr>
            <p:cNvPr id="14" name="文本框 13">
              <a:extLst>
                <a:ext uri="{FF2B5EF4-FFF2-40B4-BE49-F238E27FC236}">
                  <a16:creationId xmlns:a16="http://schemas.microsoft.com/office/drawing/2014/main" id="{434E6E1B-298A-4192-9644-F221D4D6A7E3}"/>
                </a:ext>
              </a:extLst>
            </p:cNvPr>
            <p:cNvSpPr txBox="1"/>
            <p:nvPr/>
          </p:nvSpPr>
          <p:spPr>
            <a:xfrm>
              <a:off x="1035991" y="5893121"/>
              <a:ext cx="2205873" cy="338554"/>
            </a:xfrm>
            <a:prstGeom prst="rect">
              <a:avLst/>
            </a:prstGeom>
            <a:noFill/>
            <a:ln w="19050">
              <a:solidFill>
                <a:schemeClr val="accent5"/>
              </a:solidFill>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Conclusion</a:t>
              </a:r>
              <a:endParaRPr lang="zh-CN" altLang="en-US" sz="1600"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EF5FCBC1-DB11-44C0-B44B-C35B7034481C}"/>
                </a:ext>
              </a:extLst>
            </p:cNvPr>
            <p:cNvSpPr txBox="1"/>
            <p:nvPr/>
          </p:nvSpPr>
          <p:spPr>
            <a:xfrm>
              <a:off x="4196041" y="2342632"/>
              <a:ext cx="2555928"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Extract indicator from the catchment area</a:t>
              </a:r>
              <a:endParaRPr lang="zh-CN" altLang="en-US" sz="1600" dirty="0">
                <a:latin typeface="Helvetica" panose="020B0604020202020204" pitchFamily="34" charset="0"/>
                <a:cs typeface="Helvetica" panose="020B0604020202020204" pitchFamily="34" charset="0"/>
              </a:endParaRPr>
            </a:p>
          </p:txBody>
        </p:sp>
        <p:sp>
          <p:nvSpPr>
            <p:cNvPr id="17" name="文本框 16">
              <a:extLst>
                <a:ext uri="{FF2B5EF4-FFF2-40B4-BE49-F238E27FC236}">
                  <a16:creationId xmlns:a16="http://schemas.microsoft.com/office/drawing/2014/main" id="{76CE5E11-2954-463C-997D-B3CFA97DB65C}"/>
                </a:ext>
              </a:extLst>
            </p:cNvPr>
            <p:cNvSpPr txBox="1"/>
            <p:nvPr/>
          </p:nvSpPr>
          <p:spPr>
            <a:xfrm>
              <a:off x="4292904" y="3204412"/>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valid indicators</a:t>
              </a:r>
              <a:endParaRPr lang="zh-CN" altLang="en-US" sz="1600"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76AA307C-83DF-405D-91A4-1AB1333D5236}"/>
                </a:ext>
              </a:extLst>
            </p:cNvPr>
            <p:cNvSpPr txBox="1"/>
            <p:nvPr/>
          </p:nvSpPr>
          <p:spPr>
            <a:xfrm>
              <a:off x="3998549" y="3661076"/>
              <a:ext cx="2950912" cy="584775"/>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Select optimal combination of valid indicators</a:t>
              </a:r>
              <a:endParaRPr lang="zh-CN" altLang="en-US" sz="1600"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320F597E-E722-475B-BF12-4E8355500BBB}"/>
                </a:ext>
              </a:extLst>
            </p:cNvPr>
            <p:cNvSpPr txBox="1"/>
            <p:nvPr/>
          </p:nvSpPr>
          <p:spPr>
            <a:xfrm>
              <a:off x="4371069" y="1184679"/>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Explanatory variables</a:t>
              </a:r>
              <a:endParaRPr lang="zh-CN" altLang="en-US" sz="1600" dirty="0">
                <a:latin typeface="Helvetica" panose="020B0604020202020204" pitchFamily="34" charset="0"/>
                <a:cs typeface="Helvetica" panose="020B0604020202020204" pitchFamily="34" charset="0"/>
              </a:endParaRPr>
            </a:p>
          </p:txBody>
        </p:sp>
        <p:sp>
          <p:nvSpPr>
            <p:cNvPr id="21" name="文本框 20">
              <a:extLst>
                <a:ext uri="{FF2B5EF4-FFF2-40B4-BE49-F238E27FC236}">
                  <a16:creationId xmlns:a16="http://schemas.microsoft.com/office/drawing/2014/main" id="{09BF1F55-8B8A-45AE-BEE5-A92B4C02DE83}"/>
                </a:ext>
              </a:extLst>
            </p:cNvPr>
            <p:cNvSpPr txBox="1"/>
            <p:nvPr/>
          </p:nvSpPr>
          <p:spPr>
            <a:xfrm>
              <a:off x="4371069" y="726490"/>
              <a:ext cx="2205873"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Dependent variable</a:t>
              </a:r>
              <a:endParaRPr lang="zh-CN" altLang="en-US" sz="16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B20C3898-DC13-48CF-8008-1DC8EF22973E}"/>
                </a:ext>
              </a:extLst>
            </p:cNvPr>
            <p:cNvSpPr txBox="1"/>
            <p:nvPr/>
          </p:nvSpPr>
          <p:spPr>
            <a:xfrm>
              <a:off x="4292904" y="1885968"/>
              <a:ext cx="2362202" cy="338554"/>
            </a:xfrm>
            <a:prstGeom prst="rect">
              <a:avLst/>
            </a:prstGeom>
            <a:noFill/>
            <a:ln w="19050">
              <a:solidFill>
                <a:schemeClr val="accent5"/>
              </a:solidFill>
              <a:prstDash val="sysDash"/>
            </a:ln>
          </p:spPr>
          <p:txBody>
            <a:bodyPr wrap="square" rtlCol="0">
              <a:spAutoFit/>
            </a:bodyPr>
            <a:lstStyle/>
            <a:p>
              <a:pPr algn="ctr"/>
              <a:r>
                <a:rPr lang="en-US" altLang="zh-CN" sz="1600" dirty="0">
                  <a:latin typeface="Helvetica" panose="020B0604020202020204" pitchFamily="34" charset="0"/>
                  <a:cs typeface="Helvetica" panose="020B0604020202020204" pitchFamily="34" charset="0"/>
                </a:rPr>
                <a:t>800m pedestrian area</a:t>
              </a:r>
              <a:endParaRPr lang="zh-CN" altLang="en-US" sz="1600" dirty="0">
                <a:latin typeface="Helvetica" panose="020B0604020202020204" pitchFamily="34" charset="0"/>
                <a:cs typeface="Helvetica" panose="020B0604020202020204" pitchFamily="34" charset="0"/>
              </a:endParaRPr>
            </a:p>
          </p:txBody>
        </p:sp>
        <p:cxnSp>
          <p:nvCxnSpPr>
            <p:cNvPr id="43" name="直接箭头连接符 42">
              <a:extLst>
                <a:ext uri="{FF2B5EF4-FFF2-40B4-BE49-F238E27FC236}">
                  <a16:creationId xmlns:a16="http://schemas.microsoft.com/office/drawing/2014/main" id="{2B8C2222-E51B-45FD-8D7C-D48BECD71224}"/>
                </a:ext>
              </a:extLst>
            </p:cNvPr>
            <p:cNvCxnSpPr>
              <a:cxnSpLocks/>
              <a:stCxn id="21" idx="1"/>
              <a:endCxn id="7" idx="3"/>
            </p:cNvCxnSpPr>
            <p:nvPr/>
          </p:nvCxnSpPr>
          <p:spPr>
            <a:xfrm flipH="1">
              <a:off x="3241864" y="895767"/>
              <a:ext cx="1129205" cy="236318"/>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886ECD5B-D473-41B4-BD65-B33AFD49A0E5}"/>
                </a:ext>
              </a:extLst>
            </p:cNvPr>
            <p:cNvCxnSpPr>
              <a:cxnSpLocks/>
              <a:stCxn id="20" idx="1"/>
              <a:endCxn id="7" idx="3"/>
            </p:cNvCxnSpPr>
            <p:nvPr/>
          </p:nvCxnSpPr>
          <p:spPr>
            <a:xfrm flipH="1" flipV="1">
              <a:off x="3241864" y="1132085"/>
              <a:ext cx="1129205" cy="221871"/>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D7C1DF-4748-48BE-8869-04B54C457AC1}"/>
                </a:ext>
              </a:extLst>
            </p:cNvPr>
            <p:cNvCxnSpPr>
              <a:cxnSpLocks/>
              <a:stCxn id="23" idx="1"/>
              <a:endCxn id="6" idx="3"/>
            </p:cNvCxnSpPr>
            <p:nvPr/>
          </p:nvCxnSpPr>
          <p:spPr>
            <a:xfrm flipH="1">
              <a:off x="3241864" y="2055245"/>
              <a:ext cx="1051040" cy="308525"/>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A475971-F67E-4656-A509-A6CBE28DFF19}"/>
                </a:ext>
              </a:extLst>
            </p:cNvPr>
            <p:cNvCxnSpPr>
              <a:cxnSpLocks/>
              <a:stCxn id="15" idx="1"/>
              <a:endCxn id="6" idx="3"/>
            </p:cNvCxnSpPr>
            <p:nvPr/>
          </p:nvCxnSpPr>
          <p:spPr>
            <a:xfrm flipH="1" flipV="1">
              <a:off x="3241864" y="2363770"/>
              <a:ext cx="954177" cy="271250"/>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90B494C-0C8C-42FA-995E-10C804B8DBD9}"/>
                </a:ext>
              </a:extLst>
            </p:cNvPr>
            <p:cNvCxnSpPr>
              <a:cxnSpLocks/>
              <a:stCxn id="17" idx="1"/>
              <a:endCxn id="8" idx="3"/>
            </p:cNvCxnSpPr>
            <p:nvPr/>
          </p:nvCxnSpPr>
          <p:spPr>
            <a:xfrm flipH="1">
              <a:off x="3541007" y="3373689"/>
              <a:ext cx="751897" cy="268198"/>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B2E25F9-80E6-41C2-A220-109E6696683A}"/>
                </a:ext>
              </a:extLst>
            </p:cNvPr>
            <p:cNvCxnSpPr>
              <a:cxnSpLocks/>
              <a:stCxn id="18" idx="1"/>
              <a:endCxn id="8" idx="3"/>
            </p:cNvCxnSpPr>
            <p:nvPr/>
          </p:nvCxnSpPr>
          <p:spPr>
            <a:xfrm flipH="1" flipV="1">
              <a:off x="3541007" y="3641887"/>
              <a:ext cx="457542" cy="311577"/>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0861A67-510A-4F99-9B62-1BFB1EE828C3}"/>
                </a:ext>
              </a:extLst>
            </p:cNvPr>
            <p:cNvCxnSpPr>
              <a:cxnSpLocks/>
              <a:stCxn id="10" idx="1"/>
              <a:endCxn id="9" idx="3"/>
            </p:cNvCxnSpPr>
            <p:nvPr/>
          </p:nvCxnSpPr>
          <p:spPr>
            <a:xfrm flipH="1">
              <a:off x="3241864" y="4915214"/>
              <a:ext cx="972876" cy="112826"/>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69CF795-0CED-45B4-9FF1-EA824B36EEA1}"/>
                </a:ext>
              </a:extLst>
            </p:cNvPr>
            <p:cNvCxnSpPr>
              <a:cxnSpLocks/>
              <a:stCxn id="11" idx="1"/>
              <a:endCxn id="9" idx="3"/>
            </p:cNvCxnSpPr>
            <p:nvPr/>
          </p:nvCxnSpPr>
          <p:spPr>
            <a:xfrm flipH="1" flipV="1">
              <a:off x="3241864" y="5028040"/>
              <a:ext cx="1129205" cy="474388"/>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6A4F6A9-CD51-473C-8DAF-B226F705A29F}"/>
                </a:ext>
              </a:extLst>
            </p:cNvPr>
            <p:cNvCxnSpPr>
              <a:cxnSpLocks/>
              <a:stCxn id="12" idx="1"/>
              <a:endCxn id="9" idx="3"/>
            </p:cNvCxnSpPr>
            <p:nvPr/>
          </p:nvCxnSpPr>
          <p:spPr>
            <a:xfrm flipH="1" flipV="1">
              <a:off x="3241864" y="5028040"/>
              <a:ext cx="1129205" cy="934193"/>
            </a:xfrm>
            <a:prstGeom prst="straightConnector1">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C52968E7-4767-42D9-A15C-86D8012C5EEF}"/>
                </a:ext>
              </a:extLst>
            </p:cNvPr>
            <p:cNvSpPr txBox="1"/>
            <p:nvPr/>
          </p:nvSpPr>
          <p:spPr>
            <a:xfrm>
              <a:off x="7325303" y="1165096"/>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0" name="矩形: 圆角 69">
              <a:extLst>
                <a:ext uri="{FF2B5EF4-FFF2-40B4-BE49-F238E27FC236}">
                  <a16:creationId xmlns:a16="http://schemas.microsoft.com/office/drawing/2014/main" id="{26B2167E-8DEB-4F45-83D0-441CD4E240F1}"/>
                </a:ext>
              </a:extLst>
            </p:cNvPr>
            <p:cNvSpPr/>
            <p:nvPr/>
          </p:nvSpPr>
          <p:spPr>
            <a:xfrm>
              <a:off x="7036545" y="1199417"/>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1" name="箭头: 右 70">
              <a:extLst>
                <a:ext uri="{FF2B5EF4-FFF2-40B4-BE49-F238E27FC236}">
                  <a16:creationId xmlns:a16="http://schemas.microsoft.com/office/drawing/2014/main" id="{8DC3600E-1A69-4707-8B75-3C2E636FC72D}"/>
                </a:ext>
              </a:extLst>
            </p:cNvPr>
            <p:cNvSpPr/>
            <p:nvPr/>
          </p:nvSpPr>
          <p:spPr>
            <a:xfrm rot="10800000">
              <a:off x="6751969" y="1270665"/>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2" name="文本框 71">
              <a:extLst>
                <a:ext uri="{FF2B5EF4-FFF2-40B4-BE49-F238E27FC236}">
                  <a16:creationId xmlns:a16="http://schemas.microsoft.com/office/drawing/2014/main" id="{7373ED01-9074-4F75-8374-D62AAE41C36E}"/>
                </a:ext>
              </a:extLst>
            </p:cNvPr>
            <p:cNvSpPr txBox="1"/>
            <p:nvPr/>
          </p:nvSpPr>
          <p:spPr>
            <a:xfrm>
              <a:off x="7694275" y="3584057"/>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3" name="矩形: 圆角 72">
              <a:extLst>
                <a:ext uri="{FF2B5EF4-FFF2-40B4-BE49-F238E27FC236}">
                  <a16:creationId xmlns:a16="http://schemas.microsoft.com/office/drawing/2014/main" id="{592CBC3C-07C8-4EE3-8855-4FFA97DB9273}"/>
                </a:ext>
              </a:extLst>
            </p:cNvPr>
            <p:cNvSpPr/>
            <p:nvPr/>
          </p:nvSpPr>
          <p:spPr>
            <a:xfrm>
              <a:off x="7405517" y="361837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4" name="箭头: 右 73">
              <a:extLst>
                <a:ext uri="{FF2B5EF4-FFF2-40B4-BE49-F238E27FC236}">
                  <a16:creationId xmlns:a16="http://schemas.microsoft.com/office/drawing/2014/main" id="{5128E8B1-8AFA-468F-BC8F-8023944C27AA}"/>
                </a:ext>
              </a:extLst>
            </p:cNvPr>
            <p:cNvSpPr/>
            <p:nvPr/>
          </p:nvSpPr>
          <p:spPr>
            <a:xfrm rot="10800000">
              <a:off x="7120941" y="368962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5" name="文本框 74">
              <a:extLst>
                <a:ext uri="{FF2B5EF4-FFF2-40B4-BE49-F238E27FC236}">
                  <a16:creationId xmlns:a16="http://schemas.microsoft.com/office/drawing/2014/main" id="{BFD34776-9A8A-4FF3-BA04-4C5AB5214697}"/>
                </a:ext>
              </a:extLst>
            </p:cNvPr>
            <p:cNvSpPr txBox="1"/>
            <p:nvPr/>
          </p:nvSpPr>
          <p:spPr>
            <a:xfrm>
              <a:off x="7535448" y="4752337"/>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6" name="矩形: 圆角 75">
              <a:extLst>
                <a:ext uri="{FF2B5EF4-FFF2-40B4-BE49-F238E27FC236}">
                  <a16:creationId xmlns:a16="http://schemas.microsoft.com/office/drawing/2014/main" id="{D36948BC-E964-4131-8B5D-9A1CEDA0DD81}"/>
                </a:ext>
              </a:extLst>
            </p:cNvPr>
            <p:cNvSpPr/>
            <p:nvPr/>
          </p:nvSpPr>
          <p:spPr>
            <a:xfrm>
              <a:off x="7246690" y="4786658"/>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7" name="箭头: 右 76">
              <a:extLst>
                <a:ext uri="{FF2B5EF4-FFF2-40B4-BE49-F238E27FC236}">
                  <a16:creationId xmlns:a16="http://schemas.microsoft.com/office/drawing/2014/main" id="{DCDDE62A-8ABE-48B2-8E6D-F7F84ECEDAA5}"/>
                </a:ext>
              </a:extLst>
            </p:cNvPr>
            <p:cNvSpPr/>
            <p:nvPr/>
          </p:nvSpPr>
          <p:spPr>
            <a:xfrm rot="10800000">
              <a:off x="6962114" y="4857906"/>
              <a:ext cx="193688" cy="16927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730686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F4B1194-BC9F-40DE-932F-31651CEF4D58}"/>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007698-DA7B-476C-A65B-3EBEDBC32513}"/>
              </a:ext>
            </a:extLst>
          </p:cNvPr>
          <p:cNvSpPr>
            <a:spLocks noGrp="1"/>
          </p:cNvSpPr>
          <p:nvPr>
            <p:ph type="sldNum" sz="quarter" idx="12"/>
          </p:nvPr>
        </p:nvSpPr>
        <p:spPr/>
        <p:txBody>
          <a:bodyPr/>
          <a:lstStyle/>
          <a:p>
            <a:fld id="{A17BB91D-344C-44E0-9148-DFE0CFF5CFC9}" type="slidenum">
              <a:rPr lang="zh-CN" altLang="en-US" smtClean="0">
                <a:solidFill>
                  <a:schemeClr val="tx1"/>
                </a:solidFill>
              </a:rPr>
              <a:t>49</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FBD1EDB3-CD69-4B44-9B76-BC1714E6E1A6}"/>
              </a:ext>
            </a:extLst>
          </p:cNvPr>
          <p:cNvGraphicFramePr>
            <a:graphicFrameLocks noGrp="1"/>
          </p:cNvGraphicFramePr>
          <p:nvPr>
            <p:extLst>
              <p:ext uri="{D42A27DB-BD31-4B8C-83A1-F6EECF244321}">
                <p14:modId xmlns:p14="http://schemas.microsoft.com/office/powerpoint/2010/main" val="1192355317"/>
              </p:ext>
            </p:extLst>
          </p:nvPr>
        </p:nvGraphicFramePr>
        <p:xfrm>
          <a:off x="203016" y="1128969"/>
          <a:ext cx="8737963" cy="4660803"/>
        </p:xfrm>
        <a:graphic>
          <a:graphicData uri="http://schemas.openxmlformats.org/drawingml/2006/table">
            <a:tbl>
              <a:tblPr firstRow="1" firstCol="1" bandRow="1"/>
              <a:tblGrid>
                <a:gridCol w="1474864">
                  <a:extLst>
                    <a:ext uri="{9D8B030D-6E8A-4147-A177-3AD203B41FA5}">
                      <a16:colId xmlns:a16="http://schemas.microsoft.com/office/drawing/2014/main" val="295668036"/>
                    </a:ext>
                  </a:extLst>
                </a:gridCol>
                <a:gridCol w="2583402">
                  <a:extLst>
                    <a:ext uri="{9D8B030D-6E8A-4147-A177-3AD203B41FA5}">
                      <a16:colId xmlns:a16="http://schemas.microsoft.com/office/drawing/2014/main" val="737902233"/>
                    </a:ext>
                  </a:extLst>
                </a:gridCol>
                <a:gridCol w="1171852">
                  <a:extLst>
                    <a:ext uri="{9D8B030D-6E8A-4147-A177-3AD203B41FA5}">
                      <a16:colId xmlns:a16="http://schemas.microsoft.com/office/drawing/2014/main" val="2242224467"/>
                    </a:ext>
                  </a:extLst>
                </a:gridCol>
                <a:gridCol w="825623">
                  <a:extLst>
                    <a:ext uri="{9D8B030D-6E8A-4147-A177-3AD203B41FA5}">
                      <a16:colId xmlns:a16="http://schemas.microsoft.com/office/drawing/2014/main" val="152444422"/>
                    </a:ext>
                  </a:extLst>
                </a:gridCol>
                <a:gridCol w="1047565">
                  <a:extLst>
                    <a:ext uri="{9D8B030D-6E8A-4147-A177-3AD203B41FA5}">
                      <a16:colId xmlns:a16="http://schemas.microsoft.com/office/drawing/2014/main" val="2670274780"/>
                    </a:ext>
                  </a:extLst>
                </a:gridCol>
                <a:gridCol w="941033">
                  <a:extLst>
                    <a:ext uri="{9D8B030D-6E8A-4147-A177-3AD203B41FA5}">
                      <a16:colId xmlns:a16="http://schemas.microsoft.com/office/drawing/2014/main" val="1671563119"/>
                    </a:ext>
                  </a:extLst>
                </a:gridCol>
                <a:gridCol w="693624">
                  <a:extLst>
                    <a:ext uri="{9D8B030D-6E8A-4147-A177-3AD203B41FA5}">
                      <a16:colId xmlns:a16="http://schemas.microsoft.com/office/drawing/2014/main" val="2643364353"/>
                    </a:ext>
                  </a:extLst>
                </a:gridCol>
              </a:tblGrid>
              <a:tr h="421164">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Expected sign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Min 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Max Value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Average</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Unit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779451"/>
                  </a:ext>
                </a:extLst>
              </a:tr>
              <a:tr h="273343">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2,921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811,281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114,353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395905131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Office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839,956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167,088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56935588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110,748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1,067,523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528,533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082755118"/>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Education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305,559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59,691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482045772"/>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128,471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20,878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6520568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132,777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21,204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3028070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96215997"/>
                  </a:ext>
                </a:extLst>
              </a:tr>
              <a:tr h="273343">
                <a:tc rowSpan="5">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43717420"/>
                  </a:ext>
                </a:extLst>
              </a:tr>
              <a:tr h="259676">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4,375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778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152286744"/>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58.48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1329251379"/>
                  </a:ext>
                </a:extLst>
              </a:tr>
              <a:tr h="259676">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455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89.71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316592299"/>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299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m/ha</a:t>
                      </a:r>
                      <a:r>
                        <a:rPr lang="en-US" sz="1400" kern="100" baseline="300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3130609"/>
                  </a:ext>
                </a:extLst>
              </a:tr>
              <a:tr h="26332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and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1,908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19,393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9,813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892988992"/>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House Member</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tcPr>
                </a:tc>
                <a:extLst>
                  <a:ext uri="{0D108BD9-81ED-4DB2-BD59-A6C34878D82A}">
                    <a16:rowId xmlns:a16="http://schemas.microsoft.com/office/drawing/2014/main" val="2666124777"/>
                  </a:ext>
                </a:extLst>
              </a:tr>
              <a:tr h="26332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Unknown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1.80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717518117"/>
                  </a:ext>
                </a:extLst>
              </a:tr>
              <a:tr h="273343">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95150" marR="951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362808"/>
                  </a:ext>
                </a:extLst>
              </a:tr>
            </a:tbl>
          </a:graphicData>
        </a:graphic>
      </p:graphicFrame>
      <p:sp>
        <p:nvSpPr>
          <p:cNvPr id="10" name="文本框 9">
            <a:extLst>
              <a:ext uri="{FF2B5EF4-FFF2-40B4-BE49-F238E27FC236}">
                <a16:creationId xmlns:a16="http://schemas.microsoft.com/office/drawing/2014/main" id="{A786CD01-2E38-4985-BFBE-0C65E22A4D48}"/>
              </a:ext>
            </a:extLst>
          </p:cNvPr>
          <p:cNvSpPr txBox="1"/>
          <p:nvPr/>
        </p:nvSpPr>
        <p:spPr>
          <a:xfrm>
            <a:off x="203016" y="5982833"/>
            <a:ext cx="5769528" cy="369332"/>
          </a:xfrm>
          <a:prstGeom prst="rect">
            <a:avLst/>
          </a:prstGeom>
          <a:noFill/>
          <a:ln w="19050">
            <a:solidFill>
              <a:schemeClr val="accent5"/>
            </a:solidFill>
            <a:prstDash val="dash"/>
          </a:ln>
        </p:spPr>
        <p:txBody>
          <a:bodyPr wrap="none" rtlCol="0">
            <a:spAutoFit/>
          </a:bodyPr>
          <a:lstStyle/>
          <a:p>
            <a:pPr marL="285750" indent="-285750">
              <a:buFont typeface="Wingdings" panose="05000000000000000000" pitchFamily="2" charset="2"/>
              <a:buChar char="n"/>
            </a:pPr>
            <a:r>
              <a:rPr lang="en-US" altLang="zh-CN" dirty="0">
                <a:latin typeface="Helvetica" panose="020B0604020202020204" pitchFamily="34" charset="0"/>
                <a:cs typeface="Helvetica" panose="020B0604020202020204" pitchFamily="34" charset="0"/>
              </a:rPr>
              <a:t>Dependent variable: average daily subway ridership</a:t>
            </a:r>
            <a:endParaRPr lang="zh-CN" altLang="en-US" dirty="0">
              <a:latin typeface="Helvetica" panose="020B0604020202020204" pitchFamily="34" charset="0"/>
              <a:cs typeface="Helvetica" panose="020B0604020202020204" pitchFamily="34" charset="0"/>
            </a:endParaRPr>
          </a:p>
        </p:txBody>
      </p:sp>
      <p:grpSp>
        <p:nvGrpSpPr>
          <p:cNvPr id="22" name="组合 21">
            <a:extLst>
              <a:ext uri="{FF2B5EF4-FFF2-40B4-BE49-F238E27FC236}">
                <a16:creationId xmlns:a16="http://schemas.microsoft.com/office/drawing/2014/main" id="{0C8E3D46-3D6A-4E6D-9C1D-F55299B20B03}"/>
              </a:ext>
            </a:extLst>
          </p:cNvPr>
          <p:cNvGrpSpPr/>
          <p:nvPr/>
        </p:nvGrpSpPr>
        <p:grpSpPr>
          <a:xfrm>
            <a:off x="306570" y="591906"/>
            <a:ext cx="2896366" cy="461665"/>
            <a:chOff x="-3" y="4326643"/>
            <a:chExt cx="2896366" cy="461665"/>
          </a:xfrm>
        </p:grpSpPr>
        <p:sp>
          <p:nvSpPr>
            <p:cNvPr id="23" name="矩形 22">
              <a:extLst>
                <a:ext uri="{FF2B5EF4-FFF2-40B4-BE49-F238E27FC236}">
                  <a16:creationId xmlns:a16="http://schemas.microsoft.com/office/drawing/2014/main" id="{60F6C3DE-AB8B-4563-9924-6BF038C60F0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5B07ED75-5F7D-47C7-9D6D-961EC545254A}"/>
                </a:ext>
              </a:extLst>
            </p:cNvPr>
            <p:cNvSpPr txBox="1"/>
            <p:nvPr/>
          </p:nvSpPr>
          <p:spPr>
            <a:xfrm>
              <a:off x="193379" y="4326643"/>
              <a:ext cx="270298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summary</a:t>
              </a:r>
            </a:p>
          </p:txBody>
        </p:sp>
      </p:grpSp>
      <p:sp>
        <p:nvSpPr>
          <p:cNvPr id="15" name="椭圆 14">
            <a:extLst>
              <a:ext uri="{FF2B5EF4-FFF2-40B4-BE49-F238E27FC236}">
                <a16:creationId xmlns:a16="http://schemas.microsoft.com/office/drawing/2014/main" id="{E1052600-1B82-4624-8FAD-8D8A99105E58}"/>
              </a:ext>
            </a:extLst>
          </p:cNvPr>
          <p:cNvSpPr/>
          <p:nvPr/>
        </p:nvSpPr>
        <p:spPr>
          <a:xfrm>
            <a:off x="4330699" y="994821"/>
            <a:ext cx="1050337" cy="62944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1893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4848EFAC-D533-4420-B553-1873592454F5}"/>
              </a:ext>
            </a:extLst>
          </p:cNvPr>
          <p:cNvSpPr/>
          <p:nvPr/>
        </p:nvSpPr>
        <p:spPr>
          <a:xfrm>
            <a:off x="-1" y="543738"/>
            <a:ext cx="9144000" cy="425812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FB6FADB1-B8BC-4439-9B76-0E6C1A55BEB9}"/>
              </a:ext>
            </a:extLst>
          </p:cNvPr>
          <p:cNvPicPr>
            <a:picLocks noChangeAspect="1"/>
          </p:cNvPicPr>
          <p:nvPr/>
        </p:nvPicPr>
        <p:blipFill rotWithShape="1">
          <a:blip r:embed="rId3">
            <a:extLst>
              <a:ext uri="{28A0092B-C50C-407E-A947-70E740481C1C}">
                <a14:useLocalDpi xmlns:a14="http://schemas.microsoft.com/office/drawing/2010/main" val="0"/>
              </a:ext>
            </a:extLst>
          </a:blip>
          <a:srcRect l="11000" t="10724" r="32049" b="13767"/>
          <a:stretch/>
        </p:blipFill>
        <p:spPr>
          <a:xfrm>
            <a:off x="3545482" y="1046731"/>
            <a:ext cx="659080" cy="689257"/>
          </a:xfrm>
          <a:prstGeom prst="rect">
            <a:avLst/>
          </a:prstGeom>
        </p:spPr>
      </p:pic>
      <p:pic>
        <p:nvPicPr>
          <p:cNvPr id="7" name="图片 6">
            <a:extLst>
              <a:ext uri="{FF2B5EF4-FFF2-40B4-BE49-F238E27FC236}">
                <a16:creationId xmlns:a16="http://schemas.microsoft.com/office/drawing/2014/main" id="{5115253A-ED9B-4888-9F3B-6CFFBBA47836}"/>
              </a:ext>
            </a:extLst>
          </p:cNvPr>
          <p:cNvPicPr>
            <a:picLocks noChangeAspect="1"/>
          </p:cNvPicPr>
          <p:nvPr/>
        </p:nvPicPr>
        <p:blipFill rotWithShape="1">
          <a:blip r:embed="rId4">
            <a:extLst>
              <a:ext uri="{28A0092B-C50C-407E-A947-70E740481C1C}">
                <a14:useLocalDpi xmlns:a14="http://schemas.microsoft.com/office/drawing/2010/main" val="0"/>
              </a:ext>
            </a:extLst>
          </a:blip>
          <a:srcRect l="7062" t="31579" r="2561" b="21683"/>
          <a:stretch/>
        </p:blipFill>
        <p:spPr>
          <a:xfrm>
            <a:off x="6331912" y="1235584"/>
            <a:ext cx="774630" cy="395340"/>
          </a:xfrm>
          <a:prstGeom prst="rect">
            <a:avLst/>
          </a:prstGeom>
        </p:spPr>
      </p:pic>
      <p:sp>
        <p:nvSpPr>
          <p:cNvPr id="8" name="文本框 7">
            <a:extLst>
              <a:ext uri="{FF2B5EF4-FFF2-40B4-BE49-F238E27FC236}">
                <a16:creationId xmlns:a16="http://schemas.microsoft.com/office/drawing/2014/main" id="{634E8579-AFB1-46BF-9A79-3DD26D141415}"/>
              </a:ext>
            </a:extLst>
          </p:cNvPr>
          <p:cNvSpPr txBox="1"/>
          <p:nvPr/>
        </p:nvSpPr>
        <p:spPr>
          <a:xfrm>
            <a:off x="1027045" y="5439855"/>
            <a:ext cx="6360429" cy="874407"/>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Meet the increasing traffic demand</a:t>
            </a:r>
          </a:p>
          <a:p>
            <a:pPr marL="342900" indent="-342900">
              <a:lnSpc>
                <a:spcPct val="150000"/>
              </a:lnSpc>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Promote urban development</a:t>
            </a:r>
            <a:endParaRPr lang="zh-CN" altLang="en-US" dirty="0">
              <a:latin typeface="Helvetica" panose="020B0604020202020204" pitchFamily="34" charset="0"/>
              <a:ea typeface="微软雅黑" panose="020B0503020204020204" pitchFamily="34" charset="-122"/>
              <a:cs typeface="Helvetica" panose="020B0604020202020204" pitchFamily="34" charset="0"/>
            </a:endParaRPr>
          </a:p>
        </p:txBody>
      </p:sp>
      <p:grpSp>
        <p:nvGrpSpPr>
          <p:cNvPr id="9" name="组合 8">
            <a:extLst>
              <a:ext uri="{FF2B5EF4-FFF2-40B4-BE49-F238E27FC236}">
                <a16:creationId xmlns:a16="http://schemas.microsoft.com/office/drawing/2014/main" id="{BB437E07-B5DA-4386-B1C3-CF76D6FBC17C}"/>
              </a:ext>
            </a:extLst>
          </p:cNvPr>
          <p:cNvGrpSpPr/>
          <p:nvPr/>
        </p:nvGrpSpPr>
        <p:grpSpPr>
          <a:xfrm>
            <a:off x="612744" y="1798041"/>
            <a:ext cx="7157157" cy="584020"/>
            <a:chOff x="221877" y="2227418"/>
            <a:chExt cx="7157157" cy="584020"/>
          </a:xfrm>
        </p:grpSpPr>
        <p:sp>
          <p:nvSpPr>
            <p:cNvPr id="10" name="矩形: 圆角 9">
              <a:extLst>
                <a:ext uri="{FF2B5EF4-FFF2-40B4-BE49-F238E27FC236}">
                  <a16:creationId xmlns:a16="http://schemas.microsoft.com/office/drawing/2014/main" id="{508A239E-17E4-4BCC-A317-E470E0DCEF9E}"/>
                </a:ext>
              </a:extLst>
            </p:cNvPr>
            <p:cNvSpPr/>
            <p:nvPr/>
          </p:nvSpPr>
          <p:spPr>
            <a:xfrm>
              <a:off x="221877" y="2227418"/>
              <a:ext cx="1530724" cy="527874"/>
            </a:xfrm>
            <a:prstGeom prst="roundRect">
              <a:avLst/>
            </a:prstGeom>
            <a:ln w="19050">
              <a:solidFill>
                <a:srgbClr val="85023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latin typeface="Helvetica" panose="020B0604020202020204" pitchFamily="34" charset="0"/>
                  <a:ea typeface="+mj-ea"/>
                  <a:cs typeface="Helvetica" panose="020B0604020202020204" pitchFamily="34" charset="0"/>
                </a:rPr>
                <a:t>Capacity</a:t>
              </a:r>
              <a:endParaRPr lang="zh-CN" altLang="en-US" sz="2000" dirty="0">
                <a:solidFill>
                  <a:schemeClr val="tx1"/>
                </a:solidFill>
                <a:latin typeface="Helvetica" panose="020B0604020202020204" pitchFamily="34" charset="0"/>
                <a:ea typeface="+mj-ea"/>
                <a:cs typeface="Helvetica" panose="020B0604020202020204" pitchFamily="34" charset="0"/>
              </a:endParaRPr>
            </a:p>
          </p:txBody>
        </p:sp>
        <p:cxnSp>
          <p:nvCxnSpPr>
            <p:cNvPr id="11" name="直接连接符 10">
              <a:extLst>
                <a:ext uri="{FF2B5EF4-FFF2-40B4-BE49-F238E27FC236}">
                  <a16:creationId xmlns:a16="http://schemas.microsoft.com/office/drawing/2014/main" id="{855A2321-EF6A-4856-9F9F-6A054206AD1F}"/>
                </a:ext>
              </a:extLst>
            </p:cNvPr>
            <p:cNvCxnSpPr>
              <a:cxnSpLocks/>
            </p:cNvCxnSpPr>
            <p:nvPr/>
          </p:nvCxnSpPr>
          <p:spPr>
            <a:xfrm>
              <a:off x="2271200" y="2811438"/>
              <a:ext cx="5107834"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F7EEE784-6B05-4302-8520-8ED90FCBB672}"/>
                </a:ext>
              </a:extLst>
            </p:cNvPr>
            <p:cNvSpPr/>
            <p:nvPr/>
          </p:nvSpPr>
          <p:spPr>
            <a:xfrm>
              <a:off x="2536336" y="2303099"/>
              <a:ext cx="1901483" cy="400110"/>
            </a:xfrm>
            <a:prstGeom prst="rect">
              <a:avLst/>
            </a:prstGeom>
            <a:solidFill>
              <a:srgbClr val="85023E"/>
            </a:solidFill>
          </p:spPr>
          <p:txBody>
            <a:bodyPr wrap="none">
              <a:spAutoFit/>
            </a:bodyPr>
            <a:lstStyle/>
            <a:p>
              <a:r>
                <a:rPr lang="en-US" altLang="zh-CN"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rPr>
                <a:t>30,000~60,000</a:t>
              </a:r>
              <a:endParaRPr lang="zh-CN" altLang="en-US"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endParaRPr>
            </a:p>
          </p:txBody>
        </p:sp>
        <p:sp>
          <p:nvSpPr>
            <p:cNvPr id="13" name="矩形 12">
              <a:extLst>
                <a:ext uri="{FF2B5EF4-FFF2-40B4-BE49-F238E27FC236}">
                  <a16:creationId xmlns:a16="http://schemas.microsoft.com/office/drawing/2014/main" id="{D3F0F646-4607-4853-A61F-5E0C5C592320}"/>
                </a:ext>
              </a:extLst>
            </p:cNvPr>
            <p:cNvSpPr/>
            <p:nvPr/>
          </p:nvSpPr>
          <p:spPr>
            <a:xfrm>
              <a:off x="5590819" y="2298089"/>
              <a:ext cx="1475084" cy="400110"/>
            </a:xfrm>
            <a:prstGeom prst="rect">
              <a:avLst/>
            </a:prstGeom>
          </p:spPr>
          <p:txBody>
            <a:bodyPr wrap="none">
              <a:spAutoFit/>
            </a:bodyPr>
            <a:lstStyle/>
            <a:p>
              <a:r>
                <a:rPr lang="en-US" altLang="zh-CN" sz="2000" dirty="0">
                  <a:latin typeface="Helvetica" panose="020B0604020202020204" pitchFamily="34" charset="0"/>
                  <a:ea typeface="微软雅黑" panose="020B0503020204020204" pitchFamily="34" charset="-122"/>
                  <a:cs typeface="Helvetica" panose="020B0604020202020204" pitchFamily="34" charset="0"/>
                </a:rPr>
                <a:t>2000~5000</a:t>
              </a:r>
            </a:p>
          </p:txBody>
        </p:sp>
      </p:grpSp>
      <p:grpSp>
        <p:nvGrpSpPr>
          <p:cNvPr id="14" name="组合 13">
            <a:extLst>
              <a:ext uri="{FF2B5EF4-FFF2-40B4-BE49-F238E27FC236}">
                <a16:creationId xmlns:a16="http://schemas.microsoft.com/office/drawing/2014/main" id="{23C57A4E-2DFD-4E5C-A188-8069F33D0157}"/>
              </a:ext>
            </a:extLst>
          </p:cNvPr>
          <p:cNvGrpSpPr/>
          <p:nvPr/>
        </p:nvGrpSpPr>
        <p:grpSpPr>
          <a:xfrm>
            <a:off x="612743" y="2524593"/>
            <a:ext cx="7157158" cy="575570"/>
            <a:chOff x="221876" y="3091270"/>
            <a:chExt cx="7157158" cy="575570"/>
          </a:xfrm>
        </p:grpSpPr>
        <p:sp>
          <p:nvSpPr>
            <p:cNvPr id="15" name="矩形: 圆角 14">
              <a:extLst>
                <a:ext uri="{FF2B5EF4-FFF2-40B4-BE49-F238E27FC236}">
                  <a16:creationId xmlns:a16="http://schemas.microsoft.com/office/drawing/2014/main" id="{3CA41588-08BD-478E-8D9A-3A7E16E41DF3}"/>
                </a:ext>
              </a:extLst>
            </p:cNvPr>
            <p:cNvSpPr/>
            <p:nvPr/>
          </p:nvSpPr>
          <p:spPr>
            <a:xfrm>
              <a:off x="221876" y="3091270"/>
              <a:ext cx="1530724" cy="527874"/>
            </a:xfrm>
            <a:prstGeom prst="roundRect">
              <a:avLst/>
            </a:prstGeom>
            <a:ln w="19050">
              <a:solidFill>
                <a:srgbClr val="85023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latin typeface="Helvetica" panose="020B0604020202020204" pitchFamily="34" charset="0"/>
                  <a:ea typeface="+mj-ea"/>
                  <a:cs typeface="Helvetica" panose="020B0604020202020204" pitchFamily="34" charset="0"/>
                </a:rPr>
                <a:t>Speed</a:t>
              </a:r>
              <a:endParaRPr lang="zh-CN" altLang="en-US" sz="2000" dirty="0">
                <a:solidFill>
                  <a:schemeClr val="tx1"/>
                </a:solidFill>
                <a:latin typeface="Helvetica" panose="020B0604020202020204" pitchFamily="34" charset="0"/>
                <a:ea typeface="+mj-ea"/>
                <a:cs typeface="Helvetica" panose="020B0604020202020204" pitchFamily="34" charset="0"/>
              </a:endParaRPr>
            </a:p>
          </p:txBody>
        </p:sp>
        <p:cxnSp>
          <p:nvCxnSpPr>
            <p:cNvPr id="16" name="直接连接符 15">
              <a:extLst>
                <a:ext uri="{FF2B5EF4-FFF2-40B4-BE49-F238E27FC236}">
                  <a16:creationId xmlns:a16="http://schemas.microsoft.com/office/drawing/2014/main" id="{7A3CE033-9D2D-4DCE-AAC8-AF8DE626702A}"/>
                </a:ext>
              </a:extLst>
            </p:cNvPr>
            <p:cNvCxnSpPr>
              <a:cxnSpLocks/>
            </p:cNvCxnSpPr>
            <p:nvPr/>
          </p:nvCxnSpPr>
          <p:spPr>
            <a:xfrm>
              <a:off x="2271200" y="3666840"/>
              <a:ext cx="5107834"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7752AE2-113C-4A55-B9C1-73628C786C24}"/>
                </a:ext>
              </a:extLst>
            </p:cNvPr>
            <p:cNvSpPr/>
            <p:nvPr/>
          </p:nvSpPr>
          <p:spPr>
            <a:xfrm>
              <a:off x="3064006" y="3156982"/>
              <a:ext cx="840295" cy="400110"/>
            </a:xfrm>
            <a:prstGeom prst="rect">
              <a:avLst/>
            </a:prstGeom>
            <a:solidFill>
              <a:srgbClr val="85023E"/>
            </a:solidFill>
          </p:spPr>
          <p:txBody>
            <a:bodyPr wrap="none">
              <a:spAutoFit/>
            </a:bodyPr>
            <a:lstStyle/>
            <a:p>
              <a:r>
                <a:rPr lang="en-US" altLang="zh-CN"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rPr>
                <a:t>30-50</a:t>
              </a:r>
            </a:p>
          </p:txBody>
        </p:sp>
        <p:sp>
          <p:nvSpPr>
            <p:cNvPr id="18" name="矩形 17">
              <a:extLst>
                <a:ext uri="{FF2B5EF4-FFF2-40B4-BE49-F238E27FC236}">
                  <a16:creationId xmlns:a16="http://schemas.microsoft.com/office/drawing/2014/main" id="{0D5B16BA-6C0F-48AF-885E-0513D92C3482}"/>
                </a:ext>
              </a:extLst>
            </p:cNvPr>
            <p:cNvSpPr/>
            <p:nvPr/>
          </p:nvSpPr>
          <p:spPr>
            <a:xfrm>
              <a:off x="5908213" y="3158905"/>
              <a:ext cx="840295" cy="400110"/>
            </a:xfrm>
            <a:prstGeom prst="rect">
              <a:avLst/>
            </a:prstGeom>
          </p:spPr>
          <p:txBody>
            <a:bodyPr wrap="none">
              <a:spAutoFit/>
            </a:bodyPr>
            <a:lstStyle/>
            <a:p>
              <a:r>
                <a:rPr lang="en-US" altLang="zh-CN" sz="2000" dirty="0">
                  <a:latin typeface="Helvetica" panose="020B0604020202020204" pitchFamily="34" charset="0"/>
                  <a:ea typeface="微软雅黑" panose="020B0503020204020204" pitchFamily="34" charset="-122"/>
                  <a:cs typeface="Helvetica" panose="020B0604020202020204" pitchFamily="34" charset="0"/>
                </a:rPr>
                <a:t>10-15</a:t>
              </a:r>
            </a:p>
          </p:txBody>
        </p:sp>
      </p:grpSp>
      <p:grpSp>
        <p:nvGrpSpPr>
          <p:cNvPr id="19" name="组合 18">
            <a:extLst>
              <a:ext uri="{FF2B5EF4-FFF2-40B4-BE49-F238E27FC236}">
                <a16:creationId xmlns:a16="http://schemas.microsoft.com/office/drawing/2014/main" id="{D4D82550-77B0-4FF1-B8F4-20EFFE676869}"/>
              </a:ext>
            </a:extLst>
          </p:cNvPr>
          <p:cNvGrpSpPr/>
          <p:nvPr/>
        </p:nvGrpSpPr>
        <p:grpSpPr>
          <a:xfrm>
            <a:off x="612743" y="3408490"/>
            <a:ext cx="7588783" cy="1147767"/>
            <a:chOff x="221876" y="3376249"/>
            <a:chExt cx="7588783" cy="1147767"/>
          </a:xfrm>
        </p:grpSpPr>
        <p:sp>
          <p:nvSpPr>
            <p:cNvPr id="20" name="矩形: 圆角 19">
              <a:extLst>
                <a:ext uri="{FF2B5EF4-FFF2-40B4-BE49-F238E27FC236}">
                  <a16:creationId xmlns:a16="http://schemas.microsoft.com/office/drawing/2014/main" id="{4E11CE6D-A1AE-4211-92F1-2CF1413B35EE}"/>
                </a:ext>
              </a:extLst>
            </p:cNvPr>
            <p:cNvSpPr/>
            <p:nvPr/>
          </p:nvSpPr>
          <p:spPr>
            <a:xfrm>
              <a:off x="221876" y="3620143"/>
              <a:ext cx="1530724" cy="527874"/>
            </a:xfrm>
            <a:prstGeom prst="roundRect">
              <a:avLst/>
            </a:prstGeom>
            <a:ln w="19050">
              <a:solidFill>
                <a:srgbClr val="85023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latin typeface="Helvetica" panose="020B0604020202020204" pitchFamily="34" charset="0"/>
                  <a:ea typeface="+mj-ea"/>
                  <a:cs typeface="Helvetica" panose="020B0604020202020204" pitchFamily="34" charset="0"/>
                </a:rPr>
                <a:t>punctuality</a:t>
              </a:r>
              <a:endParaRPr lang="zh-CN" altLang="en-US" sz="2000" dirty="0">
                <a:solidFill>
                  <a:schemeClr val="tx1"/>
                </a:solidFill>
                <a:latin typeface="Helvetica" panose="020B0604020202020204" pitchFamily="34" charset="0"/>
                <a:ea typeface="+mj-ea"/>
                <a:cs typeface="Helvetica" panose="020B0604020202020204" pitchFamily="34" charset="0"/>
              </a:endParaRPr>
            </a:p>
          </p:txBody>
        </p:sp>
        <p:cxnSp>
          <p:nvCxnSpPr>
            <p:cNvPr id="21" name="直接连接符 20">
              <a:extLst>
                <a:ext uri="{FF2B5EF4-FFF2-40B4-BE49-F238E27FC236}">
                  <a16:creationId xmlns:a16="http://schemas.microsoft.com/office/drawing/2014/main" id="{DC378CF8-611D-4B39-9B7F-8849965BEC97}"/>
                </a:ext>
              </a:extLst>
            </p:cNvPr>
            <p:cNvCxnSpPr>
              <a:cxnSpLocks/>
            </p:cNvCxnSpPr>
            <p:nvPr/>
          </p:nvCxnSpPr>
          <p:spPr>
            <a:xfrm>
              <a:off x="2271200" y="4524016"/>
              <a:ext cx="5107834" cy="0"/>
            </a:xfrm>
            <a:prstGeom prst="line">
              <a:avLst/>
            </a:prstGeom>
            <a:ln w="19050">
              <a:solidFill>
                <a:srgbClr val="85023E"/>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CB1C9A4-1C08-4EA4-A354-5614AE9402B0}"/>
                </a:ext>
              </a:extLst>
            </p:cNvPr>
            <p:cNvSpPr/>
            <p:nvPr/>
          </p:nvSpPr>
          <p:spPr>
            <a:xfrm>
              <a:off x="2122241" y="3376249"/>
              <a:ext cx="2723823" cy="1015663"/>
            </a:xfrm>
            <a:prstGeom prst="rect">
              <a:avLst/>
            </a:prstGeom>
            <a:solidFill>
              <a:srgbClr val="85023E"/>
            </a:solidFill>
          </p:spPr>
          <p:txBody>
            <a:bodyPr wrap="square">
              <a:spAutoFit/>
            </a:bodyPr>
            <a:lstStyle/>
            <a:p>
              <a:pPr algn="ctr"/>
              <a:r>
                <a:rPr lang="en-US" altLang="zh-CN"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rPr>
                <a:t>On time</a:t>
              </a:r>
            </a:p>
            <a:p>
              <a:pPr algn="ctr"/>
              <a:r>
                <a:rPr lang="en-US" altLang="zh-CN" sz="2000" dirty="0">
                  <a:solidFill>
                    <a:schemeClr val="bg1"/>
                  </a:solidFill>
                  <a:latin typeface="Helvetica" panose="020B0604020202020204" pitchFamily="34" charset="0"/>
                  <a:ea typeface="微软雅黑" panose="020B0503020204020204" pitchFamily="34" charset="-122"/>
                  <a:cs typeface="Helvetica" panose="020B0604020202020204" pitchFamily="34" charset="0"/>
                </a:rPr>
                <a:t>Not sensitive to the external environment</a:t>
              </a:r>
            </a:p>
          </p:txBody>
        </p:sp>
        <p:sp>
          <p:nvSpPr>
            <p:cNvPr id="23" name="矩形 22">
              <a:extLst>
                <a:ext uri="{FF2B5EF4-FFF2-40B4-BE49-F238E27FC236}">
                  <a16:creationId xmlns:a16="http://schemas.microsoft.com/office/drawing/2014/main" id="{B93ED38A-7C94-49BD-80CE-5E1AC150F40A}"/>
                </a:ext>
              </a:extLst>
            </p:cNvPr>
            <p:cNvSpPr/>
            <p:nvPr/>
          </p:nvSpPr>
          <p:spPr>
            <a:xfrm>
              <a:off x="4846064" y="3376249"/>
              <a:ext cx="2964595" cy="1015663"/>
            </a:xfrm>
            <a:prstGeom prst="rect">
              <a:avLst/>
            </a:prstGeom>
            <a:noFill/>
          </p:spPr>
          <p:txBody>
            <a:bodyPr wrap="square">
              <a:spAutoFit/>
            </a:bodyPr>
            <a:lstStyle/>
            <a:p>
              <a:pPr algn="ctr"/>
              <a:r>
                <a:rPr lang="en-US" altLang="zh-CN" sz="2000" dirty="0">
                  <a:latin typeface="Helvetica" panose="020B0604020202020204" pitchFamily="34" charset="0"/>
                  <a:ea typeface="微软雅黑" panose="020B0503020204020204" pitchFamily="34" charset="-122"/>
                  <a:cs typeface="Helvetica" panose="020B0604020202020204" pitchFamily="34" charset="0"/>
                </a:rPr>
                <a:t>Not on time</a:t>
              </a:r>
            </a:p>
            <a:p>
              <a:pPr algn="ctr"/>
              <a:r>
                <a:rPr lang="en-US" altLang="zh-CN" sz="2000" dirty="0">
                  <a:latin typeface="Helvetica" panose="020B0604020202020204" pitchFamily="34" charset="0"/>
                  <a:ea typeface="微软雅黑" panose="020B0503020204020204" pitchFamily="34" charset="-122"/>
                  <a:cs typeface="Helvetica" panose="020B0604020202020204" pitchFamily="34" charset="0"/>
                </a:rPr>
                <a:t>sensitive to the external environment</a:t>
              </a:r>
            </a:p>
          </p:txBody>
        </p:sp>
      </p:grpSp>
      <p:sp>
        <p:nvSpPr>
          <p:cNvPr id="25" name="文本框 24">
            <a:extLst>
              <a:ext uri="{FF2B5EF4-FFF2-40B4-BE49-F238E27FC236}">
                <a16:creationId xmlns:a16="http://schemas.microsoft.com/office/drawing/2014/main" id="{57793B8C-7710-4BBE-84C5-99C72150D44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26" name="矩形 25">
            <a:extLst>
              <a:ext uri="{FF2B5EF4-FFF2-40B4-BE49-F238E27FC236}">
                <a16:creationId xmlns:a16="http://schemas.microsoft.com/office/drawing/2014/main" id="{F09371AC-CAFF-4C10-BFD4-0C8D369DB05A}"/>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7" name="直接连接符 26">
            <a:extLst>
              <a:ext uri="{FF2B5EF4-FFF2-40B4-BE49-F238E27FC236}">
                <a16:creationId xmlns:a16="http://schemas.microsoft.com/office/drawing/2014/main" id="{0801EE90-F65B-4FCE-B09D-DEDA6D3F9380}"/>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0B5BF4E-36C2-4183-BA74-6BB1011BC282}"/>
              </a:ext>
            </a:extLst>
          </p:cNvPr>
          <p:cNvSpPr txBox="1"/>
          <p:nvPr/>
        </p:nvSpPr>
        <p:spPr>
          <a:xfrm>
            <a:off x="7883545" y="1877312"/>
            <a:ext cx="110799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Person/h</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C96F2C78-AE84-42BA-8D10-8FD2497C2671}"/>
              </a:ext>
            </a:extLst>
          </p:cNvPr>
          <p:cNvSpPr txBox="1"/>
          <p:nvPr/>
        </p:nvSpPr>
        <p:spPr>
          <a:xfrm>
            <a:off x="8075905" y="2605694"/>
            <a:ext cx="72327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Km/h</a:t>
            </a:r>
            <a:endParaRPr lang="zh-CN" altLang="en-US" dirty="0">
              <a:latin typeface="Helvetica" panose="020B0604020202020204" pitchFamily="34" charset="0"/>
              <a:cs typeface="Helvetica" panose="020B0604020202020204" pitchFamily="34" charset="0"/>
            </a:endParaRPr>
          </a:p>
        </p:txBody>
      </p:sp>
      <p:grpSp>
        <p:nvGrpSpPr>
          <p:cNvPr id="31" name="组合 30">
            <a:extLst>
              <a:ext uri="{FF2B5EF4-FFF2-40B4-BE49-F238E27FC236}">
                <a16:creationId xmlns:a16="http://schemas.microsoft.com/office/drawing/2014/main" id="{8769FD37-AE07-434A-94B4-B3CD9D347141}"/>
              </a:ext>
            </a:extLst>
          </p:cNvPr>
          <p:cNvGrpSpPr/>
          <p:nvPr/>
        </p:nvGrpSpPr>
        <p:grpSpPr>
          <a:xfrm>
            <a:off x="306570" y="591906"/>
            <a:ext cx="5119731" cy="461665"/>
            <a:chOff x="-3" y="4326643"/>
            <a:chExt cx="5119731" cy="461665"/>
          </a:xfrm>
        </p:grpSpPr>
        <p:sp>
          <p:nvSpPr>
            <p:cNvPr id="32" name="矩形 31">
              <a:extLst>
                <a:ext uri="{FF2B5EF4-FFF2-40B4-BE49-F238E27FC236}">
                  <a16:creationId xmlns:a16="http://schemas.microsoft.com/office/drawing/2014/main" id="{D30B5B78-DC8B-4753-9D8A-CB1B6BFE930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28DC9184-68FD-4CEA-885C-EA1255F496FC}"/>
                </a:ext>
              </a:extLst>
            </p:cNvPr>
            <p:cNvSpPr txBox="1"/>
            <p:nvPr/>
          </p:nvSpPr>
          <p:spPr>
            <a:xfrm>
              <a:off x="193379" y="4326643"/>
              <a:ext cx="4926349"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Rail transit </a:t>
              </a:r>
              <a:r>
                <a:rPr lang="en-US" altLang="zh-CN" sz="2400" dirty="0">
                  <a:solidFill>
                    <a:srgbClr val="FF3300"/>
                  </a:solidFill>
                  <a:latin typeface="Helvetica" panose="020B0604020202020204" pitchFamily="34" charset="0"/>
                  <a:cs typeface="Helvetica" panose="020B0604020202020204" pitchFamily="34" charset="0"/>
                </a:rPr>
                <a:t>VS</a:t>
              </a:r>
              <a:r>
                <a:rPr lang="en-US" altLang="zh-CN" sz="2400" dirty="0">
                  <a:latin typeface="Helvetica" panose="020B0604020202020204" pitchFamily="34" charset="0"/>
                  <a:cs typeface="Helvetica" panose="020B0604020202020204" pitchFamily="34" charset="0"/>
                </a:rPr>
                <a:t> Road transportation</a:t>
              </a:r>
            </a:p>
          </p:txBody>
        </p:sp>
      </p:grpSp>
      <p:grpSp>
        <p:nvGrpSpPr>
          <p:cNvPr id="36" name="组合 35">
            <a:extLst>
              <a:ext uri="{FF2B5EF4-FFF2-40B4-BE49-F238E27FC236}">
                <a16:creationId xmlns:a16="http://schemas.microsoft.com/office/drawing/2014/main" id="{6A0B338F-7D6F-4A8A-972D-7C1AD2CDEAED}"/>
              </a:ext>
            </a:extLst>
          </p:cNvPr>
          <p:cNvGrpSpPr/>
          <p:nvPr/>
        </p:nvGrpSpPr>
        <p:grpSpPr>
          <a:xfrm>
            <a:off x="306570" y="4988743"/>
            <a:ext cx="3680234" cy="461665"/>
            <a:chOff x="-3" y="4326643"/>
            <a:chExt cx="3680234" cy="461665"/>
          </a:xfrm>
        </p:grpSpPr>
        <p:sp>
          <p:nvSpPr>
            <p:cNvPr id="37" name="矩形 36">
              <a:extLst>
                <a:ext uri="{FF2B5EF4-FFF2-40B4-BE49-F238E27FC236}">
                  <a16:creationId xmlns:a16="http://schemas.microsoft.com/office/drawing/2014/main" id="{D9304AEE-4C10-49D8-AA78-E42CA3E0F394}"/>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8" name="文本框 37">
              <a:extLst>
                <a:ext uri="{FF2B5EF4-FFF2-40B4-BE49-F238E27FC236}">
                  <a16:creationId xmlns:a16="http://schemas.microsoft.com/office/drawing/2014/main" id="{45766270-8C5E-400C-8DD8-1F4EBF525D89}"/>
                </a:ext>
              </a:extLst>
            </p:cNvPr>
            <p:cNvSpPr txBox="1"/>
            <p:nvPr/>
          </p:nvSpPr>
          <p:spPr>
            <a:xfrm>
              <a:off x="193379" y="4326643"/>
              <a:ext cx="3486852"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Importance of rail transit</a:t>
              </a:r>
              <a:endParaRPr lang="zh-CN" altLang="en-US" sz="2400" dirty="0">
                <a:latin typeface="Helvetica" panose="020B0604020202020204" pitchFamily="34" charset="0"/>
                <a:cs typeface="Helvetica" panose="020B0604020202020204" pitchFamily="34" charset="0"/>
              </a:endParaRPr>
            </a:p>
          </p:txBody>
        </p:sp>
      </p:grpSp>
      <p:sp>
        <p:nvSpPr>
          <p:cNvPr id="39" name="文本框 38">
            <a:extLst>
              <a:ext uri="{FF2B5EF4-FFF2-40B4-BE49-F238E27FC236}">
                <a16:creationId xmlns:a16="http://schemas.microsoft.com/office/drawing/2014/main" id="{DCA03AAD-7566-4E4D-89F0-DD2C6EA94054}"/>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40" name="直接连接符 39">
            <a:extLst>
              <a:ext uri="{FF2B5EF4-FFF2-40B4-BE49-F238E27FC236}">
                <a16:creationId xmlns:a16="http://schemas.microsoft.com/office/drawing/2014/main" id="{08082412-2D01-4C8A-9234-1BDC6F73348B}"/>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灯片编号占位符 1">
            <a:extLst>
              <a:ext uri="{FF2B5EF4-FFF2-40B4-BE49-F238E27FC236}">
                <a16:creationId xmlns:a16="http://schemas.microsoft.com/office/drawing/2014/main" id="{2A52BC22-2A3A-45EE-AC7B-3AB0D48372FF}"/>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5</a:t>
            </a:fld>
            <a:endParaRPr lang="zh-CN" altLang="en-US"/>
          </a:p>
        </p:txBody>
      </p:sp>
    </p:spTree>
    <p:extLst>
      <p:ext uri="{BB962C8B-B14F-4D97-AF65-F5344CB8AC3E}">
        <p14:creationId xmlns:p14="http://schemas.microsoft.com/office/powerpoint/2010/main" val="591090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699EFB19-33AF-4EB6-B23C-66062769F9A8}"/>
              </a:ext>
            </a:extLst>
          </p:cNvPr>
          <p:cNvSpPr/>
          <p:nvPr/>
        </p:nvSpPr>
        <p:spPr>
          <a:xfrm>
            <a:off x="0" y="543736"/>
            <a:ext cx="9144000" cy="432033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43" name="矩形 42">
            <a:extLst>
              <a:ext uri="{FF2B5EF4-FFF2-40B4-BE49-F238E27FC236}">
                <a16:creationId xmlns:a16="http://schemas.microsoft.com/office/drawing/2014/main" id="{EC587DBD-2385-4C69-A108-0121CC4FB9EC}"/>
              </a:ext>
            </a:extLst>
          </p:cNvPr>
          <p:cNvSpPr/>
          <p:nvPr/>
        </p:nvSpPr>
        <p:spPr>
          <a:xfrm>
            <a:off x="-2" y="529277"/>
            <a:ext cx="9144000" cy="282256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50</a:t>
            </a:fld>
            <a:endParaRPr lang="zh-CN" altLang="en-US">
              <a:solidFill>
                <a:schemeClr val="tx1"/>
              </a:solidFill>
            </a:endParaRPr>
          </a:p>
        </p:txBody>
      </p:sp>
      <p:sp>
        <p:nvSpPr>
          <p:cNvPr id="31" name="文本框 30">
            <a:extLst>
              <a:ext uri="{FF2B5EF4-FFF2-40B4-BE49-F238E27FC236}">
                <a16:creationId xmlns:a16="http://schemas.microsoft.com/office/drawing/2014/main" id="{0FD6E0C9-5501-444E-8048-646652796C78}"/>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32" name="矩形 31">
            <a:extLst>
              <a:ext uri="{FF2B5EF4-FFF2-40B4-BE49-F238E27FC236}">
                <a16:creationId xmlns:a16="http://schemas.microsoft.com/office/drawing/2014/main" id="{FEA09484-E1F6-493D-A94A-EC38D86264C0}"/>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33" name="直接连接符 32">
            <a:extLst>
              <a:ext uri="{FF2B5EF4-FFF2-40B4-BE49-F238E27FC236}">
                <a16:creationId xmlns:a16="http://schemas.microsoft.com/office/drawing/2014/main" id="{F618A0C6-0A79-4AF1-969D-9BC5D0F32EC6}"/>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DB0698D-5921-4CD1-90A6-274B94BFA236}"/>
              </a:ext>
            </a:extLst>
          </p:cNvPr>
          <p:cNvGrpSpPr/>
          <p:nvPr/>
        </p:nvGrpSpPr>
        <p:grpSpPr>
          <a:xfrm>
            <a:off x="306570" y="591906"/>
            <a:ext cx="3386500" cy="461665"/>
            <a:chOff x="-3" y="4326643"/>
            <a:chExt cx="3386500" cy="461665"/>
          </a:xfrm>
        </p:grpSpPr>
        <p:sp>
          <p:nvSpPr>
            <p:cNvPr id="35" name="矩形 34">
              <a:extLst>
                <a:ext uri="{FF2B5EF4-FFF2-40B4-BE49-F238E27FC236}">
                  <a16:creationId xmlns:a16="http://schemas.microsoft.com/office/drawing/2014/main" id="{72BFB703-B899-4E6D-982C-48353E1EF9C4}"/>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55D32E9-59BF-4420-AE15-82E3B4555DD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7" name="矩形 36">
            <a:extLst>
              <a:ext uri="{FF2B5EF4-FFF2-40B4-BE49-F238E27FC236}">
                <a16:creationId xmlns:a16="http://schemas.microsoft.com/office/drawing/2014/main" id="{B54FA801-4C08-46DF-B95F-381C340647F3}"/>
              </a:ext>
            </a:extLst>
          </p:cNvPr>
          <p:cNvSpPr/>
          <p:nvPr/>
        </p:nvSpPr>
        <p:spPr>
          <a:xfrm>
            <a:off x="551247" y="1091096"/>
            <a:ext cx="3621919"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Land-use Aggregation</a:t>
            </a:r>
          </a:p>
        </p:txBody>
      </p:sp>
      <p:grpSp>
        <p:nvGrpSpPr>
          <p:cNvPr id="13" name="组合 12">
            <a:extLst>
              <a:ext uri="{FF2B5EF4-FFF2-40B4-BE49-F238E27FC236}">
                <a16:creationId xmlns:a16="http://schemas.microsoft.com/office/drawing/2014/main" id="{CADF1B3F-0BFB-44A6-8302-CC291C1C812A}"/>
              </a:ext>
            </a:extLst>
          </p:cNvPr>
          <p:cNvGrpSpPr/>
          <p:nvPr/>
        </p:nvGrpSpPr>
        <p:grpSpPr>
          <a:xfrm>
            <a:off x="990862" y="2249218"/>
            <a:ext cx="6175306" cy="700241"/>
            <a:chOff x="990862" y="2695534"/>
            <a:chExt cx="6175306" cy="700241"/>
          </a:xfrm>
        </p:grpSpPr>
        <p:cxnSp>
          <p:nvCxnSpPr>
            <p:cNvPr id="5" name="直接连接符 4">
              <a:extLst>
                <a:ext uri="{FF2B5EF4-FFF2-40B4-BE49-F238E27FC236}">
                  <a16:creationId xmlns:a16="http://schemas.microsoft.com/office/drawing/2014/main" id="{E8AD4F4A-8050-40B8-952C-EB83C4CEE84A}"/>
                </a:ext>
              </a:extLst>
            </p:cNvPr>
            <p:cNvCxnSpPr/>
            <p:nvPr/>
          </p:nvCxnSpPr>
          <p:spPr>
            <a:xfrm>
              <a:off x="2096511" y="2882900"/>
              <a:ext cx="491881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9B94646-C6CC-46BA-906C-E7C71219CADB}"/>
                </a:ext>
              </a:extLst>
            </p:cNvPr>
            <p:cNvCxnSpPr>
              <a:cxnSpLocks/>
            </p:cNvCxnSpPr>
            <p:nvPr/>
          </p:nvCxnSpPr>
          <p:spPr>
            <a:xfrm>
              <a:off x="2096511"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EB5AB59-9E0B-45E7-BD02-C0645E2F06D4}"/>
                </a:ext>
              </a:extLst>
            </p:cNvPr>
            <p:cNvCxnSpPr>
              <a:cxnSpLocks/>
            </p:cNvCxnSpPr>
            <p:nvPr/>
          </p:nvCxnSpPr>
          <p:spPr>
            <a:xfrm>
              <a:off x="7015326" y="2764073"/>
              <a:ext cx="0" cy="23765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61184A9-6FBE-4947-A32F-0FE6003BD4D0}"/>
                </a:ext>
              </a:extLst>
            </p:cNvPr>
            <p:cNvSpPr txBox="1"/>
            <p:nvPr/>
          </p:nvSpPr>
          <p:spPr>
            <a:xfrm>
              <a:off x="1945668"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0</a:t>
              </a:r>
              <a:endParaRPr lang="zh-CN" altLang="en-US" dirty="0">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20020D5C-BCD8-43AD-B291-04449800CB14}"/>
                </a:ext>
              </a:extLst>
            </p:cNvPr>
            <p:cNvSpPr txBox="1"/>
            <p:nvPr/>
          </p:nvSpPr>
          <p:spPr>
            <a:xfrm>
              <a:off x="6853262" y="3026443"/>
              <a:ext cx="31290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a:t>
              </a:r>
              <a:endParaRPr lang="zh-CN" altLang="en-US" dirty="0">
                <a:latin typeface="Helvetica" panose="020B0604020202020204" pitchFamily="34" charset="0"/>
                <a:cs typeface="Helvetica" panose="020B0604020202020204" pitchFamily="34" charset="0"/>
              </a:endParaRPr>
            </a:p>
          </p:txBody>
        </p:sp>
        <p:sp>
          <p:nvSpPr>
            <p:cNvPr id="48" name="文本框 47">
              <a:extLst>
                <a:ext uri="{FF2B5EF4-FFF2-40B4-BE49-F238E27FC236}">
                  <a16:creationId xmlns:a16="http://schemas.microsoft.com/office/drawing/2014/main" id="{57902F21-C27B-4919-9513-E0A4DF862177}"/>
                </a:ext>
              </a:extLst>
            </p:cNvPr>
            <p:cNvSpPr txBox="1"/>
            <p:nvPr/>
          </p:nvSpPr>
          <p:spPr>
            <a:xfrm>
              <a:off x="990862" y="2695534"/>
              <a:ext cx="864339"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Range</a:t>
              </a:r>
              <a:endParaRPr lang="zh-CN" altLang="en-US" dirty="0">
                <a:latin typeface="Helvetica" panose="020B0604020202020204" pitchFamily="34" charset="0"/>
                <a:cs typeface="Helvetica" panose="020B0604020202020204" pitchFamily="34" charset="0"/>
              </a:endParaRPr>
            </a:p>
          </p:txBody>
        </p:sp>
      </p:grpSp>
      <p:sp>
        <p:nvSpPr>
          <p:cNvPr id="4" name="文本框 3">
            <a:extLst>
              <a:ext uri="{FF2B5EF4-FFF2-40B4-BE49-F238E27FC236}">
                <a16:creationId xmlns:a16="http://schemas.microsoft.com/office/drawing/2014/main" id="{6E420A31-422C-44CB-A921-1ABB3CB3D7E5}"/>
              </a:ext>
            </a:extLst>
          </p:cNvPr>
          <p:cNvSpPr txBox="1"/>
          <p:nvPr/>
        </p:nvSpPr>
        <p:spPr>
          <a:xfrm>
            <a:off x="1141601" y="2862960"/>
            <a:ext cx="1608133"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Higher variety</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5" name="文本框 54">
            <a:extLst>
              <a:ext uri="{FF2B5EF4-FFF2-40B4-BE49-F238E27FC236}">
                <a16:creationId xmlns:a16="http://schemas.microsoft.com/office/drawing/2014/main" id="{8EFEB4D9-43FD-476B-A1A2-0154362EDFB4}"/>
              </a:ext>
            </a:extLst>
          </p:cNvPr>
          <p:cNvSpPr txBox="1"/>
          <p:nvPr/>
        </p:nvSpPr>
        <p:spPr>
          <a:xfrm>
            <a:off x="151957" y="4034231"/>
            <a:ext cx="3889107" cy="646331"/>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Much daily activity can be finished within the catchment area</a:t>
            </a:r>
            <a:endParaRPr lang="zh-CN" altLang="en-US" dirty="0">
              <a:latin typeface="Helvetica" panose="020B0604020202020204" pitchFamily="34" charset="0"/>
              <a:cs typeface="Helvetica" panose="020B0604020202020204" pitchFamily="34" charset="0"/>
            </a:endParaRPr>
          </a:p>
        </p:txBody>
      </p:sp>
      <p:sp>
        <p:nvSpPr>
          <p:cNvPr id="56" name="文本框 55">
            <a:extLst>
              <a:ext uri="{FF2B5EF4-FFF2-40B4-BE49-F238E27FC236}">
                <a16:creationId xmlns:a16="http://schemas.microsoft.com/office/drawing/2014/main" id="{5BD9CD02-05DE-4D09-8901-9AA7D6ABBB01}"/>
              </a:ext>
            </a:extLst>
          </p:cNvPr>
          <p:cNvSpPr txBox="1"/>
          <p:nvPr/>
        </p:nvSpPr>
        <p:spPr>
          <a:xfrm>
            <a:off x="6387750" y="2862967"/>
            <a:ext cx="1556836"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Lower variety</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57" name="文本框 56">
            <a:extLst>
              <a:ext uri="{FF2B5EF4-FFF2-40B4-BE49-F238E27FC236}">
                <a16:creationId xmlns:a16="http://schemas.microsoft.com/office/drawing/2014/main" id="{60CA3884-8849-488D-B546-D0304DC45C93}"/>
              </a:ext>
            </a:extLst>
          </p:cNvPr>
          <p:cNvSpPr txBox="1"/>
          <p:nvPr/>
        </p:nvSpPr>
        <p:spPr>
          <a:xfrm>
            <a:off x="5065161" y="4034231"/>
            <a:ext cx="3889107" cy="646331"/>
          </a:xfrm>
          <a:prstGeom prst="rect">
            <a:avLst/>
          </a:prstGeom>
          <a:noFill/>
        </p:spPr>
        <p:txBody>
          <a:bodyPr wrap="square" rtlCol="0">
            <a:spAutoFit/>
          </a:bodyPr>
          <a:lstStyle/>
          <a:p>
            <a:pPr algn="ctr"/>
            <a:r>
              <a:rPr lang="en-US" altLang="zh-CN" dirty="0">
                <a:latin typeface="Helvetica" panose="020B0604020202020204" pitchFamily="34" charset="0"/>
                <a:cs typeface="Helvetica" panose="020B0604020202020204" pitchFamily="34" charset="0"/>
              </a:rPr>
              <a:t>Have to go further places to complete some daily activities</a:t>
            </a:r>
          </a:p>
        </p:txBody>
      </p:sp>
      <p:sp>
        <p:nvSpPr>
          <p:cNvPr id="58" name="文本框 57">
            <a:extLst>
              <a:ext uri="{FF2B5EF4-FFF2-40B4-BE49-F238E27FC236}">
                <a16:creationId xmlns:a16="http://schemas.microsoft.com/office/drawing/2014/main" id="{2BF49953-B104-4FD0-8BD0-E8C940C06363}"/>
              </a:ext>
            </a:extLst>
          </p:cNvPr>
          <p:cNvSpPr txBox="1"/>
          <p:nvPr/>
        </p:nvSpPr>
        <p:spPr>
          <a:xfrm>
            <a:off x="1273207" y="5546460"/>
            <a:ext cx="1646605" cy="646331"/>
          </a:xfrm>
          <a:prstGeom prst="rect">
            <a:avLst/>
          </a:prstGeom>
          <a:noFill/>
          <a:ln w="19050">
            <a:solidFill>
              <a:schemeClr val="accent5"/>
            </a:solidFill>
            <a:prstDash val="sysDash"/>
          </a:ln>
        </p:spPr>
        <p:txBody>
          <a:bodyPr wrap="non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Reduce</a:t>
            </a:r>
          </a:p>
          <a:p>
            <a:pPr algn="ctr"/>
            <a:r>
              <a:rPr lang="en-US" altLang="zh-CN" dirty="0">
                <a:latin typeface="Helvetica" panose="020B0604020202020204" pitchFamily="34" charset="0"/>
                <a:cs typeface="Helvetica" panose="020B0604020202020204" pitchFamily="34" charset="0"/>
              </a:rPr>
              <a:t>travel demand</a:t>
            </a:r>
            <a:endParaRPr lang="zh-CN" altLang="en-US" dirty="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7946C355-93CA-4E58-B375-38950614120C}"/>
              </a:ext>
            </a:extLst>
          </p:cNvPr>
          <p:cNvSpPr txBox="1"/>
          <p:nvPr/>
        </p:nvSpPr>
        <p:spPr>
          <a:xfrm>
            <a:off x="6186411" y="5546461"/>
            <a:ext cx="1646605" cy="646331"/>
          </a:xfrm>
          <a:prstGeom prst="rect">
            <a:avLst/>
          </a:prstGeom>
          <a:noFill/>
          <a:ln w="19050">
            <a:solidFill>
              <a:schemeClr val="accent5"/>
            </a:solidFill>
            <a:prstDash val="sysDash"/>
          </a:ln>
        </p:spPr>
        <p:txBody>
          <a:bodyPr wrap="non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Raise</a:t>
            </a:r>
          </a:p>
          <a:p>
            <a:pPr algn="ctr"/>
            <a:r>
              <a:rPr lang="en-US" altLang="zh-CN" dirty="0">
                <a:latin typeface="Helvetica" panose="020B0604020202020204" pitchFamily="34" charset="0"/>
                <a:cs typeface="Helvetica" panose="020B0604020202020204" pitchFamily="34" charset="0"/>
              </a:rPr>
              <a:t>travel demand</a:t>
            </a:r>
            <a:endParaRPr lang="zh-CN" altLang="en-US" dirty="0">
              <a:latin typeface="Helvetica" panose="020B0604020202020204" pitchFamily="34" charset="0"/>
              <a:cs typeface="Helvetica" panose="020B0604020202020204" pitchFamily="34" charset="0"/>
            </a:endParaRPr>
          </a:p>
        </p:txBody>
      </p:sp>
      <p:pic>
        <p:nvPicPr>
          <p:cNvPr id="38" name="图形 37" descr="箭头: 直">
            <a:extLst>
              <a:ext uri="{FF2B5EF4-FFF2-40B4-BE49-F238E27FC236}">
                <a16:creationId xmlns:a16="http://schemas.microsoft.com/office/drawing/2014/main" id="{FEB7A7EC-5211-4190-AB7C-063A50DD9D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867911" y="3506155"/>
            <a:ext cx="457200" cy="457200"/>
          </a:xfrm>
          <a:prstGeom prst="rect">
            <a:avLst/>
          </a:prstGeom>
        </p:spPr>
      </p:pic>
      <p:pic>
        <p:nvPicPr>
          <p:cNvPr id="39" name="图形 38" descr="箭头: 直">
            <a:extLst>
              <a:ext uri="{FF2B5EF4-FFF2-40B4-BE49-F238E27FC236}">
                <a16:creationId xmlns:a16="http://schemas.microsoft.com/office/drawing/2014/main" id="{601D3F80-20A3-485D-A9F6-1D21B623F8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6781115" y="3506156"/>
            <a:ext cx="457200" cy="457200"/>
          </a:xfrm>
          <a:prstGeom prst="rect">
            <a:avLst/>
          </a:prstGeom>
        </p:spPr>
      </p:pic>
      <p:pic>
        <p:nvPicPr>
          <p:cNvPr id="40" name="图形 39" descr="箭头: 直">
            <a:extLst>
              <a:ext uri="{FF2B5EF4-FFF2-40B4-BE49-F238E27FC236}">
                <a16:creationId xmlns:a16="http://schemas.microsoft.com/office/drawing/2014/main" id="{35B61A90-52CB-4481-8904-9CCCE6DCF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867911" y="5007090"/>
            <a:ext cx="457200" cy="457200"/>
          </a:xfrm>
          <a:prstGeom prst="rect">
            <a:avLst/>
          </a:prstGeom>
        </p:spPr>
      </p:pic>
      <p:pic>
        <p:nvPicPr>
          <p:cNvPr id="41" name="图形 40" descr="箭头: 直">
            <a:extLst>
              <a:ext uri="{FF2B5EF4-FFF2-40B4-BE49-F238E27FC236}">
                <a16:creationId xmlns:a16="http://schemas.microsoft.com/office/drawing/2014/main" id="{0A8803D9-565E-4564-821C-405FECBDE2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6781115" y="5007090"/>
            <a:ext cx="457200" cy="457200"/>
          </a:xfrm>
          <a:prstGeom prst="rect">
            <a:avLst/>
          </a:prstGeom>
        </p:spPr>
      </p:pic>
      <p:sp>
        <p:nvSpPr>
          <p:cNvPr id="42" name="矩形: 圆角 41">
            <a:extLst>
              <a:ext uri="{FF2B5EF4-FFF2-40B4-BE49-F238E27FC236}">
                <a16:creationId xmlns:a16="http://schemas.microsoft.com/office/drawing/2014/main" id="{1B5CFEEA-1EEC-42C8-8D8F-3A22746560DF}"/>
              </a:ext>
            </a:extLst>
          </p:cNvPr>
          <p:cNvSpPr/>
          <p:nvPr/>
        </p:nvSpPr>
        <p:spPr>
          <a:xfrm>
            <a:off x="3237438" y="1667205"/>
            <a:ext cx="2672910" cy="519685"/>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Speculation of impact</a:t>
            </a:r>
          </a:p>
        </p:txBody>
      </p:sp>
    </p:spTree>
    <p:extLst>
      <p:ext uri="{BB962C8B-B14F-4D97-AF65-F5344CB8AC3E}">
        <p14:creationId xmlns:p14="http://schemas.microsoft.com/office/powerpoint/2010/main" val="2873356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59D428-C35B-4E6C-B6DC-301EC7F22A77}"/>
              </a:ext>
            </a:extLst>
          </p:cNvPr>
          <p:cNvSpPr/>
          <p:nvPr/>
        </p:nvSpPr>
        <p:spPr>
          <a:xfrm>
            <a:off x="-2" y="529275"/>
            <a:ext cx="9144000" cy="402231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51</a:t>
            </a:fld>
            <a:endParaRPr lang="zh-CN" altLang="en-US">
              <a:solidFill>
                <a:schemeClr val="tx1"/>
              </a:solidFill>
            </a:endParaRPr>
          </a:p>
        </p:txBody>
      </p:sp>
      <p:sp>
        <p:nvSpPr>
          <p:cNvPr id="9" name="文本框 8">
            <a:extLst>
              <a:ext uri="{FF2B5EF4-FFF2-40B4-BE49-F238E27FC236}">
                <a16:creationId xmlns:a16="http://schemas.microsoft.com/office/drawing/2014/main" id="{9F7AF5FB-C802-4001-9BD6-7F468DD5FAD7}"/>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Indicators</a:t>
            </a:r>
          </a:p>
        </p:txBody>
      </p:sp>
      <p:sp>
        <p:nvSpPr>
          <p:cNvPr id="10" name="矩形 9">
            <a:extLst>
              <a:ext uri="{FF2B5EF4-FFF2-40B4-BE49-F238E27FC236}">
                <a16:creationId xmlns:a16="http://schemas.microsoft.com/office/drawing/2014/main" id="{E03B4417-D6F0-4815-9402-8DEE881004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DF5B37DA-4E82-4C23-B510-CBEB2161009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D425D14-5F42-47A4-A0EC-DC62A3523D94}"/>
              </a:ext>
            </a:extLst>
          </p:cNvPr>
          <p:cNvGrpSpPr/>
          <p:nvPr/>
        </p:nvGrpSpPr>
        <p:grpSpPr>
          <a:xfrm>
            <a:off x="306570" y="591906"/>
            <a:ext cx="3386500" cy="461665"/>
            <a:chOff x="-3" y="4326643"/>
            <a:chExt cx="3386500" cy="461665"/>
          </a:xfrm>
        </p:grpSpPr>
        <p:sp>
          <p:nvSpPr>
            <p:cNvPr id="34" name="矩形 33">
              <a:extLst>
                <a:ext uri="{FF2B5EF4-FFF2-40B4-BE49-F238E27FC236}">
                  <a16:creationId xmlns:a16="http://schemas.microsoft.com/office/drawing/2014/main" id="{C9F4B147-E5D4-40A4-A6B1-8403CD5FCCE1}"/>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5" name="文本框 34">
              <a:extLst>
                <a:ext uri="{FF2B5EF4-FFF2-40B4-BE49-F238E27FC236}">
                  <a16:creationId xmlns:a16="http://schemas.microsoft.com/office/drawing/2014/main" id="{DF61878D-A20F-4F80-B548-143E867A30B2}"/>
                </a:ext>
              </a:extLst>
            </p:cNvPr>
            <p:cNvSpPr txBox="1"/>
            <p:nvPr/>
          </p:nvSpPr>
          <p:spPr>
            <a:xfrm>
              <a:off x="193379" y="4326643"/>
              <a:ext cx="319311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Variable interpretation</a:t>
              </a:r>
            </a:p>
          </p:txBody>
        </p:sp>
      </p:grpSp>
      <p:sp>
        <p:nvSpPr>
          <p:cNvPr id="36" name="矩形 35">
            <a:extLst>
              <a:ext uri="{FF2B5EF4-FFF2-40B4-BE49-F238E27FC236}">
                <a16:creationId xmlns:a16="http://schemas.microsoft.com/office/drawing/2014/main" id="{DA1BEFF5-55C9-43D0-BC30-6AACBB7BC6C4}"/>
              </a:ext>
            </a:extLst>
          </p:cNvPr>
          <p:cNvSpPr/>
          <p:nvPr/>
        </p:nvSpPr>
        <p:spPr>
          <a:xfrm>
            <a:off x="499951" y="455579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capacity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Share passengers</a:t>
            </a:r>
            <a:r>
              <a:rPr lang="en-US" altLang="zh-CN" dirty="0">
                <a:latin typeface="Helvetica" panose="020B0604020202020204" pitchFamily="34" charset="0"/>
                <a:cs typeface="Helvetica" panose="020B0604020202020204" pitchFamily="34" charset="0"/>
              </a:rPr>
              <a:t> from rail transit. </a:t>
            </a:r>
            <a:r>
              <a:rPr lang="en-US" altLang="zh-CN" dirty="0">
                <a:solidFill>
                  <a:srgbClr val="FF3300"/>
                </a:solidFill>
                <a:latin typeface="Helvetica" panose="020B0604020202020204" pitchFamily="34" charset="0"/>
                <a:cs typeface="Helvetica" panose="020B0604020202020204" pitchFamily="34" charset="0"/>
              </a:rPr>
              <a:t>Negative effect </a:t>
            </a:r>
            <a:r>
              <a:rPr lang="en-US" altLang="zh-CN" dirty="0">
                <a:latin typeface="Helvetica" panose="020B0604020202020204" pitchFamily="34" charset="0"/>
                <a:cs typeface="Helvetica" panose="020B0604020202020204" pitchFamily="34" charset="0"/>
              </a:rPr>
              <a:t>on rail transit ridership</a:t>
            </a:r>
          </a:p>
        </p:txBody>
      </p:sp>
      <p:sp>
        <p:nvSpPr>
          <p:cNvPr id="37" name="矩形 36">
            <a:extLst>
              <a:ext uri="{FF2B5EF4-FFF2-40B4-BE49-F238E27FC236}">
                <a16:creationId xmlns:a16="http://schemas.microsoft.com/office/drawing/2014/main" id="{D9D3585F-A4FE-4170-AF87-B8158554E925}"/>
              </a:ext>
            </a:extLst>
          </p:cNvPr>
          <p:cNvSpPr/>
          <p:nvPr/>
        </p:nvSpPr>
        <p:spPr>
          <a:xfrm>
            <a:off x="499951" y="5408388"/>
            <a:ext cx="8144097" cy="872034"/>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Bus Accessibility</a:t>
            </a:r>
          </a:p>
          <a:p>
            <a:pPr>
              <a:lnSpc>
                <a:spcPct val="150000"/>
              </a:lnSpc>
            </a:pP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Bring passengers </a:t>
            </a:r>
            <a:r>
              <a:rPr lang="en-US" altLang="zh-CN" dirty="0">
                <a:latin typeface="Helvetica" panose="020B0604020202020204" pitchFamily="34" charset="0"/>
                <a:cs typeface="Helvetica" panose="020B0604020202020204" pitchFamily="34" charset="0"/>
              </a:rPr>
              <a:t>to rail transit.</a:t>
            </a:r>
            <a:r>
              <a:rPr lang="zh-CN" altLang="en-US"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Positive</a:t>
            </a:r>
            <a:r>
              <a:rPr lang="zh-CN" altLang="en-US" dirty="0">
                <a:solidFill>
                  <a:srgbClr val="FF3300"/>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effect </a:t>
            </a:r>
            <a:r>
              <a:rPr lang="en-US" altLang="zh-CN" dirty="0">
                <a:latin typeface="Helvetica" panose="020B0604020202020204" pitchFamily="34" charset="0"/>
                <a:cs typeface="Helvetica" panose="020B0604020202020204" pitchFamily="34" charset="0"/>
              </a:rPr>
              <a:t>on rail transit ridership</a:t>
            </a:r>
          </a:p>
        </p:txBody>
      </p:sp>
      <p:sp>
        <p:nvSpPr>
          <p:cNvPr id="73" name="矩形 72">
            <a:extLst>
              <a:ext uri="{FF2B5EF4-FFF2-40B4-BE49-F238E27FC236}">
                <a16:creationId xmlns:a16="http://schemas.microsoft.com/office/drawing/2014/main" id="{73F70B2E-874C-4C01-BDD2-3C33681B066A}"/>
              </a:ext>
            </a:extLst>
          </p:cNvPr>
          <p:cNvSpPr/>
          <p:nvPr/>
        </p:nvSpPr>
        <p:spPr>
          <a:xfrm>
            <a:off x="551247" y="1091096"/>
            <a:ext cx="3621919" cy="369332"/>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Indicators of bus system</a:t>
            </a:r>
          </a:p>
        </p:txBody>
      </p:sp>
      <p:sp>
        <p:nvSpPr>
          <p:cNvPr id="5" name="文本框 4">
            <a:extLst>
              <a:ext uri="{FF2B5EF4-FFF2-40B4-BE49-F238E27FC236}">
                <a16:creationId xmlns:a16="http://schemas.microsoft.com/office/drawing/2014/main" id="{DBCA7AB2-50BD-4100-8E34-3B2C8680A486}"/>
              </a:ext>
            </a:extLst>
          </p:cNvPr>
          <p:cNvSpPr txBox="1"/>
          <p:nvPr/>
        </p:nvSpPr>
        <p:spPr>
          <a:xfrm>
            <a:off x="1032515" y="2166331"/>
            <a:ext cx="751584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Bus system has both </a:t>
            </a:r>
            <a:r>
              <a:rPr lang="en-US" altLang="zh-CN" dirty="0">
                <a:solidFill>
                  <a:srgbClr val="FF0000"/>
                </a:solidFill>
                <a:latin typeface="Helvetica" panose="020B0604020202020204" pitchFamily="34" charset="0"/>
                <a:cs typeface="Helvetica" panose="020B0604020202020204" pitchFamily="34" charset="0"/>
              </a:rPr>
              <a:t>positive and negative effect </a:t>
            </a:r>
            <a:r>
              <a:rPr lang="en-US" altLang="zh-CN" dirty="0">
                <a:latin typeface="Helvetica" panose="020B0604020202020204" pitchFamily="34" charset="0"/>
                <a:cs typeface="Helvetica" panose="020B0604020202020204" pitchFamily="34" charset="0"/>
              </a:rPr>
              <a:t>on rail transit ridership</a:t>
            </a:r>
          </a:p>
        </p:txBody>
      </p:sp>
      <p:sp>
        <p:nvSpPr>
          <p:cNvPr id="12" name="矩形: 圆角 11">
            <a:extLst>
              <a:ext uri="{FF2B5EF4-FFF2-40B4-BE49-F238E27FC236}">
                <a16:creationId xmlns:a16="http://schemas.microsoft.com/office/drawing/2014/main" id="{D9876466-C142-4EE4-B380-CB48BD531EA1}"/>
              </a:ext>
            </a:extLst>
          </p:cNvPr>
          <p:cNvSpPr/>
          <p:nvPr/>
        </p:nvSpPr>
        <p:spPr>
          <a:xfrm>
            <a:off x="3237438" y="1588220"/>
            <a:ext cx="2672910" cy="519685"/>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Speculation of impact</a:t>
            </a:r>
          </a:p>
        </p:txBody>
      </p:sp>
      <p:sp>
        <p:nvSpPr>
          <p:cNvPr id="44" name="矩形 43">
            <a:extLst>
              <a:ext uri="{FF2B5EF4-FFF2-40B4-BE49-F238E27FC236}">
                <a16:creationId xmlns:a16="http://schemas.microsoft.com/office/drawing/2014/main" id="{EB14C001-44CF-4C7C-BF68-6FCEFC750A4B}"/>
              </a:ext>
            </a:extLst>
          </p:cNvPr>
          <p:cNvSpPr/>
          <p:nvPr/>
        </p:nvSpPr>
        <p:spPr>
          <a:xfrm>
            <a:off x="2864822" y="3233179"/>
            <a:ext cx="3403496"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Share</a:t>
            </a:r>
            <a:r>
              <a:rPr lang="en-US" altLang="zh-CN" dirty="0">
                <a:latin typeface="Helvetica" panose="020B0604020202020204" pitchFamily="34" charset="0"/>
                <a:cs typeface="Helvetica" panose="020B0604020202020204" pitchFamily="34" charset="0"/>
              </a:rPr>
              <a:t> ridership from rail transit </a:t>
            </a:r>
          </a:p>
        </p:txBody>
      </p:sp>
      <p:sp>
        <p:nvSpPr>
          <p:cNvPr id="45" name="矩形 44">
            <a:extLst>
              <a:ext uri="{FF2B5EF4-FFF2-40B4-BE49-F238E27FC236}">
                <a16:creationId xmlns:a16="http://schemas.microsoft.com/office/drawing/2014/main" id="{4A172F0F-0151-4040-9BAF-580FF10D9B35}"/>
              </a:ext>
            </a:extLst>
          </p:cNvPr>
          <p:cNvSpPr/>
          <p:nvPr/>
        </p:nvSpPr>
        <p:spPr>
          <a:xfrm>
            <a:off x="3075434" y="3958442"/>
            <a:ext cx="2993127" cy="369332"/>
          </a:xfrm>
          <a:prstGeom prst="rect">
            <a:avLst/>
          </a:prstGeom>
          <a:ln w="19050">
            <a:solidFill>
              <a:schemeClr val="accent5"/>
            </a:solidFill>
            <a:prstDash val="sysDash"/>
          </a:ln>
        </p:spPr>
        <p:txBody>
          <a:bodyPr wrap="none">
            <a:spAutoFit/>
          </a:bodyPr>
          <a:lstStyle/>
          <a:p>
            <a:r>
              <a:rPr lang="en-US" altLang="zh-CN" dirty="0">
                <a:solidFill>
                  <a:srgbClr val="FF3300"/>
                </a:solidFill>
                <a:latin typeface="Helvetica" panose="020B0604020202020204" pitchFamily="34" charset="0"/>
                <a:cs typeface="Helvetica" panose="020B0604020202020204" pitchFamily="34" charset="0"/>
              </a:rPr>
              <a:t>Bring</a:t>
            </a:r>
            <a:r>
              <a:rPr lang="en-US" altLang="zh-CN" dirty="0">
                <a:latin typeface="Helvetica" panose="020B0604020202020204" pitchFamily="34" charset="0"/>
                <a:cs typeface="Helvetica" panose="020B0604020202020204" pitchFamily="34" charset="0"/>
              </a:rPr>
              <a:t> ridership to rail transit</a:t>
            </a:r>
          </a:p>
        </p:txBody>
      </p:sp>
      <p:pic>
        <p:nvPicPr>
          <p:cNvPr id="16" name="图形 15" descr="箭头: 直">
            <a:extLst>
              <a:ext uri="{FF2B5EF4-FFF2-40B4-BE49-F238E27FC236}">
                <a16:creationId xmlns:a16="http://schemas.microsoft.com/office/drawing/2014/main" id="{6DF65004-CEC9-423C-B7F1-F0DE0068F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15696" y="2455266"/>
            <a:ext cx="701749" cy="701749"/>
          </a:xfrm>
          <a:prstGeom prst="rect">
            <a:avLst/>
          </a:prstGeom>
        </p:spPr>
      </p:pic>
      <p:sp>
        <p:nvSpPr>
          <p:cNvPr id="17" name="文本框 16">
            <a:extLst>
              <a:ext uri="{FF2B5EF4-FFF2-40B4-BE49-F238E27FC236}">
                <a16:creationId xmlns:a16="http://schemas.microsoft.com/office/drawing/2014/main" id="{B2977039-29CD-4F29-B80E-2CFBA42E91DD}"/>
              </a:ext>
            </a:extLst>
          </p:cNvPr>
          <p:cNvSpPr txBox="1"/>
          <p:nvPr/>
        </p:nvSpPr>
        <p:spPr>
          <a:xfrm>
            <a:off x="4327672" y="3616535"/>
            <a:ext cx="492443" cy="369332"/>
          </a:xfrm>
          <a:prstGeom prst="rect">
            <a:avLst/>
          </a:prstGeom>
          <a:noFill/>
        </p:spPr>
        <p:txBody>
          <a:bodyPr wrap="none" rtlCol="0">
            <a:spAutoFit/>
          </a:bodyPr>
          <a:lstStyle/>
          <a:p>
            <a:r>
              <a:rPr lang="en-US" altLang="zh-CN" dirty="0">
                <a:solidFill>
                  <a:srgbClr val="FF3300"/>
                </a:solidFill>
                <a:latin typeface="Helvetica" panose="020B0604020202020204" pitchFamily="34" charset="0"/>
                <a:cs typeface="Helvetica" panose="020B0604020202020204" pitchFamily="34" charset="0"/>
              </a:rPr>
              <a:t>VS</a:t>
            </a:r>
            <a:endParaRPr lang="zh-CN" altLang="en-US" dirty="0">
              <a:solidFill>
                <a:srgbClr val="FF33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53345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DAA73EC9-4942-44C7-B005-AE5611B1DD3A}"/>
              </a:ext>
            </a:extLst>
          </p:cNvPr>
          <p:cNvSpPr/>
          <p:nvPr/>
        </p:nvSpPr>
        <p:spPr>
          <a:xfrm>
            <a:off x="0" y="1142446"/>
            <a:ext cx="9144000" cy="2212778"/>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8" name="矩形 37">
            <a:extLst>
              <a:ext uri="{FF2B5EF4-FFF2-40B4-BE49-F238E27FC236}">
                <a16:creationId xmlns:a16="http://schemas.microsoft.com/office/drawing/2014/main" id="{C484DDFD-7D3E-43A7-A117-54B754F91FA5}"/>
              </a:ext>
            </a:extLst>
          </p:cNvPr>
          <p:cNvSpPr/>
          <p:nvPr/>
        </p:nvSpPr>
        <p:spPr>
          <a:xfrm>
            <a:off x="0" y="3711120"/>
            <a:ext cx="9144000" cy="2777548"/>
          </a:xfrm>
          <a:prstGeom prst="rect">
            <a:avLst/>
          </a:prstGeom>
          <a:solidFill>
            <a:srgbClr val="FFFF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Catchment area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52</a:t>
            </a:fld>
            <a:endParaRPr lang="zh-CN" altLang="en-US">
              <a:solidFill>
                <a:schemeClr val="tx1"/>
              </a:solidFill>
            </a:endParaRPr>
          </a:p>
        </p:txBody>
      </p:sp>
      <p:sp>
        <p:nvSpPr>
          <p:cNvPr id="59" name="矩形 58">
            <a:extLst>
              <a:ext uri="{FF2B5EF4-FFF2-40B4-BE49-F238E27FC236}">
                <a16:creationId xmlns:a16="http://schemas.microsoft.com/office/drawing/2014/main" id="{76ECF721-BF9D-4A6E-B391-6D6AAD55709A}"/>
              </a:ext>
            </a:extLst>
          </p:cNvPr>
          <p:cNvSpPr/>
          <p:nvPr/>
        </p:nvSpPr>
        <p:spPr>
          <a:xfrm>
            <a:off x="864108" y="1792932"/>
            <a:ext cx="7433586" cy="1703030"/>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Catchment area: walking distance accessing the subway station. (Pedestrian Catchment Area, PCA)</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Pedestrian area range: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400m ~ 1000m</a:t>
            </a: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Most adopted: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800m</a:t>
            </a:r>
            <a:r>
              <a:rPr lang="en-US" altLang="zh-CN" dirty="0">
                <a:latin typeface="Helvetica" panose="020B0604020202020204" pitchFamily="34" charset="0"/>
                <a:ea typeface="MS Mincho" panose="02020609040205080304" pitchFamily="49" charset="-128"/>
                <a:cs typeface="Helvetica" panose="020B0604020202020204" pitchFamily="34" charset="0"/>
              </a:rPr>
              <a:t>				</a:t>
            </a:r>
          </a:p>
        </p:txBody>
      </p:sp>
      <p:sp>
        <p:nvSpPr>
          <p:cNvPr id="60" name="矩形 59">
            <a:extLst>
              <a:ext uri="{FF2B5EF4-FFF2-40B4-BE49-F238E27FC236}">
                <a16:creationId xmlns:a16="http://schemas.microsoft.com/office/drawing/2014/main" id="{1E4BA228-E559-4914-8C95-3D8A0A7501E7}"/>
              </a:ext>
            </a:extLst>
          </p:cNvPr>
          <p:cNvSpPr/>
          <p:nvPr/>
        </p:nvSpPr>
        <p:spPr>
          <a:xfrm>
            <a:off x="864108" y="4828455"/>
            <a:ext cx="4765166" cy="128753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Walking speed: about </a:t>
            </a:r>
            <a:r>
              <a:rPr lang="en-US" altLang="zh-CN" dirty="0">
                <a:solidFill>
                  <a:srgbClr val="FF3300"/>
                </a:solidFill>
                <a:latin typeface="Helvetica" panose="020B0604020202020204" pitchFamily="34" charset="0"/>
                <a:cs typeface="Helvetica" panose="020B0604020202020204" pitchFamily="34" charset="0"/>
              </a:rPr>
              <a:t>4.8km/h</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Average</a:t>
            </a:r>
            <a:r>
              <a:rPr lang="en-US" altLang="zh-CN" dirty="0">
                <a:latin typeface="Helvetica" panose="020B0604020202020204" pitchFamily="34" charset="0"/>
                <a:cs typeface="Helvetica" panose="020B0604020202020204" pitchFamily="34" charset="0"/>
              </a:rPr>
              <a:t> walking distance: </a:t>
            </a:r>
            <a:r>
              <a:rPr lang="en-US" altLang="zh-CN" dirty="0">
                <a:solidFill>
                  <a:srgbClr val="FF3300"/>
                </a:solidFill>
                <a:latin typeface="Helvetica" panose="020B0604020202020204" pitchFamily="34" charset="0"/>
                <a:cs typeface="Helvetica" panose="020B0604020202020204" pitchFamily="34" charset="0"/>
              </a:rPr>
              <a:t>about 600m</a:t>
            </a:r>
          </a:p>
          <a:p>
            <a:pPr marL="285750" indent="-285750">
              <a:lnSpc>
                <a:spcPct val="150000"/>
              </a:lnSpc>
              <a:buFont typeface="Wingdings" panose="05000000000000000000" pitchFamily="2" charset="2"/>
              <a:buChar char="Ø"/>
            </a:pPr>
            <a:r>
              <a:rPr lang="en-US" altLang="zh-CN" dirty="0">
                <a:solidFill>
                  <a:srgbClr val="FF3300"/>
                </a:solidFill>
                <a:latin typeface="Helvetica" panose="020B0604020202020204" pitchFamily="34" charset="0"/>
                <a:cs typeface="Helvetica" panose="020B0604020202020204" pitchFamily="34" charset="0"/>
              </a:rPr>
              <a:t>85% </a:t>
            </a:r>
            <a:r>
              <a:rPr lang="en-US" altLang="zh-CN" dirty="0">
                <a:latin typeface="Helvetica" panose="020B0604020202020204" pitchFamily="34" charset="0"/>
                <a:cs typeface="Helvetica" panose="020B0604020202020204" pitchFamily="34" charset="0"/>
              </a:rPr>
              <a:t>of passengers walk to stations</a:t>
            </a:r>
          </a:p>
        </p:txBody>
      </p:sp>
      <p:sp>
        <p:nvSpPr>
          <p:cNvPr id="62" name="文本框 61">
            <a:extLst>
              <a:ext uri="{FF2B5EF4-FFF2-40B4-BE49-F238E27FC236}">
                <a16:creationId xmlns:a16="http://schemas.microsoft.com/office/drawing/2014/main" id="{6ED076D6-1545-4E2E-A94B-90E4B310AAE1}"/>
              </a:ext>
            </a:extLst>
          </p:cNvPr>
          <p:cNvSpPr txBox="1"/>
          <p:nvPr/>
        </p:nvSpPr>
        <p:spPr>
          <a:xfrm>
            <a:off x="6052508" y="5011548"/>
            <a:ext cx="2787528" cy="923330"/>
          </a:xfrm>
          <a:prstGeom prst="rect">
            <a:avLst/>
          </a:prstGeom>
          <a:noFill/>
          <a:ln w="19050">
            <a:solidFill>
              <a:schemeClr val="accent5"/>
            </a:solidFill>
            <a:prstDash val="dash"/>
          </a:ln>
        </p:spPr>
        <p:txBody>
          <a:bodyPr wrap="square" rtlCol="0">
            <a:spAutoFit/>
          </a:bodyPr>
          <a:lstStyle/>
          <a:p>
            <a:r>
              <a:rPr lang="en-US" altLang="zh-CN" dirty="0">
                <a:latin typeface="Helvetica" panose="020B0604020202020204" pitchFamily="34" charset="0"/>
                <a:cs typeface="Helvetica" panose="020B0604020202020204" pitchFamily="34" charset="0"/>
              </a:rPr>
              <a:t>Use </a:t>
            </a:r>
            <a:r>
              <a:rPr lang="en-US" altLang="zh-CN" dirty="0">
                <a:solidFill>
                  <a:srgbClr val="FF3300"/>
                </a:solidFill>
                <a:latin typeface="Helvetica" panose="020B0604020202020204" pitchFamily="34" charset="0"/>
                <a:cs typeface="Helvetica" panose="020B0604020202020204" pitchFamily="34" charset="0"/>
              </a:rPr>
              <a:t>800m</a:t>
            </a:r>
            <a:r>
              <a:rPr lang="en-US" altLang="zh-CN" dirty="0">
                <a:latin typeface="Helvetica" panose="020B0604020202020204" pitchFamily="34" charset="0"/>
                <a:cs typeface="Helvetica" panose="020B0604020202020204" pitchFamily="34" charset="0"/>
              </a:rPr>
              <a:t> pedestrian area as the catchment area of rail transit.</a:t>
            </a:r>
            <a:endParaRPr lang="zh-CN" altLang="en-US"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20622A67-3BE6-4EB3-804B-952281C1D58B}"/>
              </a:ext>
            </a:extLst>
          </p:cNvPr>
          <p:cNvSpPr/>
          <p:nvPr/>
        </p:nvSpPr>
        <p:spPr>
          <a:xfrm>
            <a:off x="551247" y="1275119"/>
            <a:ext cx="169584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a:t>
            </a:r>
            <a:r>
              <a:rPr lang="en-US" altLang="ja-JP" sz="2000" dirty="0">
                <a:latin typeface="Helvetica" panose="020B0604020202020204" pitchFamily="34" charset="0"/>
                <a:cs typeface="Helvetica" panose="020B0604020202020204" pitchFamily="34" charset="0"/>
              </a:rPr>
              <a:t>general</a:t>
            </a:r>
            <a:endParaRPr lang="zh-CN" altLang="en-US" sz="2000" dirty="0">
              <a:latin typeface="Helvetica" panose="020B0604020202020204" pitchFamily="34" charset="0"/>
              <a:cs typeface="Helvetica" panose="020B0604020202020204" pitchFamily="34" charset="0"/>
            </a:endParaRPr>
          </a:p>
        </p:txBody>
      </p:sp>
      <p:grpSp>
        <p:nvGrpSpPr>
          <p:cNvPr id="32" name="组合 31">
            <a:extLst>
              <a:ext uri="{FF2B5EF4-FFF2-40B4-BE49-F238E27FC236}">
                <a16:creationId xmlns:a16="http://schemas.microsoft.com/office/drawing/2014/main" id="{304C683C-C3AF-47A8-A396-BE5424E00318}"/>
              </a:ext>
            </a:extLst>
          </p:cNvPr>
          <p:cNvGrpSpPr/>
          <p:nvPr/>
        </p:nvGrpSpPr>
        <p:grpSpPr>
          <a:xfrm>
            <a:off x="306570" y="591906"/>
            <a:ext cx="2695798" cy="461665"/>
            <a:chOff x="-3" y="4326643"/>
            <a:chExt cx="2695798" cy="461665"/>
          </a:xfrm>
        </p:grpSpPr>
        <p:sp>
          <p:nvSpPr>
            <p:cNvPr id="33" name="矩形 32">
              <a:extLst>
                <a:ext uri="{FF2B5EF4-FFF2-40B4-BE49-F238E27FC236}">
                  <a16:creationId xmlns:a16="http://schemas.microsoft.com/office/drawing/2014/main" id="{6730D91D-1503-4650-8573-82119653E76A}"/>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4" name="文本框 33">
              <a:extLst>
                <a:ext uri="{FF2B5EF4-FFF2-40B4-BE49-F238E27FC236}">
                  <a16:creationId xmlns:a16="http://schemas.microsoft.com/office/drawing/2014/main" id="{913D26EB-C99C-4C0B-BC1D-351C3593DB4B}"/>
                </a:ext>
              </a:extLst>
            </p:cNvPr>
            <p:cNvSpPr txBox="1"/>
            <p:nvPr/>
          </p:nvSpPr>
          <p:spPr>
            <a:xfrm>
              <a:off x="193379" y="4326643"/>
              <a:ext cx="250241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distance</a:t>
              </a:r>
            </a:p>
          </p:txBody>
        </p:sp>
      </p:grpSp>
      <p:sp>
        <p:nvSpPr>
          <p:cNvPr id="35" name="矩形 34">
            <a:extLst>
              <a:ext uri="{FF2B5EF4-FFF2-40B4-BE49-F238E27FC236}">
                <a16:creationId xmlns:a16="http://schemas.microsoft.com/office/drawing/2014/main" id="{FB44CD67-579C-4B83-9607-2DBFD86181E8}"/>
              </a:ext>
            </a:extLst>
          </p:cNvPr>
          <p:cNvSpPr/>
          <p:nvPr/>
        </p:nvSpPr>
        <p:spPr>
          <a:xfrm>
            <a:off x="551247" y="4116146"/>
            <a:ext cx="3612191" cy="400110"/>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In the case of </a:t>
            </a:r>
            <a:r>
              <a:rPr lang="en-US" altLang="ja-JP" sz="2000" dirty="0">
                <a:latin typeface="Helvetica" panose="020B0604020202020204" pitchFamily="34" charset="0"/>
                <a:cs typeface="Helvetica" panose="020B0604020202020204" pitchFamily="34" charset="0"/>
              </a:rPr>
              <a:t>Fukuoka</a:t>
            </a:r>
          </a:p>
        </p:txBody>
      </p:sp>
      <p:pic>
        <p:nvPicPr>
          <p:cNvPr id="36" name="图形 35" descr="箭头: 顺时针弯曲">
            <a:extLst>
              <a:ext uri="{FF2B5EF4-FFF2-40B4-BE49-F238E27FC236}">
                <a16:creationId xmlns:a16="http://schemas.microsoft.com/office/drawing/2014/main" id="{853468AD-17E2-4242-BB07-90A6AABB3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15678">
            <a:off x="4999243" y="4458489"/>
            <a:ext cx="731520" cy="731520"/>
          </a:xfrm>
          <a:prstGeom prst="rect">
            <a:avLst/>
          </a:prstGeom>
        </p:spPr>
      </p:pic>
    </p:spTree>
    <p:extLst>
      <p:ext uri="{BB962C8B-B14F-4D97-AF65-F5344CB8AC3E}">
        <p14:creationId xmlns:p14="http://schemas.microsoft.com/office/powerpoint/2010/main" val="349089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Catchment area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4.3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DA1C219-4E76-4A16-9224-5E9162007E62}"/>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AF92863-0A0B-449B-AF50-34975825FC2E}"/>
              </a:ext>
            </a:extLst>
          </p:cNvPr>
          <p:cNvSpPr>
            <a:spLocks noGrp="1"/>
          </p:cNvSpPr>
          <p:nvPr>
            <p:ph type="sldNum" sz="quarter" idx="12"/>
          </p:nvPr>
        </p:nvSpPr>
        <p:spPr/>
        <p:txBody>
          <a:bodyPr/>
          <a:lstStyle/>
          <a:p>
            <a:fld id="{A17BB91D-344C-44E0-9148-DFE0CFF5CFC9}" type="slidenum">
              <a:rPr lang="zh-CN" altLang="en-US" smtClean="0">
                <a:solidFill>
                  <a:schemeClr val="tx1"/>
                </a:solidFill>
              </a:rPr>
              <a:t>53</a:t>
            </a:fld>
            <a:endParaRPr lang="zh-CN" altLang="en-US">
              <a:solidFill>
                <a:schemeClr val="tx1"/>
              </a:solidFill>
            </a:endParaRPr>
          </a:p>
        </p:txBody>
      </p:sp>
      <p:grpSp>
        <p:nvGrpSpPr>
          <p:cNvPr id="25" name="组合 24">
            <a:extLst>
              <a:ext uri="{FF2B5EF4-FFF2-40B4-BE49-F238E27FC236}">
                <a16:creationId xmlns:a16="http://schemas.microsoft.com/office/drawing/2014/main" id="{2E1AE83A-1592-437C-85FD-29A32BE4AAB1}"/>
              </a:ext>
            </a:extLst>
          </p:cNvPr>
          <p:cNvGrpSpPr/>
          <p:nvPr/>
        </p:nvGrpSpPr>
        <p:grpSpPr>
          <a:xfrm>
            <a:off x="499952" y="1329623"/>
            <a:ext cx="2700000" cy="1913199"/>
            <a:chOff x="499952" y="1515801"/>
            <a:chExt cx="2700000" cy="1913199"/>
          </a:xfrm>
        </p:grpSpPr>
        <p:pic>
          <p:nvPicPr>
            <p:cNvPr id="21" name="图片 20">
              <a:extLst>
                <a:ext uri="{FF2B5EF4-FFF2-40B4-BE49-F238E27FC236}">
                  <a16:creationId xmlns:a16="http://schemas.microsoft.com/office/drawing/2014/main" id="{B88614BE-C6F1-431E-A708-6FE592728BDC}"/>
                </a:ext>
              </a:extLst>
            </p:cNvPr>
            <p:cNvPicPr>
              <a:picLocks noChangeAspect="1"/>
            </p:cNvPicPr>
            <p:nvPr/>
          </p:nvPicPr>
          <p:blipFill>
            <a:blip r:embed="rId3"/>
            <a:stretch>
              <a:fillRect/>
            </a:stretch>
          </p:blipFill>
          <p:spPr>
            <a:xfrm>
              <a:off x="499952" y="1520006"/>
              <a:ext cx="2700000" cy="1908994"/>
            </a:xfrm>
            <a:prstGeom prst="rect">
              <a:avLst/>
            </a:prstGeom>
          </p:spPr>
        </p:pic>
        <p:pic>
          <p:nvPicPr>
            <p:cNvPr id="22" name="图片 21">
              <a:extLst>
                <a:ext uri="{FF2B5EF4-FFF2-40B4-BE49-F238E27FC236}">
                  <a16:creationId xmlns:a16="http://schemas.microsoft.com/office/drawing/2014/main" id="{19EBBA56-104D-4761-98D2-037E9DB636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9952" y="1515801"/>
              <a:ext cx="2700000" cy="1908994"/>
            </a:xfrm>
            <a:prstGeom prst="rect">
              <a:avLst/>
            </a:prstGeom>
            <a:ln>
              <a:solidFill>
                <a:schemeClr val="tx1">
                  <a:lumMod val="75000"/>
                  <a:lumOff val="25000"/>
                </a:schemeClr>
              </a:solidFill>
            </a:ln>
          </p:spPr>
        </p:pic>
      </p:grpSp>
      <p:sp>
        <p:nvSpPr>
          <p:cNvPr id="24" name="矩形 23">
            <a:extLst>
              <a:ext uri="{FF2B5EF4-FFF2-40B4-BE49-F238E27FC236}">
                <a16:creationId xmlns:a16="http://schemas.microsoft.com/office/drawing/2014/main" id="{5E0B2ED9-540A-4E06-BFA3-E3A8CC26F81F}"/>
              </a:ext>
            </a:extLst>
          </p:cNvPr>
          <p:cNvSpPr/>
          <p:nvPr/>
        </p:nvSpPr>
        <p:spPr>
          <a:xfrm>
            <a:off x="820131" y="2557022"/>
            <a:ext cx="546755" cy="4524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E6C87CED-671A-4E26-899F-5B44E3770138}"/>
              </a:ext>
            </a:extLst>
          </p:cNvPr>
          <p:cNvGrpSpPr/>
          <p:nvPr/>
        </p:nvGrpSpPr>
        <p:grpSpPr>
          <a:xfrm>
            <a:off x="3500208" y="1619665"/>
            <a:ext cx="5143840" cy="4256974"/>
            <a:chOff x="820130" y="2738995"/>
            <a:chExt cx="546756" cy="452488"/>
          </a:xfrm>
        </p:grpSpPr>
        <p:pic>
          <p:nvPicPr>
            <p:cNvPr id="49" name="图片 48">
              <a:extLst>
                <a:ext uri="{FF2B5EF4-FFF2-40B4-BE49-F238E27FC236}">
                  <a16:creationId xmlns:a16="http://schemas.microsoft.com/office/drawing/2014/main" id="{4F6009C4-2A27-410D-9926-0D48A61978C3}"/>
                </a:ext>
              </a:extLst>
            </p:cNvPr>
            <p:cNvPicPr>
              <a:picLocks noChangeAspect="1"/>
            </p:cNvPicPr>
            <p:nvPr/>
          </p:nvPicPr>
          <p:blipFill rotWithShape="1">
            <a:blip r:embed="rId3"/>
            <a:srcRect l="11858" t="64074" r="67891" b="12443"/>
            <a:stretch/>
          </p:blipFill>
          <p:spPr>
            <a:xfrm>
              <a:off x="820130" y="2743199"/>
              <a:ext cx="546756" cy="448284"/>
            </a:xfrm>
            <a:prstGeom prst="rect">
              <a:avLst/>
            </a:prstGeom>
          </p:spPr>
        </p:pic>
        <p:pic>
          <p:nvPicPr>
            <p:cNvPr id="50" name="图片 49">
              <a:extLst>
                <a:ext uri="{FF2B5EF4-FFF2-40B4-BE49-F238E27FC236}">
                  <a16:creationId xmlns:a16="http://schemas.microsoft.com/office/drawing/2014/main" id="{B231F0E2-662A-4879-9E1C-838D26B39B5D}"/>
                </a:ext>
              </a:extLst>
            </p:cNvPr>
            <p:cNvPicPr>
              <a:picLocks noChangeAspect="1"/>
            </p:cNvPicPr>
            <p:nvPr/>
          </p:nvPicPr>
          <p:blipFill rotWithShape="1">
            <a:blip r:embed="rId4">
              <a:clrChange>
                <a:clrFrom>
                  <a:srgbClr val="FFFFFF"/>
                </a:clrFrom>
                <a:clrTo>
                  <a:srgbClr val="FFFFFF">
                    <a:alpha val="0"/>
                  </a:srgbClr>
                </a:clrTo>
              </a:clrChange>
              <a:alphaModFix amt="70000"/>
            </a:blip>
            <a:srcRect l="11858" t="64074" r="67891" b="12223"/>
            <a:stretch/>
          </p:blipFill>
          <p:spPr>
            <a:xfrm>
              <a:off x="820130" y="2738995"/>
              <a:ext cx="546756" cy="452487"/>
            </a:xfrm>
            <a:prstGeom prst="rect">
              <a:avLst/>
            </a:prstGeom>
            <a:ln>
              <a:solidFill>
                <a:schemeClr val="tx1">
                  <a:lumMod val="75000"/>
                  <a:lumOff val="25000"/>
                </a:schemeClr>
              </a:solidFill>
            </a:ln>
          </p:spPr>
        </p:pic>
      </p:grpSp>
      <p:sp>
        <p:nvSpPr>
          <p:cNvPr id="51" name="矩形 50">
            <a:extLst>
              <a:ext uri="{FF2B5EF4-FFF2-40B4-BE49-F238E27FC236}">
                <a16:creationId xmlns:a16="http://schemas.microsoft.com/office/drawing/2014/main" id="{3035129C-B9AF-4545-AB75-C5ECF1C7AFAD}"/>
              </a:ext>
            </a:extLst>
          </p:cNvPr>
          <p:cNvSpPr/>
          <p:nvPr/>
        </p:nvSpPr>
        <p:spPr>
          <a:xfrm>
            <a:off x="3500210" y="1623881"/>
            <a:ext cx="5143830" cy="42569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C2B33B9A-C045-48C8-898D-088E2982EAFE}"/>
              </a:ext>
            </a:extLst>
          </p:cNvPr>
          <p:cNvSpPr txBox="1"/>
          <p:nvPr/>
        </p:nvSpPr>
        <p:spPr>
          <a:xfrm>
            <a:off x="3461510" y="1048699"/>
            <a:ext cx="2775119"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Separated along the river</a:t>
            </a:r>
            <a:endParaRPr lang="zh-CN" altLang="en-US" dirty="0">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CC0A5EF6-1F22-4039-B2C9-E4F98DFF1A99}"/>
              </a:ext>
            </a:extLst>
          </p:cNvPr>
          <p:cNvSpPr txBox="1"/>
          <p:nvPr/>
        </p:nvSpPr>
        <p:spPr>
          <a:xfrm>
            <a:off x="197714" y="4232703"/>
            <a:ext cx="3002238" cy="1477328"/>
          </a:xfrm>
          <a:prstGeom prst="rect">
            <a:avLst/>
          </a:prstGeom>
          <a:noFill/>
          <a:ln w="19050">
            <a:solidFill>
              <a:schemeClr val="accent5"/>
            </a:solidFill>
          </a:ln>
        </p:spPr>
        <p:txBody>
          <a:bodyPr wrap="square" rtlCol="0">
            <a:spAutoFit/>
          </a:bodyPr>
          <a:lstStyle>
            <a:defPPr>
              <a:defRPr lang="en-US"/>
            </a:defPPr>
          </a:lstStyle>
          <a:p>
            <a:r>
              <a:rPr lang="en-US" altLang="zh-CN" dirty="0">
                <a:latin typeface="Helvetica" panose="020B0604020202020204" pitchFamily="34" charset="0"/>
                <a:cs typeface="Helvetica" panose="020B0604020202020204" pitchFamily="34" charset="0"/>
              </a:rPr>
              <a:t>The walking distances along the real road network are </a:t>
            </a:r>
            <a:r>
              <a:rPr lang="en-US" altLang="zh-CN" dirty="0">
                <a:solidFill>
                  <a:srgbClr val="FF0000"/>
                </a:solidFill>
                <a:latin typeface="Helvetica" panose="020B0604020202020204" pitchFamily="34" charset="0"/>
                <a:cs typeface="Helvetica" panose="020B0604020202020204" pitchFamily="34" charset="0"/>
              </a:rPr>
              <a:t>equal from any point on the boundary line </a:t>
            </a:r>
            <a:r>
              <a:rPr lang="en-US" altLang="zh-CN" dirty="0">
                <a:latin typeface="Helvetica" panose="020B0604020202020204" pitchFamily="34" charset="0"/>
                <a:cs typeface="Helvetica" panose="020B0604020202020204" pitchFamily="34" charset="0"/>
              </a:rPr>
              <a:t>to </a:t>
            </a:r>
            <a:r>
              <a:rPr lang="en-US" altLang="zh-CN" dirty="0">
                <a:solidFill>
                  <a:srgbClr val="FF0000"/>
                </a:solidFill>
                <a:latin typeface="Helvetica" panose="020B0604020202020204" pitchFamily="34" charset="0"/>
                <a:cs typeface="Helvetica" panose="020B0604020202020204" pitchFamily="34" charset="0"/>
              </a:rPr>
              <a:t>both the station on both sides</a:t>
            </a:r>
            <a:r>
              <a:rPr lang="en-US" altLang="zh-CN" dirty="0">
                <a:latin typeface="Helvetica" panose="020B0604020202020204" pitchFamily="34" charset="0"/>
                <a:cs typeface="Helvetica" panose="020B0604020202020204" pitchFamily="34" charset="0"/>
              </a:rPr>
              <a:t>.</a:t>
            </a:r>
          </a:p>
        </p:txBody>
      </p:sp>
      <p:cxnSp>
        <p:nvCxnSpPr>
          <p:cNvPr id="4" name="直接箭头连接符 3">
            <a:extLst>
              <a:ext uri="{FF2B5EF4-FFF2-40B4-BE49-F238E27FC236}">
                <a16:creationId xmlns:a16="http://schemas.microsoft.com/office/drawing/2014/main" id="{DBB82E07-B04A-4005-BE88-E5F52551582C}"/>
              </a:ext>
            </a:extLst>
          </p:cNvPr>
          <p:cNvCxnSpPr>
            <a:cxnSpLocks/>
            <a:stCxn id="24" idx="3"/>
            <a:endCxn id="50" idx="1"/>
          </p:cNvCxnSpPr>
          <p:nvPr/>
        </p:nvCxnSpPr>
        <p:spPr>
          <a:xfrm>
            <a:off x="1366886" y="2783266"/>
            <a:ext cx="2133322" cy="964882"/>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5F2CFF3-AC83-4203-9501-C1B43FC90B8C}"/>
              </a:ext>
            </a:extLst>
          </p:cNvPr>
          <p:cNvCxnSpPr>
            <a:cxnSpLocks/>
            <a:stCxn id="26" idx="2"/>
          </p:cNvCxnSpPr>
          <p:nvPr/>
        </p:nvCxnSpPr>
        <p:spPr>
          <a:xfrm>
            <a:off x="4849070" y="1418031"/>
            <a:ext cx="784460" cy="2042758"/>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58DB08-27EE-4AB0-B033-773ED0BAF337}"/>
              </a:ext>
            </a:extLst>
          </p:cNvPr>
          <p:cNvCxnSpPr>
            <a:cxnSpLocks/>
            <a:stCxn id="27" idx="3"/>
          </p:cNvCxnSpPr>
          <p:nvPr/>
        </p:nvCxnSpPr>
        <p:spPr>
          <a:xfrm flipV="1">
            <a:off x="3199952" y="4340607"/>
            <a:ext cx="3719322" cy="630760"/>
          </a:xfrm>
          <a:prstGeom prst="straightConnector1">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81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a:extLst>
              <a:ext uri="{FF2B5EF4-FFF2-40B4-BE49-F238E27FC236}">
                <a16:creationId xmlns:a16="http://schemas.microsoft.com/office/drawing/2014/main" id="{F3AD1D48-28FF-4A95-ACE3-6D7EE9AAD778}"/>
              </a:ext>
            </a:extLst>
          </p:cNvPr>
          <p:cNvSpPr/>
          <p:nvPr/>
        </p:nvSpPr>
        <p:spPr>
          <a:xfrm>
            <a:off x="5749729" y="2544234"/>
            <a:ext cx="2491920" cy="2847114"/>
          </a:xfrm>
          <a:prstGeom prst="roundRect">
            <a:avLst>
              <a:gd name="adj" fmla="val 5421"/>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箭头: 下 44">
            <a:extLst>
              <a:ext uri="{FF2B5EF4-FFF2-40B4-BE49-F238E27FC236}">
                <a16:creationId xmlns:a16="http://schemas.microsoft.com/office/drawing/2014/main" id="{B18F280F-9772-4D9D-8536-59FFD34EB1C7}"/>
              </a:ext>
            </a:extLst>
          </p:cNvPr>
          <p:cNvSpPr/>
          <p:nvPr/>
        </p:nvSpPr>
        <p:spPr>
          <a:xfrm>
            <a:off x="3461923" y="2029952"/>
            <a:ext cx="1326004" cy="4066849"/>
          </a:xfrm>
          <a:prstGeom prst="downArrow">
            <a:avLst>
              <a:gd name="adj1" fmla="val 50000"/>
              <a:gd name="adj2" fmla="val 66994"/>
            </a:avLst>
          </a:prstGeom>
          <a:solidFill>
            <a:schemeClr val="accent5">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54</a:t>
            </a:fld>
            <a:endParaRPr lang="zh-CN" altLang="en-US">
              <a:solidFill>
                <a:schemeClr val="tx1"/>
              </a:solidFill>
            </a:endParaRPr>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7721405" cy="461665"/>
            <a:chOff x="-3" y="4326643"/>
            <a:chExt cx="7721405"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752802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 of screening valid factors with small sample</a:t>
              </a:r>
            </a:p>
          </p:txBody>
        </p:sp>
      </p:grpSp>
      <p:sp>
        <p:nvSpPr>
          <p:cNvPr id="5" name="文本框 4">
            <a:extLst>
              <a:ext uri="{FF2B5EF4-FFF2-40B4-BE49-F238E27FC236}">
                <a16:creationId xmlns:a16="http://schemas.microsoft.com/office/drawing/2014/main" id="{97AE0EDC-4C36-4B9C-A66B-31C102D5DFF5}"/>
              </a:ext>
            </a:extLst>
          </p:cNvPr>
          <p:cNvSpPr txBox="1"/>
          <p:nvPr/>
        </p:nvSpPr>
        <p:spPr>
          <a:xfrm>
            <a:off x="2985233" y="2174902"/>
            <a:ext cx="2287806" cy="369332"/>
          </a:xfrm>
          <a:prstGeom prst="rect">
            <a:avLst/>
          </a:prstGeom>
          <a:noFill/>
          <a:ln w="19050">
            <a:solidFill>
              <a:schemeClr val="accent5"/>
            </a:solidFill>
          </a:ln>
        </p:spPr>
        <p:txBody>
          <a:bodyPr wrap="none" rtlCol="0">
            <a:spAutoFit/>
          </a:bodyPr>
          <a:lstStyle/>
          <a:p>
            <a:r>
              <a:rPr lang="en-US" altLang="zh-CN" dirty="0">
                <a:latin typeface="Helvetica" panose="020B0604020202020204" pitchFamily="34" charset="0"/>
                <a:cs typeface="Helvetica" panose="020B0604020202020204" pitchFamily="34" charset="0"/>
              </a:rPr>
              <a:t>Candidate indicators</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A7E0BF7F-7AFB-4E5C-B844-1AEA99D157A2}"/>
              </a:ext>
            </a:extLst>
          </p:cNvPr>
          <p:cNvSpPr txBox="1"/>
          <p:nvPr/>
        </p:nvSpPr>
        <p:spPr>
          <a:xfrm>
            <a:off x="3263097" y="3394729"/>
            <a:ext cx="1732077"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Valid indicators</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4830B028-DCD5-46A3-9ABD-9E0A1F3DBA15}"/>
              </a:ext>
            </a:extLst>
          </p:cNvPr>
          <p:cNvSpPr txBox="1"/>
          <p:nvPr/>
        </p:nvSpPr>
        <p:spPr>
          <a:xfrm>
            <a:off x="2969639" y="4681210"/>
            <a:ext cx="2287806"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Optimal combination</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8918DDE5-E6CD-4410-8E24-6E5308C693EA}"/>
              </a:ext>
            </a:extLst>
          </p:cNvPr>
          <p:cNvSpPr/>
          <p:nvPr/>
        </p:nvSpPr>
        <p:spPr>
          <a:xfrm>
            <a:off x="1520995" y="2177863"/>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16</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8665EC1B-21F2-437C-AB4F-ED4F6E9F81C1}"/>
              </a:ext>
            </a:extLst>
          </p:cNvPr>
          <p:cNvSpPr/>
          <p:nvPr/>
        </p:nvSpPr>
        <p:spPr>
          <a:xfrm>
            <a:off x="1520995" y="3394738"/>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10</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4" name="矩形: 圆角 33">
            <a:extLst>
              <a:ext uri="{FF2B5EF4-FFF2-40B4-BE49-F238E27FC236}">
                <a16:creationId xmlns:a16="http://schemas.microsoft.com/office/drawing/2014/main" id="{B29EC168-07E8-4DAB-BF40-766B50F70241}"/>
              </a:ext>
            </a:extLst>
          </p:cNvPr>
          <p:cNvSpPr/>
          <p:nvPr/>
        </p:nvSpPr>
        <p:spPr>
          <a:xfrm>
            <a:off x="1505401" y="4681219"/>
            <a:ext cx="880274" cy="36932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Helvetica" panose="020B0604020202020204" pitchFamily="34" charset="0"/>
                <a:cs typeface="Helvetica" panose="020B0604020202020204" pitchFamily="34" charset="0"/>
              </a:rPr>
              <a:t>9</a:t>
            </a: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E4933E1B-FB80-41EA-9C84-B1663DD8B4EE}"/>
              </a:ext>
            </a:extLst>
          </p:cNvPr>
          <p:cNvSpPr/>
          <p:nvPr/>
        </p:nvSpPr>
        <p:spPr>
          <a:xfrm>
            <a:off x="5832641" y="3133729"/>
            <a:ext cx="2221919" cy="904081"/>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1600" dirty="0">
                <a:solidFill>
                  <a:schemeClr val="bg1"/>
                </a:solidFill>
                <a:latin typeface="Helvetica" panose="020B0604020202020204" pitchFamily="34" charset="0"/>
                <a:cs typeface="Helvetica" panose="020B0604020202020204" pitchFamily="34" charset="0"/>
              </a:rPr>
              <a:t>Multicollinearity</a:t>
            </a:r>
          </a:p>
          <a:p>
            <a:pPr marL="285750" indent="-285750">
              <a:buFont typeface="Arial" panose="020B0604020202020204" pitchFamily="34" charset="0"/>
              <a:buChar char="•"/>
            </a:pPr>
            <a:r>
              <a:rPr lang="en-US" altLang="zh-CN" sz="1600" dirty="0">
                <a:solidFill>
                  <a:schemeClr val="bg1"/>
                </a:solidFill>
                <a:latin typeface="Helvetica" panose="020B0604020202020204" pitchFamily="34" charset="0"/>
                <a:cs typeface="Helvetica" panose="020B0604020202020204" pitchFamily="34" charset="0"/>
              </a:rPr>
              <a:t>Validity</a:t>
            </a:r>
          </a:p>
          <a:p>
            <a:pPr marL="285750" indent="-285750">
              <a:buFont typeface="Arial" panose="020B0604020202020204" pitchFamily="34" charset="0"/>
              <a:buChar char="•"/>
            </a:pPr>
            <a:r>
              <a:rPr lang="en-US" altLang="zh-CN" sz="1600" dirty="0">
                <a:solidFill>
                  <a:schemeClr val="bg1"/>
                </a:solidFill>
                <a:latin typeface="Helvetica" panose="020B0604020202020204" pitchFamily="34" charset="0"/>
                <a:cs typeface="Helvetica" panose="020B0604020202020204" pitchFamily="34" charset="0"/>
              </a:rPr>
              <a:t>Stability</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FA35E24F-D409-4C31-B24A-FAA435141F31}"/>
              </a:ext>
            </a:extLst>
          </p:cNvPr>
          <p:cNvSpPr/>
          <p:nvPr/>
        </p:nvSpPr>
        <p:spPr>
          <a:xfrm>
            <a:off x="6280598" y="2571422"/>
            <a:ext cx="1326004" cy="369332"/>
          </a:xfrm>
          <a:prstGeom prst="rect">
            <a:avLst/>
          </a:prstGeom>
          <a:ln>
            <a:noFill/>
          </a:ln>
        </p:spPr>
        <p:txBody>
          <a:bodyPr wrap="none">
            <a:spAutoFit/>
          </a:bodyPr>
          <a:lstStyle/>
          <a:p>
            <a:pPr algn="ctr"/>
            <a:r>
              <a:rPr lang="en-US" altLang="zh-CN" dirty="0">
                <a:solidFill>
                  <a:schemeClr val="bg1"/>
                </a:solidFill>
                <a:latin typeface="Helvetica" panose="020B0604020202020204" pitchFamily="34" charset="0"/>
                <a:cs typeface="Helvetica" panose="020B0604020202020204" pitchFamily="34" charset="0"/>
              </a:rPr>
              <a:t>Judgement</a:t>
            </a:r>
          </a:p>
        </p:txBody>
      </p:sp>
      <p:sp>
        <p:nvSpPr>
          <p:cNvPr id="40" name="矩形 39">
            <a:extLst>
              <a:ext uri="{FF2B5EF4-FFF2-40B4-BE49-F238E27FC236}">
                <a16:creationId xmlns:a16="http://schemas.microsoft.com/office/drawing/2014/main" id="{8FA3D315-842B-45F0-A0A9-23C2B04E9949}"/>
              </a:ext>
            </a:extLst>
          </p:cNvPr>
          <p:cNvSpPr/>
          <p:nvPr/>
        </p:nvSpPr>
        <p:spPr>
          <a:xfrm>
            <a:off x="1330189" y="1451948"/>
            <a:ext cx="1261884" cy="646331"/>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Number of</a:t>
            </a:r>
          </a:p>
          <a:p>
            <a:pPr algn="ctr"/>
            <a:r>
              <a:rPr lang="en-US" altLang="zh-CN" dirty="0">
                <a:latin typeface="Helvetica" panose="020B0604020202020204" pitchFamily="34" charset="0"/>
                <a:cs typeface="Helvetica" panose="020B0604020202020204" pitchFamily="34" charset="0"/>
              </a:rPr>
              <a:t>indicators</a:t>
            </a:r>
          </a:p>
        </p:txBody>
      </p:sp>
      <p:sp>
        <p:nvSpPr>
          <p:cNvPr id="41" name="箭头: 右 40">
            <a:extLst>
              <a:ext uri="{FF2B5EF4-FFF2-40B4-BE49-F238E27FC236}">
                <a16:creationId xmlns:a16="http://schemas.microsoft.com/office/drawing/2014/main" id="{8401FFC0-B241-4E8A-924B-8542C7600D34}"/>
              </a:ext>
            </a:extLst>
          </p:cNvPr>
          <p:cNvSpPr/>
          <p:nvPr/>
        </p:nvSpPr>
        <p:spPr>
          <a:xfrm rot="10800000">
            <a:off x="5226793" y="3515758"/>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01AA47AD-47C8-44D6-927A-DFF8683B7D0C}"/>
              </a:ext>
            </a:extLst>
          </p:cNvPr>
          <p:cNvCxnSpPr>
            <a:stCxn id="5" idx="1"/>
            <a:endCxn id="6" idx="3"/>
          </p:cNvCxnSpPr>
          <p:nvPr/>
        </p:nvCxnSpPr>
        <p:spPr>
          <a:xfrm flipH="1">
            <a:off x="2401269" y="2359568"/>
            <a:ext cx="583964" cy="295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A872C82-2726-4D1D-8C6C-30452DC3A4D8}"/>
              </a:ext>
            </a:extLst>
          </p:cNvPr>
          <p:cNvCxnSpPr>
            <a:cxnSpLocks/>
            <a:stCxn id="30" idx="1"/>
            <a:endCxn id="33" idx="3"/>
          </p:cNvCxnSpPr>
          <p:nvPr/>
        </p:nvCxnSpPr>
        <p:spPr>
          <a:xfrm flipH="1">
            <a:off x="2401269" y="3579395"/>
            <a:ext cx="861828" cy="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E38FB61-E9CE-41F5-B34D-282356E46E85}"/>
              </a:ext>
            </a:extLst>
          </p:cNvPr>
          <p:cNvCxnSpPr>
            <a:cxnSpLocks/>
            <a:endCxn id="34" idx="3"/>
          </p:cNvCxnSpPr>
          <p:nvPr/>
        </p:nvCxnSpPr>
        <p:spPr>
          <a:xfrm flipH="1" flipV="1">
            <a:off x="2385675" y="4865881"/>
            <a:ext cx="551806" cy="147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3FEDA9D3-74FC-4773-9EFA-EA57B406CB60}"/>
              </a:ext>
            </a:extLst>
          </p:cNvPr>
          <p:cNvSpPr/>
          <p:nvPr/>
        </p:nvSpPr>
        <p:spPr>
          <a:xfrm>
            <a:off x="3877784" y="1590447"/>
            <a:ext cx="671979"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Flow</a:t>
            </a:r>
          </a:p>
        </p:txBody>
      </p:sp>
      <p:sp>
        <p:nvSpPr>
          <p:cNvPr id="35" name="文本框 34">
            <a:extLst>
              <a:ext uri="{FF2B5EF4-FFF2-40B4-BE49-F238E27FC236}">
                <a16:creationId xmlns:a16="http://schemas.microsoft.com/office/drawing/2014/main" id="{A230BAB2-8226-4E5E-9BB2-7A6579B8572C}"/>
              </a:ext>
            </a:extLst>
          </p:cNvPr>
          <p:cNvSpPr txBox="1"/>
          <p:nvPr/>
        </p:nvSpPr>
        <p:spPr>
          <a:xfrm>
            <a:off x="3170731" y="5599244"/>
            <a:ext cx="1928733" cy="369332"/>
          </a:xfrm>
          <a:prstGeom prst="rect">
            <a:avLst/>
          </a:prstGeom>
          <a:noFill/>
          <a:ln w="19050">
            <a:solidFill>
              <a:schemeClr val="accent5"/>
            </a:solidFill>
          </a:ln>
        </p:spPr>
        <p:txBody>
          <a:bodyPr wrap="none" rtlCol="0">
            <a:spAutoFit/>
          </a:bodyPr>
          <a:lstStyle>
            <a:defPPr>
              <a:defRPr lang="en-US"/>
            </a:defPPr>
          </a:lstStyle>
          <a:p>
            <a:r>
              <a:rPr lang="en-US" altLang="zh-CN" dirty="0">
                <a:latin typeface="Helvetica" panose="020B0604020202020204" pitchFamily="34" charset="0"/>
                <a:cs typeface="Helvetica" panose="020B0604020202020204" pitchFamily="34" charset="0"/>
              </a:rPr>
              <a:t>Model estimation</a:t>
            </a:r>
            <a:endParaRPr lang="zh-CN" altLang="en-US" dirty="0">
              <a:latin typeface="Helvetica" panose="020B0604020202020204" pitchFamily="34" charset="0"/>
              <a:cs typeface="Helvetica" panose="020B0604020202020204" pitchFamily="34" charset="0"/>
            </a:endParaRPr>
          </a:p>
        </p:txBody>
      </p:sp>
      <p:sp>
        <p:nvSpPr>
          <p:cNvPr id="32" name="矩形: 圆角 31">
            <a:extLst>
              <a:ext uri="{FF2B5EF4-FFF2-40B4-BE49-F238E27FC236}">
                <a16:creationId xmlns:a16="http://schemas.microsoft.com/office/drawing/2014/main" id="{DB1AB789-2D67-478C-9EFD-48A1A2A5A83E}"/>
              </a:ext>
            </a:extLst>
          </p:cNvPr>
          <p:cNvSpPr/>
          <p:nvPr/>
        </p:nvSpPr>
        <p:spPr>
          <a:xfrm>
            <a:off x="5897981" y="4560654"/>
            <a:ext cx="2091241" cy="610444"/>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Test indicators for linear regression</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39" name="箭头: 右 38">
            <a:extLst>
              <a:ext uri="{FF2B5EF4-FFF2-40B4-BE49-F238E27FC236}">
                <a16:creationId xmlns:a16="http://schemas.microsoft.com/office/drawing/2014/main" id="{ED8CBDA6-7AA8-4616-8440-CD5E8676451C}"/>
              </a:ext>
            </a:extLst>
          </p:cNvPr>
          <p:cNvSpPr/>
          <p:nvPr/>
        </p:nvSpPr>
        <p:spPr>
          <a:xfrm rot="10800000">
            <a:off x="5352820" y="4773295"/>
            <a:ext cx="374228" cy="185162"/>
          </a:xfrm>
          <a:prstGeom prst="rightArrow">
            <a:avLst>
              <a:gd name="adj1" fmla="val 50000"/>
              <a:gd name="adj2" fmla="val 1014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1404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7BF8A097-78DC-4338-B9EE-86B0BD1727C1}"/>
              </a:ext>
            </a:extLst>
          </p:cNvPr>
          <p:cNvGraphicFramePr>
            <a:graphicFrameLocks noGrp="1"/>
          </p:cNvGraphicFramePr>
          <p:nvPr>
            <p:extLst>
              <p:ext uri="{D42A27DB-BD31-4B8C-83A1-F6EECF244321}">
                <p14:modId xmlns:p14="http://schemas.microsoft.com/office/powerpoint/2010/main" val="1071013321"/>
              </p:ext>
            </p:extLst>
          </p:nvPr>
        </p:nvGraphicFramePr>
        <p:xfrm>
          <a:off x="6953826" y="1741575"/>
          <a:ext cx="1896215" cy="4121492"/>
        </p:xfrm>
        <a:graphic>
          <a:graphicData uri="http://schemas.openxmlformats.org/drawingml/2006/table">
            <a:tbl>
              <a:tblPr firstRow="1" firstCol="1" bandRow="1"/>
              <a:tblGrid>
                <a:gridCol w="985421">
                  <a:extLst>
                    <a:ext uri="{9D8B030D-6E8A-4147-A177-3AD203B41FA5}">
                      <a16:colId xmlns:a16="http://schemas.microsoft.com/office/drawing/2014/main" val="1049214371"/>
                    </a:ext>
                  </a:extLst>
                </a:gridCol>
                <a:gridCol w="910794">
                  <a:extLst>
                    <a:ext uri="{9D8B030D-6E8A-4147-A177-3AD203B41FA5}">
                      <a16:colId xmlns:a16="http://schemas.microsoft.com/office/drawing/2014/main" val="1588480738"/>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Pattern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Type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413091"/>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2707853919"/>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105200692"/>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398706342"/>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1090229097"/>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Random</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Global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693495308"/>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37135820"/>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712352504"/>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997090810"/>
                  </a:ext>
                </a:extLst>
              </a:tr>
              <a:tr h="374681">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Clustered</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Local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7853178"/>
                  </a:ext>
                </a:extLst>
              </a:tr>
            </a:tbl>
          </a:graphicData>
        </a:graphic>
      </p:graphicFrame>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55</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D4FDB3B3-06D6-428F-8331-AA7403926055}"/>
              </a:ext>
            </a:extLst>
          </p:cNvPr>
          <p:cNvGraphicFramePr>
            <a:graphicFrameLocks noGrp="1"/>
          </p:cNvGraphicFramePr>
          <p:nvPr>
            <p:extLst>
              <p:ext uri="{D42A27DB-BD31-4B8C-83A1-F6EECF244321}">
                <p14:modId xmlns:p14="http://schemas.microsoft.com/office/powerpoint/2010/main" val="2306357255"/>
              </p:ext>
            </p:extLst>
          </p:nvPr>
        </p:nvGraphicFramePr>
        <p:xfrm>
          <a:off x="284536" y="1741575"/>
          <a:ext cx="3818863" cy="4121492"/>
        </p:xfrm>
        <a:graphic>
          <a:graphicData uri="http://schemas.openxmlformats.org/drawingml/2006/table">
            <a:tbl>
              <a:tblPr firstRow="1" firstCol="1" bandRow="1"/>
              <a:tblGrid>
                <a:gridCol w="2138918">
                  <a:extLst>
                    <a:ext uri="{9D8B030D-6E8A-4147-A177-3AD203B41FA5}">
                      <a16:colId xmlns:a16="http://schemas.microsoft.com/office/drawing/2014/main" val="386259981"/>
                    </a:ext>
                  </a:extLst>
                </a:gridCol>
                <a:gridCol w="818707">
                  <a:extLst>
                    <a:ext uri="{9D8B030D-6E8A-4147-A177-3AD203B41FA5}">
                      <a16:colId xmlns:a16="http://schemas.microsoft.com/office/drawing/2014/main" val="856747740"/>
                    </a:ext>
                  </a:extLst>
                </a:gridCol>
                <a:gridCol w="861238">
                  <a:extLst>
                    <a:ext uri="{9D8B030D-6E8A-4147-A177-3AD203B41FA5}">
                      <a16:colId xmlns:a16="http://schemas.microsoft.com/office/drawing/2014/main" val="2557828559"/>
                    </a:ext>
                  </a:extLst>
                </a:gridCol>
              </a:tblGrid>
              <a:tr h="749363">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Moran's Index</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P-value*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0478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0.51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82307817"/>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0.29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7719786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0.84</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04149786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727342242"/>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0.36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685879046"/>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Capacity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0.70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14545653"/>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299860948"/>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Population/Job Balance</a:t>
                      </a:r>
                    </a:p>
                  </a:txBody>
                  <a:tcPr marL="68580" marR="68580" marT="0" marB="0" anchor="ctr">
                    <a:lnL>
                      <a:noFill/>
                    </a:lnL>
                    <a:lnR>
                      <a:noFill/>
                    </a:lnR>
                    <a:lnT>
                      <a:noFill/>
                    </a:lnT>
                    <a:lnB>
                      <a:noFill/>
                    </a:lnB>
                    <a:noFill/>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0.77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325384029"/>
                  </a:ext>
                </a:extLst>
              </a:tr>
              <a:tr h="374681">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2970574"/>
                  </a:ext>
                </a:extLst>
              </a:tr>
            </a:tbl>
          </a:graphicData>
        </a:graphic>
      </p:graphicFrame>
      <p:grpSp>
        <p:nvGrpSpPr>
          <p:cNvPr id="22" name="组合 21">
            <a:extLst>
              <a:ext uri="{FF2B5EF4-FFF2-40B4-BE49-F238E27FC236}">
                <a16:creationId xmlns:a16="http://schemas.microsoft.com/office/drawing/2014/main" id="{F23AB9D6-2EA0-4139-818B-91E9AD6F5DBE}"/>
              </a:ext>
            </a:extLst>
          </p:cNvPr>
          <p:cNvGrpSpPr/>
          <p:nvPr/>
        </p:nvGrpSpPr>
        <p:grpSpPr>
          <a:xfrm>
            <a:off x="306570" y="591906"/>
            <a:ext cx="5544142" cy="461665"/>
            <a:chOff x="-3" y="4326643"/>
            <a:chExt cx="5544142" cy="461665"/>
          </a:xfrm>
        </p:grpSpPr>
        <p:sp>
          <p:nvSpPr>
            <p:cNvPr id="23" name="矩形 22">
              <a:extLst>
                <a:ext uri="{FF2B5EF4-FFF2-40B4-BE49-F238E27FC236}">
                  <a16:creationId xmlns:a16="http://schemas.microsoft.com/office/drawing/2014/main" id="{BC01AC44-08E1-419E-A034-CA048FCED5B2}"/>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2C8A312D-070C-49B5-85B6-F37F05AD62E9}"/>
                </a:ext>
              </a:extLst>
            </p:cNvPr>
            <p:cNvSpPr txBox="1"/>
            <p:nvPr/>
          </p:nvSpPr>
          <p:spPr>
            <a:xfrm>
              <a:off x="193379" y="4326643"/>
              <a:ext cx="535076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Identification for global/local variable</a:t>
              </a:r>
            </a:p>
          </p:txBody>
        </p:sp>
      </p:grpSp>
      <p:sp>
        <p:nvSpPr>
          <p:cNvPr id="5" name="文本框 4">
            <a:extLst>
              <a:ext uri="{FF2B5EF4-FFF2-40B4-BE49-F238E27FC236}">
                <a16:creationId xmlns:a16="http://schemas.microsoft.com/office/drawing/2014/main" id="{814108BC-8720-45F9-9F74-A96E018ED7E1}"/>
              </a:ext>
            </a:extLst>
          </p:cNvPr>
          <p:cNvSpPr txBox="1"/>
          <p:nvPr/>
        </p:nvSpPr>
        <p:spPr>
          <a:xfrm>
            <a:off x="5023972" y="1857777"/>
            <a:ext cx="104612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 </a:t>
            </a:r>
            <a:r>
              <a:rPr lang="en-US" altLang="zh-CN" dirty="0">
                <a:latin typeface="Helvetica" panose="020B0604020202020204" pitchFamily="34" charset="0"/>
                <a:ea typeface="微软雅黑" panose="020B0503020204020204" pitchFamily="34" charset="-122"/>
                <a:cs typeface="Helvetica" panose="020B0604020202020204" pitchFamily="34" charset="0"/>
              </a:rPr>
              <a:t>&gt; </a:t>
            </a:r>
            <a:r>
              <a:rPr lang="en-US" altLang="zh-CN" dirty="0">
                <a:latin typeface="Helvetica" panose="020B0604020202020204" pitchFamily="34" charset="0"/>
                <a:cs typeface="Helvetica" panose="020B0604020202020204" pitchFamily="34" charset="0"/>
              </a:rPr>
              <a:t>0.05</a:t>
            </a: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DBA4A560-CC74-4ADD-A840-BB4831ABA645}"/>
              </a:ext>
            </a:extLst>
          </p:cNvPr>
          <p:cNvSpPr txBox="1"/>
          <p:nvPr/>
        </p:nvSpPr>
        <p:spPr>
          <a:xfrm>
            <a:off x="4985096" y="4532024"/>
            <a:ext cx="1038105"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 </a:t>
            </a:r>
            <a:r>
              <a:rPr lang="en-US" altLang="zh-CN" dirty="0">
                <a:latin typeface="Helvetica" panose="020B0604020202020204" pitchFamily="34" charset="0"/>
                <a:ea typeface="微软雅黑" panose="020B0503020204020204" pitchFamily="34" charset="-122"/>
                <a:cs typeface="Helvetica" panose="020B0604020202020204" pitchFamily="34" charset="0"/>
              </a:rPr>
              <a:t>≤ </a:t>
            </a:r>
            <a:r>
              <a:rPr lang="en-US" altLang="zh-CN" dirty="0">
                <a:latin typeface="Helvetica" panose="020B0604020202020204" pitchFamily="34" charset="0"/>
                <a:cs typeface="Helvetica" panose="020B0604020202020204" pitchFamily="34" charset="0"/>
              </a:rPr>
              <a:t>0.05</a:t>
            </a:r>
            <a:endParaRPr lang="zh-CN" altLang="en-US" dirty="0">
              <a:latin typeface="Helvetica" panose="020B0604020202020204" pitchFamily="34" charset="0"/>
              <a:cs typeface="Helvetica" panose="020B0604020202020204" pitchFamily="34" charset="0"/>
            </a:endParaRPr>
          </a:p>
        </p:txBody>
      </p:sp>
      <p:sp>
        <p:nvSpPr>
          <p:cNvPr id="6" name="矩形: 圆角 5">
            <a:extLst>
              <a:ext uri="{FF2B5EF4-FFF2-40B4-BE49-F238E27FC236}">
                <a16:creationId xmlns:a16="http://schemas.microsoft.com/office/drawing/2014/main" id="{8F245717-6581-4684-8D81-198A05DD3FCD}"/>
              </a:ext>
            </a:extLst>
          </p:cNvPr>
          <p:cNvSpPr/>
          <p:nvPr/>
        </p:nvSpPr>
        <p:spPr>
          <a:xfrm>
            <a:off x="4504024" y="2232129"/>
            <a:ext cx="2000249" cy="82191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Pattern: Random</a:t>
            </a:r>
          </a:p>
          <a:p>
            <a:pPr algn="ctr"/>
            <a:r>
              <a:rPr lang="en-US" altLang="zh-CN" dirty="0">
                <a:latin typeface="Helvetica" panose="020B0604020202020204" pitchFamily="34" charset="0"/>
                <a:cs typeface="Helvetica" panose="020B0604020202020204" pitchFamily="34" charset="0"/>
              </a:rPr>
              <a:t>Type: Global</a:t>
            </a:r>
            <a:endParaRPr lang="zh-CN" altLang="en-US" dirty="0">
              <a:latin typeface="Helvetica" panose="020B0604020202020204" pitchFamily="34" charset="0"/>
              <a:cs typeface="Helvetica" panose="020B0604020202020204" pitchFamily="34" charset="0"/>
            </a:endParaRPr>
          </a:p>
        </p:txBody>
      </p:sp>
      <p:sp>
        <p:nvSpPr>
          <p:cNvPr id="25" name="矩形: 圆角 24">
            <a:extLst>
              <a:ext uri="{FF2B5EF4-FFF2-40B4-BE49-F238E27FC236}">
                <a16:creationId xmlns:a16="http://schemas.microsoft.com/office/drawing/2014/main" id="{6B4E56D5-482F-4292-8F93-3325FB390CFC}"/>
              </a:ext>
            </a:extLst>
          </p:cNvPr>
          <p:cNvSpPr/>
          <p:nvPr/>
        </p:nvSpPr>
        <p:spPr>
          <a:xfrm>
            <a:off x="4473997" y="4905561"/>
            <a:ext cx="2146070" cy="82191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Pattern: Clustered</a:t>
            </a:r>
          </a:p>
          <a:p>
            <a:pPr algn="ctr"/>
            <a:r>
              <a:rPr lang="en-US" altLang="zh-CN" dirty="0">
                <a:latin typeface="Helvetica" panose="020B0604020202020204" pitchFamily="34" charset="0"/>
                <a:cs typeface="Helvetica" panose="020B0604020202020204" pitchFamily="34" charset="0"/>
              </a:rPr>
              <a:t>Type: Local</a:t>
            </a:r>
            <a:endParaRPr lang="zh-CN" altLang="en-US" dirty="0">
              <a:latin typeface="Helvetica" panose="020B0604020202020204" pitchFamily="34" charset="0"/>
              <a:cs typeface="Helvetica" panose="020B0604020202020204" pitchFamily="34" charset="0"/>
            </a:endParaRPr>
          </a:p>
        </p:txBody>
      </p:sp>
      <p:pic>
        <p:nvPicPr>
          <p:cNvPr id="26" name="图形 25" descr="箭头: 直">
            <a:extLst>
              <a:ext uri="{FF2B5EF4-FFF2-40B4-BE49-F238E27FC236}">
                <a16:creationId xmlns:a16="http://schemas.microsoft.com/office/drawing/2014/main" id="{299D4400-99A9-4FF3-89A5-E8AE4A6CF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5153276" y="3521644"/>
            <a:ext cx="701749" cy="701749"/>
          </a:xfrm>
          <a:prstGeom prst="rect">
            <a:avLst/>
          </a:prstGeom>
        </p:spPr>
      </p:pic>
      <p:sp>
        <p:nvSpPr>
          <p:cNvPr id="3" name="矩形: 圆角 2">
            <a:extLst>
              <a:ext uri="{FF2B5EF4-FFF2-40B4-BE49-F238E27FC236}">
                <a16:creationId xmlns:a16="http://schemas.microsoft.com/office/drawing/2014/main" id="{CC548F57-0FD4-4926-86DC-8C58970BDE2D}"/>
              </a:ext>
            </a:extLst>
          </p:cNvPr>
          <p:cNvSpPr/>
          <p:nvPr/>
        </p:nvSpPr>
        <p:spPr>
          <a:xfrm>
            <a:off x="3340509" y="2427191"/>
            <a:ext cx="799729" cy="3507613"/>
          </a:xfrm>
          <a:prstGeom prst="round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9754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Model 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56</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1C67E36D-B997-4D75-9C28-5A946C83CC9D}"/>
              </a:ext>
            </a:extLst>
          </p:cNvPr>
          <p:cNvGraphicFramePr>
            <a:graphicFrameLocks noGrp="1"/>
          </p:cNvGraphicFramePr>
          <p:nvPr>
            <p:extLst>
              <p:ext uri="{D42A27DB-BD31-4B8C-83A1-F6EECF244321}">
                <p14:modId xmlns:p14="http://schemas.microsoft.com/office/powerpoint/2010/main" val="1711408352"/>
              </p:ext>
            </p:extLst>
          </p:nvPr>
        </p:nvGraphicFramePr>
        <p:xfrm>
          <a:off x="499953" y="1632735"/>
          <a:ext cx="7767755" cy="4234263"/>
        </p:xfrm>
        <a:graphic>
          <a:graphicData uri="http://schemas.openxmlformats.org/drawingml/2006/table">
            <a:tbl>
              <a:tblPr firstRow="1" firstCol="1" bandRow="1">
                <a:tableStyleId>{5C22544A-7EE6-4342-B048-85BDC9FD1C3A}</a:tableStyleId>
              </a:tblPr>
              <a:tblGrid>
                <a:gridCol w="2572856">
                  <a:extLst>
                    <a:ext uri="{9D8B030D-6E8A-4147-A177-3AD203B41FA5}">
                      <a16:colId xmlns:a16="http://schemas.microsoft.com/office/drawing/2014/main" val="3830779464"/>
                    </a:ext>
                  </a:extLst>
                </a:gridCol>
                <a:gridCol w="1594884">
                  <a:extLst>
                    <a:ext uri="{9D8B030D-6E8A-4147-A177-3AD203B41FA5}">
                      <a16:colId xmlns:a16="http://schemas.microsoft.com/office/drawing/2014/main" val="4150209600"/>
                    </a:ext>
                  </a:extLst>
                </a:gridCol>
                <a:gridCol w="978195">
                  <a:extLst>
                    <a:ext uri="{9D8B030D-6E8A-4147-A177-3AD203B41FA5}">
                      <a16:colId xmlns:a16="http://schemas.microsoft.com/office/drawing/2014/main" val="2054209294"/>
                    </a:ext>
                  </a:extLst>
                </a:gridCol>
                <a:gridCol w="244549">
                  <a:extLst>
                    <a:ext uri="{9D8B030D-6E8A-4147-A177-3AD203B41FA5}">
                      <a16:colId xmlns:a16="http://schemas.microsoft.com/office/drawing/2014/main" val="1587411756"/>
                    </a:ext>
                  </a:extLst>
                </a:gridCol>
                <a:gridCol w="1456661">
                  <a:extLst>
                    <a:ext uri="{9D8B030D-6E8A-4147-A177-3AD203B41FA5}">
                      <a16:colId xmlns:a16="http://schemas.microsoft.com/office/drawing/2014/main" val="311826864"/>
                    </a:ext>
                  </a:extLst>
                </a:gridCol>
                <a:gridCol w="920610">
                  <a:extLst>
                    <a:ext uri="{9D8B030D-6E8A-4147-A177-3AD203B41FA5}">
                      <a16:colId xmlns:a16="http://schemas.microsoft.com/office/drawing/2014/main" val="2327856067"/>
                    </a:ext>
                  </a:extLst>
                </a:gridCol>
              </a:tblGrid>
              <a:tr h="384933">
                <a:tc rowSpan="2">
                  <a:txBody>
                    <a:bodyPr/>
                    <a:lstStyle/>
                    <a:p>
                      <a:pPr algn="ctr">
                        <a:spcAft>
                          <a:spcPts val="0"/>
                        </a:spcAft>
                      </a:pPr>
                      <a:r>
                        <a:rPr lang="ja-JP" sz="1600" b="0" kern="100" dirty="0">
                          <a:solidFill>
                            <a:schemeClr val="tx1"/>
                          </a:solidFill>
                          <a:effectLst/>
                          <a:latin typeface="Helvetica" panose="020B0604020202020204" pitchFamily="34" charset="0"/>
                          <a:cs typeface="Helvetica" panose="020B0604020202020204" pitchFamily="34" charset="0"/>
                        </a:rPr>
                        <a:t>　</a:t>
                      </a:r>
                      <a:r>
                        <a:rPr lang="en-US" sz="1600" b="0" kern="100" dirty="0">
                          <a:solidFill>
                            <a:schemeClr val="tx1"/>
                          </a:solidFill>
                          <a:effectLst/>
                          <a:latin typeface="Helvetica" panose="020B0604020202020204" pitchFamily="34" charset="0"/>
                          <a:cs typeface="Helvetica" panose="020B0604020202020204" pitchFamily="34" charset="0"/>
                        </a:rPr>
                        <a:t>Variable</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103087" marR="103087" marT="51543" marB="51543"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Unit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103087" marR="103087" marT="51543" marB="51543"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Type</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103087" marR="103087" marT="51543" marB="51543"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MGWR model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103087" marR="103087" marT="51543" marB="51543" anchor="ctr">
                    <a:lnL w="12700" cmpd="sng">
                      <a:noFill/>
                    </a:lnL>
                    <a:lnR w="12700" cmpd="sng">
                      <a:noFill/>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mpd="sng">
                      <a:noFill/>
                    </a:lnL>
                  </a:tcPr>
                </a:tc>
                <a:extLst>
                  <a:ext uri="{0D108BD9-81ED-4DB2-BD59-A6C34878D82A}">
                    <a16:rowId xmlns:a16="http://schemas.microsoft.com/office/drawing/2014/main" val="4037191538"/>
                  </a:ext>
                </a:extLst>
              </a:tr>
              <a:tr h="38493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altLang="zh-CN" sz="1600" b="0" kern="100" dirty="0">
                          <a:solidFill>
                            <a:schemeClr val="tx1"/>
                          </a:solidFill>
                          <a:effectLst/>
                          <a:latin typeface="Helvetica" panose="020B0604020202020204" pitchFamily="34" charset="0"/>
                          <a:cs typeface="Helvetica" panose="020B0604020202020204" pitchFamily="34" charset="0"/>
                        </a:rPr>
                        <a:t>B</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803173"/>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Government Area</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m</a:t>
                      </a:r>
                      <a:r>
                        <a:rPr lang="en-US" altLang="zh-CN" sz="1600" b="0" kern="100" baseline="300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Global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0.05</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2.59</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80941007"/>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Land Use Aggregation</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altLang="zh-CN" sz="1600" b="0" kern="100" dirty="0" err="1">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coef</a:t>
                      </a: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(0-1)</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Global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13,384.34</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2.48</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8562121"/>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Transfer Dummy</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dummy</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Global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5,968.65</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4.98</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55426065"/>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Bicycle Parking</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count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Global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7.72</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8.59</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09203578"/>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Transport Area</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m</a:t>
                      </a:r>
                      <a:r>
                        <a:rPr lang="en-US" altLang="zh-CN" sz="1600" b="0" kern="100" baseline="300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Local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0.10</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2961394"/>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Bus Capacity</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altLang="zh-CN" sz="1600" b="0" kern="100" dirty="0" err="1">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coef</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600" b="0" kern="100">
                          <a:solidFill>
                            <a:schemeClr val="tx1"/>
                          </a:solidFill>
                          <a:effectLst/>
                          <a:latin typeface="Helvetica" panose="020B0604020202020204" pitchFamily="34" charset="0"/>
                          <a:cs typeface="Helvetica" panose="020B0604020202020204" pitchFamily="34" charset="0"/>
                        </a:rPr>
                        <a:t>Local</a:t>
                      </a: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-55.14</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3371090"/>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Bus Accessibility</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altLang="zh-CN" sz="1600" b="0" kern="100" dirty="0" err="1">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coef</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600" b="0" kern="100">
                          <a:solidFill>
                            <a:schemeClr val="tx1"/>
                          </a:solidFill>
                          <a:effectLst/>
                          <a:latin typeface="Helvetica" panose="020B0604020202020204" pitchFamily="34" charset="0"/>
                          <a:cs typeface="Helvetica" panose="020B0604020202020204" pitchFamily="34" charset="0"/>
                        </a:rPr>
                        <a:t>Local</a:t>
                      </a: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48.61</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709170"/>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Population/Job Balance</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altLang="zh-CN" sz="1600" b="0" kern="100" dirty="0" err="1">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coef</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1600" b="0" kern="100">
                          <a:solidFill>
                            <a:schemeClr val="tx1"/>
                          </a:solidFill>
                          <a:effectLst/>
                          <a:latin typeface="Helvetica" panose="020B0604020202020204" pitchFamily="34" charset="0"/>
                          <a:cs typeface="Helvetica" panose="020B0604020202020204" pitchFamily="34" charset="0"/>
                        </a:rPr>
                        <a:t>Local</a:t>
                      </a: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endParaRPr lang="zh-CN" sz="1600" b="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-2,411.17</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6779426"/>
                  </a:ext>
                </a:extLst>
              </a:tr>
              <a:tr h="384933">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Tenant Proportion</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Local</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0" marR="0" marT="0"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-10,304.66</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spcAft>
                          <a:spcPts val="0"/>
                        </a:spcAft>
                      </a:pPr>
                      <a:r>
                        <a:rPr lang="en-US" sz="1600" b="0" kern="100" dirty="0">
                          <a:solidFill>
                            <a:schemeClr val="tx1"/>
                          </a:solidFill>
                          <a:effectLst/>
                          <a:latin typeface="Helvetica" panose="020B0604020202020204" pitchFamily="34" charset="0"/>
                          <a:cs typeface="Helvetica" panose="020B0604020202020204" pitchFamily="34" charset="0"/>
                        </a:rPr>
                        <a:t>-</a:t>
                      </a:r>
                      <a:endParaRPr lang="zh-CN" sz="1600" b="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44607" marR="44607" marT="6195" marB="0" anchor="ctr">
                    <a:lnL w="12700" cmpd="sng">
                      <a:noFill/>
                    </a:lnL>
                    <a:lnR w="12700" cmpd="sng">
                      <a:noFill/>
                    </a:lnR>
                    <a:lnT w="12700" cmpd="sng">
                      <a:noFill/>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540314"/>
                  </a:ext>
                </a:extLst>
              </a:tr>
            </a:tbl>
          </a:graphicData>
        </a:graphic>
      </p:graphicFrame>
      <p:grpSp>
        <p:nvGrpSpPr>
          <p:cNvPr id="22" name="组合 21">
            <a:extLst>
              <a:ext uri="{FF2B5EF4-FFF2-40B4-BE49-F238E27FC236}">
                <a16:creationId xmlns:a16="http://schemas.microsoft.com/office/drawing/2014/main" id="{2A2D53B6-AC4A-4B4E-B67C-2ACF506C7F6C}"/>
              </a:ext>
            </a:extLst>
          </p:cNvPr>
          <p:cNvGrpSpPr/>
          <p:nvPr/>
        </p:nvGrpSpPr>
        <p:grpSpPr>
          <a:xfrm>
            <a:off x="306570" y="591906"/>
            <a:ext cx="7888950" cy="461665"/>
            <a:chOff x="-3" y="4326643"/>
            <a:chExt cx="7888950" cy="461665"/>
          </a:xfrm>
        </p:grpSpPr>
        <p:sp>
          <p:nvSpPr>
            <p:cNvPr id="23" name="矩形 22">
              <a:extLst>
                <a:ext uri="{FF2B5EF4-FFF2-40B4-BE49-F238E27FC236}">
                  <a16:creationId xmlns:a16="http://schemas.microsoft.com/office/drawing/2014/main" id="{9BCE1DAF-B66C-49A0-B5A8-3EDCBB96C11E}"/>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D15CB27C-C79F-49F0-AABF-DFF97C48085E}"/>
                </a:ext>
              </a:extLst>
            </p:cNvPr>
            <p:cNvSpPr txBox="1"/>
            <p:nvPr/>
          </p:nvSpPr>
          <p:spPr>
            <a:xfrm>
              <a:off x="193379" y="4326643"/>
              <a:ext cx="76955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Estimation of Mix Geographically Weighted Regression</a:t>
              </a:r>
            </a:p>
          </p:txBody>
        </p:sp>
      </p:grpSp>
    </p:spTree>
    <p:extLst>
      <p:ext uri="{BB962C8B-B14F-4D97-AF65-F5344CB8AC3E}">
        <p14:creationId xmlns:p14="http://schemas.microsoft.com/office/powerpoint/2010/main" val="2247129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a:extLst>
              <a:ext uri="{FF2B5EF4-FFF2-40B4-BE49-F238E27FC236}">
                <a16:creationId xmlns:a16="http://schemas.microsoft.com/office/drawing/2014/main" id="{CA8F72BD-ACE0-4790-851D-742977DCAFD3}"/>
              </a:ext>
            </a:extLst>
          </p:cNvPr>
          <p:cNvSpPr/>
          <p:nvPr/>
        </p:nvSpPr>
        <p:spPr>
          <a:xfrm>
            <a:off x="4457048" y="1710045"/>
            <a:ext cx="4485442" cy="1358592"/>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kern="100" dirty="0">
                <a:solidFill>
                  <a:prstClr val="black"/>
                </a:solidFill>
                <a:latin typeface="Helvetica" panose="020B0604020202020204" pitchFamily="34" charset="0"/>
                <a:cs typeface="Helvetica" panose="020B0604020202020204" pitchFamily="34" charset="0"/>
              </a:rPr>
              <a:t>Reorganized the indicator system. Proposed the indicators of </a:t>
            </a:r>
            <a:r>
              <a:rPr lang="en-US" altLang="zh-CN" kern="100" dirty="0">
                <a:solidFill>
                  <a:srgbClr val="FF3300"/>
                </a:solidFill>
                <a:latin typeface="Helvetica" panose="020B0604020202020204" pitchFamily="34" charset="0"/>
                <a:cs typeface="Helvetica" panose="020B0604020202020204" pitchFamily="34" charset="0"/>
              </a:rPr>
              <a:t>land use variety</a:t>
            </a:r>
            <a:r>
              <a:rPr lang="en-US" altLang="zh-CN" kern="100" dirty="0">
                <a:solidFill>
                  <a:prstClr val="black"/>
                </a:solidFill>
                <a:latin typeface="Helvetica" panose="020B0604020202020204" pitchFamily="34" charset="0"/>
                <a:cs typeface="Helvetica" panose="020B0604020202020204" pitchFamily="34" charset="0"/>
              </a:rPr>
              <a:t>, </a:t>
            </a:r>
            <a:r>
              <a:rPr lang="en-US" altLang="zh-CN" kern="100" dirty="0">
                <a:solidFill>
                  <a:srgbClr val="FF3300"/>
                </a:solidFill>
                <a:latin typeface="Helvetica" panose="020B0604020202020204" pitchFamily="34" charset="0"/>
                <a:cs typeface="Helvetica" panose="020B0604020202020204" pitchFamily="34" charset="0"/>
              </a:rPr>
              <a:t>bus capacity and bus accessibility</a:t>
            </a:r>
            <a:r>
              <a:rPr lang="en-US" altLang="zh-CN" kern="100" dirty="0">
                <a:solidFill>
                  <a:prstClr val="black"/>
                </a:solidFill>
                <a:latin typeface="Helvetica" panose="020B0604020202020204" pitchFamily="34" charset="0"/>
                <a:cs typeface="Helvetica" panose="020B0604020202020204" pitchFamily="34" charset="0"/>
              </a:rPr>
              <a:t>.</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57</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695716" cy="461665"/>
            <a:chOff x="-3" y="4326643"/>
            <a:chExt cx="1695716"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30" name="矩形: 圆角 29">
            <a:extLst>
              <a:ext uri="{FF2B5EF4-FFF2-40B4-BE49-F238E27FC236}">
                <a16:creationId xmlns:a16="http://schemas.microsoft.com/office/drawing/2014/main" id="{757F51FC-254C-431E-92FA-86DC8274563C}"/>
              </a:ext>
            </a:extLst>
          </p:cNvPr>
          <p:cNvSpPr/>
          <p:nvPr/>
        </p:nvSpPr>
        <p:spPr>
          <a:xfrm>
            <a:off x="4457047" y="5179071"/>
            <a:ext cx="4485443" cy="98978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srgbClr val="FF3300"/>
                </a:solidFill>
                <a:latin typeface="Helvetica" panose="020B0604020202020204" pitchFamily="34" charset="0"/>
                <a:cs typeface="Helvetica" panose="020B0604020202020204" pitchFamily="34" charset="0"/>
              </a:rPr>
              <a:t>Identified</a:t>
            </a:r>
            <a:r>
              <a:rPr lang="zh-CN" altLang="en-US" dirty="0">
                <a:solidFill>
                  <a:srgbClr val="FF3300"/>
                </a:solidFill>
                <a:latin typeface="Helvetica" panose="020B0604020202020204" pitchFamily="34" charset="0"/>
                <a:cs typeface="Helvetica" panose="020B0604020202020204" pitchFamily="34" charset="0"/>
              </a:rPr>
              <a:t> global/local indicator </a:t>
            </a:r>
            <a:r>
              <a:rPr lang="zh-CN" altLang="en-US" dirty="0">
                <a:solidFill>
                  <a:prstClr val="black"/>
                </a:solidFill>
                <a:latin typeface="Helvetica" panose="020B0604020202020204" pitchFamily="34" charset="0"/>
                <a:cs typeface="Helvetica" panose="020B0604020202020204" pitchFamily="34" charset="0"/>
              </a:rPr>
              <a:t>in MGWR </a:t>
            </a:r>
            <a:r>
              <a:rPr lang="en-US" altLang="zh-CN" dirty="0">
                <a:solidFill>
                  <a:prstClr val="black"/>
                </a:solidFill>
                <a:latin typeface="Helvetica" panose="020B0604020202020204" pitchFamily="34" charset="0"/>
                <a:cs typeface="Helvetica" panose="020B0604020202020204" pitchFamily="34" charset="0"/>
              </a:rPr>
              <a:t>using</a:t>
            </a:r>
            <a:r>
              <a:rPr lang="zh-CN" altLang="en-US" dirty="0">
                <a:solidFill>
                  <a:prstClr val="black"/>
                </a:solidFill>
                <a:latin typeface="Helvetica" panose="020B0604020202020204" pitchFamily="34" charset="0"/>
                <a:cs typeface="Helvetica" panose="020B0604020202020204" pitchFamily="34" charset="0"/>
              </a:rPr>
              <a:t> </a:t>
            </a:r>
            <a:r>
              <a:rPr lang="en-US" altLang="zh-CN" dirty="0">
                <a:solidFill>
                  <a:prstClr val="black"/>
                </a:solidFill>
                <a:latin typeface="Helvetica" panose="020B0604020202020204" pitchFamily="34" charset="0"/>
                <a:cs typeface="Helvetica" panose="020B0604020202020204" pitchFamily="34" charset="0"/>
              </a:rPr>
              <a:t>the </a:t>
            </a:r>
            <a:r>
              <a:rPr lang="zh-CN" altLang="en-US" dirty="0">
                <a:solidFill>
                  <a:prstClr val="black"/>
                </a:solidFill>
                <a:latin typeface="Helvetica" panose="020B0604020202020204" pitchFamily="34" charset="0"/>
                <a:cs typeface="Helvetica" panose="020B0604020202020204" pitchFamily="34" charset="0"/>
              </a:rPr>
              <a:t>spatial autocorrelation of indicators</a:t>
            </a:r>
            <a:r>
              <a:rPr lang="en-US" altLang="zh-CN" dirty="0">
                <a:solidFill>
                  <a:prstClr val="black"/>
                </a:solidFill>
                <a:latin typeface="Helvetica" panose="020B0604020202020204" pitchFamily="34" charset="0"/>
                <a:cs typeface="Helvetica" panose="020B0604020202020204" pitchFamily="34" charset="0"/>
              </a:rPr>
              <a:t>.</a:t>
            </a:r>
            <a:r>
              <a:rPr lang="zh-CN" altLang="en-US" dirty="0">
                <a:solidFill>
                  <a:prstClr val="black"/>
                </a:solidFill>
                <a:latin typeface="Helvetica" panose="020B0604020202020204" pitchFamily="34" charset="0"/>
                <a:cs typeface="Helvetica" panose="020B0604020202020204" pitchFamily="34" charset="0"/>
              </a:rPr>
              <a:t> </a:t>
            </a:r>
          </a:p>
        </p:txBody>
      </p:sp>
      <p:sp>
        <p:nvSpPr>
          <p:cNvPr id="31" name="矩形 30">
            <a:extLst>
              <a:ext uri="{FF2B5EF4-FFF2-40B4-BE49-F238E27FC236}">
                <a16:creationId xmlns:a16="http://schemas.microsoft.com/office/drawing/2014/main" id="{182B5C04-4398-4633-9326-E4FB657A3BBC}"/>
              </a:ext>
            </a:extLst>
          </p:cNvPr>
          <p:cNvSpPr/>
          <p:nvPr/>
        </p:nvSpPr>
        <p:spPr>
          <a:xfrm>
            <a:off x="2" y="543737"/>
            <a:ext cx="389151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97823C2-0CDB-4381-8390-85E51A5300C2}"/>
              </a:ext>
            </a:extLst>
          </p:cNvPr>
          <p:cNvSpPr/>
          <p:nvPr/>
        </p:nvSpPr>
        <p:spPr>
          <a:xfrm>
            <a:off x="499952" y="1309004"/>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11" name="组合 10">
            <a:extLst>
              <a:ext uri="{FF2B5EF4-FFF2-40B4-BE49-F238E27FC236}">
                <a16:creationId xmlns:a16="http://schemas.microsoft.com/office/drawing/2014/main" id="{DC5957BA-33AF-4BF5-90B7-623837622CC8}"/>
              </a:ext>
            </a:extLst>
          </p:cNvPr>
          <p:cNvGrpSpPr/>
          <p:nvPr/>
        </p:nvGrpSpPr>
        <p:grpSpPr>
          <a:xfrm>
            <a:off x="201509" y="1845329"/>
            <a:ext cx="3583739" cy="872034"/>
            <a:chOff x="306568" y="1845329"/>
            <a:chExt cx="3583739" cy="872034"/>
          </a:xfrm>
        </p:grpSpPr>
        <p:sp>
          <p:nvSpPr>
            <p:cNvPr id="33" name="矩形 32">
              <a:extLst>
                <a:ext uri="{FF2B5EF4-FFF2-40B4-BE49-F238E27FC236}">
                  <a16:creationId xmlns:a16="http://schemas.microsoft.com/office/drawing/2014/main" id="{AE77111C-2890-46EF-AA96-5B13BF2ADA31}"/>
                </a:ext>
              </a:extLst>
            </p:cNvPr>
            <p:cNvSpPr/>
            <p:nvPr/>
          </p:nvSpPr>
          <p:spPr>
            <a:xfrm>
              <a:off x="670592" y="1845329"/>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Indicator system need to be enriched</a:t>
              </a:r>
              <a:endParaRPr lang="zh-CN" altLang="en-US" dirty="0">
                <a:latin typeface="Helvetica" panose="020B0604020202020204" pitchFamily="34" charset="0"/>
                <a:cs typeface="Helvetica" panose="020B0604020202020204" pitchFamily="34" charset="0"/>
              </a:endParaRPr>
            </a:p>
          </p:txBody>
        </p:sp>
        <p:sp>
          <p:nvSpPr>
            <p:cNvPr id="35" name="矩形: 圆角 34">
              <a:extLst>
                <a:ext uri="{FF2B5EF4-FFF2-40B4-BE49-F238E27FC236}">
                  <a16:creationId xmlns:a16="http://schemas.microsoft.com/office/drawing/2014/main" id="{FE970B43-F7FE-4EA6-8A72-00E27EA98E0B}"/>
                </a:ext>
              </a:extLst>
            </p:cNvPr>
            <p:cNvSpPr/>
            <p:nvPr/>
          </p:nvSpPr>
          <p:spPr>
            <a:xfrm>
              <a:off x="306568" y="1845329"/>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17" name="组合 16">
            <a:extLst>
              <a:ext uri="{FF2B5EF4-FFF2-40B4-BE49-F238E27FC236}">
                <a16:creationId xmlns:a16="http://schemas.microsoft.com/office/drawing/2014/main" id="{FC954623-BC71-45F1-8789-8B9243C21E95}"/>
              </a:ext>
            </a:extLst>
          </p:cNvPr>
          <p:cNvGrpSpPr/>
          <p:nvPr/>
        </p:nvGrpSpPr>
        <p:grpSpPr>
          <a:xfrm>
            <a:off x="201509" y="3476992"/>
            <a:ext cx="3583739" cy="872034"/>
            <a:chOff x="201509" y="3558115"/>
            <a:chExt cx="3583739" cy="872034"/>
          </a:xfrm>
        </p:grpSpPr>
        <p:sp>
          <p:nvSpPr>
            <p:cNvPr id="34" name="矩形 33">
              <a:extLst>
                <a:ext uri="{FF2B5EF4-FFF2-40B4-BE49-F238E27FC236}">
                  <a16:creationId xmlns:a16="http://schemas.microsoft.com/office/drawing/2014/main" id="{17D1B0BA-D0BF-46AA-A7BD-5148A6416C4E}"/>
                </a:ext>
              </a:extLst>
            </p:cNvPr>
            <p:cNvSpPr/>
            <p:nvPr/>
          </p:nvSpPr>
          <p:spPr>
            <a:xfrm>
              <a:off x="565533" y="3558115"/>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Selection of effective indicators under small sample</a:t>
              </a:r>
              <a:endParaRPr lang="zh-CN" altLang="en-US" dirty="0">
                <a:latin typeface="Helvetica" panose="020B0604020202020204" pitchFamily="34" charset="0"/>
                <a:cs typeface="Helvetica" panose="020B0604020202020204" pitchFamily="34" charset="0"/>
              </a:endParaRPr>
            </a:p>
          </p:txBody>
        </p:sp>
        <p:sp>
          <p:nvSpPr>
            <p:cNvPr id="36" name="矩形: 圆角 35">
              <a:extLst>
                <a:ext uri="{FF2B5EF4-FFF2-40B4-BE49-F238E27FC236}">
                  <a16:creationId xmlns:a16="http://schemas.microsoft.com/office/drawing/2014/main" id="{15D34337-1A76-49E3-838F-3E627D8CA01A}"/>
                </a:ext>
              </a:extLst>
            </p:cNvPr>
            <p:cNvSpPr/>
            <p:nvPr/>
          </p:nvSpPr>
          <p:spPr>
            <a:xfrm>
              <a:off x="201509" y="3558115"/>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37" name="矩形 36">
            <a:extLst>
              <a:ext uri="{FF2B5EF4-FFF2-40B4-BE49-F238E27FC236}">
                <a16:creationId xmlns:a16="http://schemas.microsoft.com/office/drawing/2014/main" id="{9A733FD3-D737-4292-8010-C7A3D4620F75}"/>
              </a:ext>
            </a:extLst>
          </p:cNvPr>
          <p:cNvSpPr/>
          <p:nvPr/>
        </p:nvSpPr>
        <p:spPr>
          <a:xfrm>
            <a:off x="5060441" y="1079588"/>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38" name="图形 37" descr="箭头: 直">
            <a:extLst>
              <a:ext uri="{FF2B5EF4-FFF2-40B4-BE49-F238E27FC236}">
                <a16:creationId xmlns:a16="http://schemas.microsoft.com/office/drawing/2014/main" id="{B8725383-5BE2-41C3-B258-57FB0A0A9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0" y="1772381"/>
            <a:ext cx="701749" cy="701749"/>
          </a:xfrm>
          <a:prstGeom prst="rect">
            <a:avLst/>
          </a:prstGeom>
        </p:spPr>
      </p:pic>
      <p:pic>
        <p:nvPicPr>
          <p:cNvPr id="39" name="图形 38" descr="箭头: 直">
            <a:extLst>
              <a:ext uri="{FF2B5EF4-FFF2-40B4-BE49-F238E27FC236}">
                <a16:creationId xmlns:a16="http://schemas.microsoft.com/office/drawing/2014/main" id="{A4F950CC-A6DB-4C91-A482-31A7EE131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3574332"/>
            <a:ext cx="701749" cy="701749"/>
          </a:xfrm>
          <a:prstGeom prst="rect">
            <a:avLst/>
          </a:prstGeom>
        </p:spPr>
      </p:pic>
      <p:grpSp>
        <p:nvGrpSpPr>
          <p:cNvPr id="46" name="组合 45">
            <a:extLst>
              <a:ext uri="{FF2B5EF4-FFF2-40B4-BE49-F238E27FC236}">
                <a16:creationId xmlns:a16="http://schemas.microsoft.com/office/drawing/2014/main" id="{924A7EF7-C2C5-488B-A088-BDA40AEDCF7B}"/>
              </a:ext>
            </a:extLst>
          </p:cNvPr>
          <p:cNvGrpSpPr/>
          <p:nvPr/>
        </p:nvGrpSpPr>
        <p:grpSpPr>
          <a:xfrm>
            <a:off x="201509" y="5178563"/>
            <a:ext cx="3583739" cy="872034"/>
            <a:chOff x="306568" y="5284012"/>
            <a:chExt cx="3583739" cy="872034"/>
          </a:xfrm>
        </p:grpSpPr>
        <p:sp>
          <p:nvSpPr>
            <p:cNvPr id="42" name="矩形 41">
              <a:extLst>
                <a:ext uri="{FF2B5EF4-FFF2-40B4-BE49-F238E27FC236}">
                  <a16:creationId xmlns:a16="http://schemas.microsoft.com/office/drawing/2014/main" id="{17F664FC-8B50-4557-A657-213FC40D3C28}"/>
                </a:ext>
              </a:extLst>
            </p:cNvPr>
            <p:cNvSpPr/>
            <p:nvPr/>
          </p:nvSpPr>
          <p:spPr>
            <a:xfrm>
              <a:off x="670592" y="5284012"/>
              <a:ext cx="3219715" cy="872034"/>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Insufficient consideration of spatial relevance of indicators</a:t>
              </a:r>
              <a:endParaRPr lang="zh-CN" altLang="en-US" dirty="0">
                <a:latin typeface="Helvetica" panose="020B0604020202020204" pitchFamily="34" charset="0"/>
                <a:cs typeface="Helvetica" panose="020B0604020202020204" pitchFamily="34" charset="0"/>
              </a:endParaRPr>
            </a:p>
          </p:txBody>
        </p:sp>
        <p:sp>
          <p:nvSpPr>
            <p:cNvPr id="43" name="矩形: 圆角 42">
              <a:extLst>
                <a:ext uri="{FF2B5EF4-FFF2-40B4-BE49-F238E27FC236}">
                  <a16:creationId xmlns:a16="http://schemas.microsoft.com/office/drawing/2014/main" id="{2084F2F9-3C7F-41D9-BCA9-CDBEA4F0A921}"/>
                </a:ext>
              </a:extLst>
            </p:cNvPr>
            <p:cNvSpPr/>
            <p:nvPr/>
          </p:nvSpPr>
          <p:spPr>
            <a:xfrm>
              <a:off x="306568" y="5284012"/>
              <a:ext cx="288758" cy="288758"/>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4" name="矩形: 圆角 43">
            <a:extLst>
              <a:ext uri="{FF2B5EF4-FFF2-40B4-BE49-F238E27FC236}">
                <a16:creationId xmlns:a16="http://schemas.microsoft.com/office/drawing/2014/main" id="{612BA0AA-CBEB-4EE3-9C6D-4591515BF345}"/>
              </a:ext>
            </a:extLst>
          </p:cNvPr>
          <p:cNvSpPr/>
          <p:nvPr/>
        </p:nvSpPr>
        <p:spPr>
          <a:xfrm>
            <a:off x="4457047" y="3329762"/>
            <a:ext cx="4485443" cy="1588184"/>
          </a:xfrm>
          <a:prstGeom prst="round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solidFill>
                  <a:prstClr val="black"/>
                </a:solidFill>
                <a:latin typeface="Helvetica" panose="020B0604020202020204" pitchFamily="34" charset="0"/>
                <a:cs typeface="Helvetica" panose="020B0604020202020204" pitchFamily="34" charset="0"/>
              </a:rPr>
              <a:t>To </a:t>
            </a:r>
            <a:r>
              <a:rPr lang="zh-CN" altLang="en-US" dirty="0">
                <a:solidFill>
                  <a:prstClr val="black"/>
                </a:solidFill>
                <a:latin typeface="Helvetica" panose="020B0604020202020204" pitchFamily="34" charset="0"/>
                <a:cs typeface="Helvetica" panose="020B0604020202020204" pitchFamily="34" charset="0"/>
              </a:rPr>
              <a:t>reduce the </a:t>
            </a:r>
            <a:r>
              <a:rPr lang="en-US" altLang="zh-CN" dirty="0">
                <a:solidFill>
                  <a:prstClr val="black"/>
                </a:solidFill>
                <a:latin typeface="Helvetica" panose="020B0604020202020204" pitchFamily="34" charset="0"/>
                <a:cs typeface="Helvetica" panose="020B0604020202020204" pitchFamily="34" charset="0"/>
              </a:rPr>
              <a:t>first and second type of statistical error in small sample case</a:t>
            </a:r>
            <a:r>
              <a:rPr lang="zh-CN" altLang="en-US" dirty="0">
                <a:solidFill>
                  <a:prstClr val="black"/>
                </a:solidFill>
                <a:latin typeface="Helvetica" panose="020B0604020202020204" pitchFamily="34" charset="0"/>
                <a:cs typeface="Helvetica" panose="020B0604020202020204" pitchFamily="34" charset="0"/>
              </a:rPr>
              <a:t>, use </a:t>
            </a:r>
            <a:r>
              <a:rPr lang="zh-CN" altLang="en-US" dirty="0">
                <a:solidFill>
                  <a:srgbClr val="FF3300"/>
                </a:solidFill>
                <a:latin typeface="Helvetica" panose="020B0604020202020204" pitchFamily="34" charset="0"/>
                <a:cs typeface="Helvetica" panose="020B0604020202020204" pitchFamily="34" charset="0"/>
              </a:rPr>
              <a:t>exploratory regression to screen effective indicators </a:t>
            </a:r>
            <a:r>
              <a:rPr lang="zh-CN" altLang="en-US" dirty="0">
                <a:solidFill>
                  <a:prstClr val="black"/>
                </a:solidFill>
                <a:latin typeface="Helvetica" panose="020B0604020202020204" pitchFamily="34" charset="0"/>
                <a:cs typeface="Helvetica" panose="020B0604020202020204" pitchFamily="34" charset="0"/>
              </a:rPr>
              <a:t>and the most metric combinations.</a:t>
            </a:r>
          </a:p>
        </p:txBody>
      </p:sp>
      <p:pic>
        <p:nvPicPr>
          <p:cNvPr id="45" name="图形 44" descr="箭头: 直">
            <a:extLst>
              <a:ext uri="{FF2B5EF4-FFF2-40B4-BE49-F238E27FC236}">
                <a16:creationId xmlns:a16="http://schemas.microsoft.com/office/drawing/2014/main" id="{4EA9FECC-3F74-4731-BE16-6800909EFC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49031" y="5180412"/>
            <a:ext cx="701749" cy="701749"/>
          </a:xfrm>
          <a:prstGeom prst="rect">
            <a:avLst/>
          </a:prstGeom>
        </p:spPr>
      </p:pic>
      <p:grpSp>
        <p:nvGrpSpPr>
          <p:cNvPr id="50" name="组合 49">
            <a:extLst>
              <a:ext uri="{FF2B5EF4-FFF2-40B4-BE49-F238E27FC236}">
                <a16:creationId xmlns:a16="http://schemas.microsoft.com/office/drawing/2014/main" id="{0AB3B2AB-67B1-4870-8031-0D428DBCE516}"/>
              </a:ext>
            </a:extLst>
          </p:cNvPr>
          <p:cNvGrpSpPr/>
          <p:nvPr/>
        </p:nvGrpSpPr>
        <p:grpSpPr>
          <a:xfrm>
            <a:off x="306570" y="591906"/>
            <a:ext cx="1695716" cy="461665"/>
            <a:chOff x="-3" y="4326643"/>
            <a:chExt cx="1695716" cy="461665"/>
          </a:xfrm>
        </p:grpSpPr>
        <p:sp>
          <p:nvSpPr>
            <p:cNvPr id="51" name="矩形 50">
              <a:extLst>
                <a:ext uri="{FF2B5EF4-FFF2-40B4-BE49-F238E27FC236}">
                  <a16:creationId xmlns:a16="http://schemas.microsoft.com/office/drawing/2014/main" id="{E4A910A8-95A6-4E0F-8BF1-9D42A531E85D}"/>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2" name="文本框 51">
              <a:extLst>
                <a:ext uri="{FF2B5EF4-FFF2-40B4-BE49-F238E27FC236}">
                  <a16:creationId xmlns:a16="http://schemas.microsoft.com/office/drawing/2014/main" id="{93717EE7-B43D-4189-A8CE-F2B62AC8E06F}"/>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Summary</a:t>
              </a:r>
            </a:p>
          </p:txBody>
        </p:sp>
      </p:grpSp>
    </p:spTree>
    <p:extLst>
      <p:ext uri="{BB962C8B-B14F-4D97-AF65-F5344CB8AC3E}">
        <p14:creationId xmlns:p14="http://schemas.microsoft.com/office/powerpoint/2010/main" val="1146181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9C0C99E-6CFF-4013-B16B-F797099DB0EF}"/>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Impact of Land Use Types on Transit Ridership between Stations and Stations</a:t>
            </a:r>
          </a:p>
        </p:txBody>
      </p:sp>
      <p:sp>
        <p:nvSpPr>
          <p:cNvPr id="4" name="矩形 3">
            <a:extLst>
              <a:ext uri="{FF2B5EF4-FFF2-40B4-BE49-F238E27FC236}">
                <a16:creationId xmlns:a16="http://schemas.microsoft.com/office/drawing/2014/main" id="{B0391DEA-B472-4460-B347-2A0F19371E57}"/>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5</a:t>
            </a:r>
          </a:p>
        </p:txBody>
      </p:sp>
    </p:spTree>
    <p:extLst>
      <p:ext uri="{BB962C8B-B14F-4D97-AF65-F5344CB8AC3E}">
        <p14:creationId xmlns:p14="http://schemas.microsoft.com/office/powerpoint/2010/main" val="1644219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CD1D93E5-5FB9-4B78-AAC7-28042F21C112}"/>
              </a:ext>
            </a:extLst>
          </p:cNvPr>
          <p:cNvSpPr/>
          <p:nvPr/>
        </p:nvSpPr>
        <p:spPr>
          <a:xfrm>
            <a:off x="0" y="537686"/>
            <a:ext cx="9144000" cy="378898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59</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54" name="组合 53">
            <a:extLst>
              <a:ext uri="{FF2B5EF4-FFF2-40B4-BE49-F238E27FC236}">
                <a16:creationId xmlns:a16="http://schemas.microsoft.com/office/drawing/2014/main" id="{883326C7-A71A-4BDD-AB7D-6357883E60F9}"/>
              </a:ext>
            </a:extLst>
          </p:cNvPr>
          <p:cNvGrpSpPr/>
          <p:nvPr/>
        </p:nvGrpSpPr>
        <p:grpSpPr>
          <a:xfrm>
            <a:off x="306570" y="4666941"/>
            <a:ext cx="2245547" cy="461665"/>
            <a:chOff x="-3" y="4326643"/>
            <a:chExt cx="2245547" cy="461665"/>
          </a:xfrm>
        </p:grpSpPr>
        <p:sp>
          <p:nvSpPr>
            <p:cNvPr id="55" name="矩形 54">
              <a:extLst>
                <a:ext uri="{FF2B5EF4-FFF2-40B4-BE49-F238E27FC236}">
                  <a16:creationId xmlns:a16="http://schemas.microsoft.com/office/drawing/2014/main" id="{CED69684-67A9-4785-99EF-C544F0F776C1}"/>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56" name="文本框 55">
              <a:extLst>
                <a:ext uri="{FF2B5EF4-FFF2-40B4-BE49-F238E27FC236}">
                  <a16:creationId xmlns:a16="http://schemas.microsoft.com/office/drawing/2014/main" id="{0EFD53E7-88B7-43F0-8D29-20980F6CA5FB}"/>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sp>
        <p:nvSpPr>
          <p:cNvPr id="3" name="矩形 2">
            <a:extLst>
              <a:ext uri="{FF2B5EF4-FFF2-40B4-BE49-F238E27FC236}">
                <a16:creationId xmlns:a16="http://schemas.microsoft.com/office/drawing/2014/main" id="{46DFA556-C56A-4B4F-A8BB-95A6E017D173}"/>
              </a:ext>
            </a:extLst>
          </p:cNvPr>
          <p:cNvSpPr/>
          <p:nvPr/>
        </p:nvSpPr>
        <p:spPr>
          <a:xfrm>
            <a:off x="499951" y="5259918"/>
            <a:ext cx="8044571" cy="456535"/>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Explore the impact of land use on the choice of destination station. </a:t>
            </a:r>
          </a:p>
        </p:txBody>
      </p:sp>
      <p:sp>
        <p:nvSpPr>
          <p:cNvPr id="60" name="矩形 59">
            <a:extLst>
              <a:ext uri="{FF2B5EF4-FFF2-40B4-BE49-F238E27FC236}">
                <a16:creationId xmlns:a16="http://schemas.microsoft.com/office/drawing/2014/main" id="{608AF58E-B544-45D6-8F74-5B80164918FE}"/>
              </a:ext>
            </a:extLst>
          </p:cNvPr>
          <p:cNvSpPr/>
          <p:nvPr/>
        </p:nvSpPr>
        <p:spPr>
          <a:xfrm>
            <a:off x="499950" y="1400648"/>
            <a:ext cx="8044571" cy="2534027"/>
          </a:xfrm>
          <a:prstGeom prst="rect">
            <a:avLst/>
          </a:prstGeom>
        </p:spPr>
        <p:txBody>
          <a:bodyPr wrap="square">
            <a:spAutoFit/>
          </a:bodyPr>
          <a:lstStyle/>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The rail transit station is in a network. When the ridership is affected by the environmental factors around the station, it is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also influenced by the environmental factors around the other stations</a:t>
            </a:r>
            <a:r>
              <a:rPr lang="en-US" altLang="zh-CN" kern="100" dirty="0">
                <a:latin typeface="Helvetica" panose="020B0604020202020204" pitchFamily="34" charset="0"/>
                <a:ea typeface="MS Mincho" panose="02020609040205080304" pitchFamily="49" charset="-128"/>
                <a:cs typeface="Helvetica" panose="020B0604020202020204" pitchFamily="34" charset="0"/>
              </a:rPr>
              <a:t> in the same network.</a:t>
            </a:r>
          </a:p>
          <a:p>
            <a:pPr>
              <a:lnSpc>
                <a:spcPct val="150000"/>
              </a:lnSpc>
              <a:spcAft>
                <a:spcPts val="0"/>
              </a:spcAft>
            </a:pPr>
            <a:endParaRPr lang="en-US" altLang="zh-CN" kern="100" dirty="0">
              <a:latin typeface="Helvetica" panose="020B0604020202020204" pitchFamily="34" charset="0"/>
              <a:ea typeface="MS Mincho" panose="02020609040205080304" pitchFamily="49" charset="-128"/>
              <a:cs typeface="Helvetica" panose="020B0604020202020204" pitchFamily="34" charset="0"/>
            </a:endParaRPr>
          </a:p>
          <a:p>
            <a:pPr indent="-285750">
              <a:lnSpc>
                <a:spcPct val="150000"/>
              </a:lnSpc>
              <a:spcAft>
                <a:spcPts val="0"/>
              </a:spcAft>
              <a:buFont typeface="Wingdings" panose="05000000000000000000" pitchFamily="2" charset="2"/>
              <a:buChar char="l"/>
            </a:pPr>
            <a:r>
              <a:rPr lang="en-US" altLang="zh-CN" kern="100" dirty="0">
                <a:latin typeface="Helvetica" panose="020B0604020202020204" pitchFamily="34" charset="0"/>
                <a:ea typeface="MS Mincho" panose="02020609040205080304" pitchFamily="49" charset="-128"/>
                <a:cs typeface="Helvetica" panose="020B0604020202020204" pitchFamily="34" charset="0"/>
              </a:rPr>
              <a:t>Land use determines travel purpose in some extent. The variation in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land use of departure station </a:t>
            </a:r>
            <a:r>
              <a:rPr lang="en-US" altLang="zh-CN" kern="100" dirty="0">
                <a:latin typeface="Helvetica" panose="020B0604020202020204" pitchFamily="34" charset="0"/>
                <a:ea typeface="MS Mincho" panose="02020609040205080304" pitchFamily="49" charset="-128"/>
                <a:cs typeface="Helvetica" panose="020B0604020202020204" pitchFamily="34" charset="0"/>
              </a:rPr>
              <a:t>can affect the </a:t>
            </a:r>
            <a:r>
              <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rPr>
              <a:t>choice of travel destination</a:t>
            </a:r>
            <a:r>
              <a:rPr lang="en-US" altLang="zh-CN" kern="100" dirty="0">
                <a:latin typeface="Helvetica" panose="020B0604020202020204" pitchFamily="34" charset="0"/>
                <a:ea typeface="MS Mincho" panose="02020609040205080304" pitchFamily="49" charset="-128"/>
                <a:cs typeface="Helvetica" panose="020B0604020202020204" pitchFamily="34" charset="0"/>
              </a:rPr>
              <a:t>.</a:t>
            </a:r>
            <a:endParaRPr lang="en-US" altLang="zh-CN" kern="100"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p:txBody>
      </p:sp>
    </p:spTree>
    <p:extLst>
      <p:ext uri="{BB962C8B-B14F-4D97-AF65-F5344CB8AC3E}">
        <p14:creationId xmlns:p14="http://schemas.microsoft.com/office/powerpoint/2010/main" val="162178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6</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3271469" cy="461665"/>
            <a:chOff x="-3" y="4326643"/>
            <a:chExt cx="327146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307808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Problems in Fukuoka</a:t>
              </a:r>
            </a:p>
          </p:txBody>
        </p:sp>
      </p:grpSp>
      <p:sp>
        <p:nvSpPr>
          <p:cNvPr id="28" name="矩形 27">
            <a:extLst>
              <a:ext uri="{FF2B5EF4-FFF2-40B4-BE49-F238E27FC236}">
                <a16:creationId xmlns:a16="http://schemas.microsoft.com/office/drawing/2014/main" id="{401EAB8D-BC61-4097-AC75-889C9C9E8163}"/>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596EDA9B-F871-4AA6-8AE1-3203D305E42F}"/>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9292D288-B0BF-4934-81C0-C86A83DC219E}"/>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78E41187-76DB-4FBB-9625-BF8EE32888D5}"/>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矩形 21">
            <a:extLst>
              <a:ext uri="{FF2B5EF4-FFF2-40B4-BE49-F238E27FC236}">
                <a16:creationId xmlns:a16="http://schemas.microsoft.com/office/drawing/2014/main" id="{AD9F3F69-E52D-4197-BD86-5EF312D61873}"/>
              </a:ext>
            </a:extLst>
          </p:cNvPr>
          <p:cNvSpPr/>
          <p:nvPr/>
        </p:nvSpPr>
        <p:spPr>
          <a:xfrm>
            <a:off x="5224861" y="1231447"/>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ED7814EA-28F8-4F8F-8F25-82D69FF8903D}"/>
              </a:ext>
            </a:extLst>
          </p:cNvPr>
          <p:cNvGrpSpPr/>
          <p:nvPr/>
        </p:nvGrpSpPr>
        <p:grpSpPr>
          <a:xfrm>
            <a:off x="893876" y="2830591"/>
            <a:ext cx="7356242" cy="3489724"/>
            <a:chOff x="893876" y="2880777"/>
            <a:chExt cx="7356242" cy="3489724"/>
          </a:xfrm>
        </p:grpSpPr>
        <p:graphicFrame>
          <p:nvGraphicFramePr>
            <p:cNvPr id="34" name="图表 33">
              <a:extLst>
                <a:ext uri="{FF2B5EF4-FFF2-40B4-BE49-F238E27FC236}">
                  <a16:creationId xmlns:a16="http://schemas.microsoft.com/office/drawing/2014/main" id="{75801E36-CA13-4A5F-9F77-98C50A6B8437}"/>
                </a:ext>
              </a:extLst>
            </p:cNvPr>
            <p:cNvGraphicFramePr>
              <a:graphicFrameLocks/>
            </p:cNvGraphicFramePr>
            <p:nvPr>
              <p:extLst>
                <p:ext uri="{D42A27DB-BD31-4B8C-83A1-F6EECF244321}">
                  <p14:modId xmlns:p14="http://schemas.microsoft.com/office/powerpoint/2010/main" val="592806755"/>
                </p:ext>
              </p:extLst>
            </p:nvPr>
          </p:nvGraphicFramePr>
          <p:xfrm>
            <a:off x="893876" y="2880777"/>
            <a:ext cx="7356242" cy="3489724"/>
          </p:xfrm>
          <a:graphic>
            <a:graphicData uri="http://schemas.openxmlformats.org/drawingml/2006/chart">
              <c:chart xmlns:c="http://schemas.openxmlformats.org/drawingml/2006/chart" xmlns:r="http://schemas.openxmlformats.org/officeDocument/2006/relationships" r:id="rId3"/>
            </a:graphicData>
          </a:graphic>
        </p:graphicFrame>
        <p:sp>
          <p:nvSpPr>
            <p:cNvPr id="3" name="椭圆 2">
              <a:extLst>
                <a:ext uri="{FF2B5EF4-FFF2-40B4-BE49-F238E27FC236}">
                  <a16:creationId xmlns:a16="http://schemas.microsoft.com/office/drawing/2014/main" id="{250EBC75-A116-4CAB-848F-525C29D0040F}"/>
                </a:ext>
              </a:extLst>
            </p:cNvPr>
            <p:cNvSpPr/>
            <p:nvPr/>
          </p:nvSpPr>
          <p:spPr>
            <a:xfrm>
              <a:off x="1872786" y="5872899"/>
              <a:ext cx="1209779" cy="497602"/>
            </a:xfrm>
            <a:prstGeom prst="ellipse">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52D5C4B9-054B-43D9-9535-45A4878F5775}"/>
                </a:ext>
              </a:extLst>
            </p:cNvPr>
            <p:cNvSpPr/>
            <p:nvPr/>
          </p:nvSpPr>
          <p:spPr>
            <a:xfrm>
              <a:off x="4409212" y="5872899"/>
              <a:ext cx="1209779" cy="497602"/>
            </a:xfrm>
            <a:prstGeom prst="ellipse">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22">
              <a:extLst>
                <a:ext uri="{FF2B5EF4-FFF2-40B4-BE49-F238E27FC236}">
                  <a16:creationId xmlns:a16="http://schemas.microsoft.com/office/drawing/2014/main" id="{CD499ED1-0B92-4F60-989A-A2A3D4E549C6}"/>
                </a:ext>
              </a:extLst>
            </p:cNvPr>
            <p:cNvSpPr/>
            <p:nvPr/>
          </p:nvSpPr>
          <p:spPr>
            <a:xfrm rot="16200000">
              <a:off x="1951666" y="5728020"/>
              <a:ext cx="165056" cy="116289"/>
            </a:xfrm>
            <a:prstGeom prst="rightArrow">
              <a:avLst>
                <a:gd name="adj1" fmla="val 50000"/>
                <a:gd name="adj2" fmla="val 82763"/>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3FC5BA26-0210-462D-A231-72A9322D7E8A}"/>
                </a:ext>
              </a:extLst>
            </p:cNvPr>
            <p:cNvSpPr/>
            <p:nvPr/>
          </p:nvSpPr>
          <p:spPr>
            <a:xfrm rot="16200000">
              <a:off x="4384829" y="5810549"/>
              <a:ext cx="165056" cy="116289"/>
            </a:xfrm>
            <a:prstGeom prst="rightArrow">
              <a:avLst>
                <a:gd name="adj1" fmla="val 50000"/>
                <a:gd name="adj2" fmla="val 82763"/>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7410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C65909FA-56BB-4438-88C4-95A4E4667CF5}"/>
              </a:ext>
            </a:extLst>
          </p:cNvPr>
          <p:cNvGrpSpPr/>
          <p:nvPr/>
        </p:nvGrpSpPr>
        <p:grpSpPr>
          <a:xfrm>
            <a:off x="1060283" y="1148098"/>
            <a:ext cx="7760279" cy="5039687"/>
            <a:chOff x="1107945" y="793013"/>
            <a:chExt cx="7760279" cy="5039687"/>
          </a:xfrm>
        </p:grpSpPr>
        <p:pic>
          <p:nvPicPr>
            <p:cNvPr id="5" name="图片 4">
              <a:extLst>
                <a:ext uri="{FF2B5EF4-FFF2-40B4-BE49-F238E27FC236}">
                  <a16:creationId xmlns:a16="http://schemas.microsoft.com/office/drawing/2014/main" id="{707C0F61-5412-41C3-845C-4FC7B191C86F}"/>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107945" y="793013"/>
              <a:ext cx="6928109" cy="4880178"/>
            </a:xfrm>
            <a:prstGeom prst="rect">
              <a:avLst/>
            </a:prstGeom>
          </p:spPr>
        </p:pic>
        <p:sp>
          <p:nvSpPr>
            <p:cNvPr id="6" name="文本框 5">
              <a:extLst>
                <a:ext uri="{FF2B5EF4-FFF2-40B4-BE49-F238E27FC236}">
                  <a16:creationId xmlns:a16="http://schemas.microsoft.com/office/drawing/2014/main" id="{35402F55-B86C-4CFE-AD19-AE7E2BECDDA0}"/>
                </a:ext>
              </a:extLst>
            </p:cNvPr>
            <p:cNvSpPr txBox="1"/>
            <p:nvPr/>
          </p:nvSpPr>
          <p:spPr>
            <a:xfrm>
              <a:off x="3833126" y="3489468"/>
              <a:ext cx="1308197" cy="646331"/>
            </a:xfrm>
            <a:prstGeom prst="rect">
              <a:avLst/>
            </a:prstGeom>
            <a:solidFill>
              <a:schemeClr val="accent4">
                <a:lumMod val="20000"/>
                <a:lumOff val="80000"/>
              </a:schemeClr>
            </a:solidFill>
            <a:ln>
              <a:solidFill>
                <a:schemeClr val="tx1">
                  <a:lumMod val="50000"/>
                  <a:lumOff val="50000"/>
                </a:schemeClr>
              </a:solidFill>
            </a:ln>
          </p:spPr>
          <p:txBody>
            <a:bodyPr wrap="square" rtlCol="0">
              <a:spAutoFit/>
            </a:bodyPr>
            <a:lstStyle/>
            <a:p>
              <a:pPr algn="ctr"/>
              <a:r>
                <a:rPr lang="en-US" altLang="zh-CN" dirty="0">
                  <a:latin typeface="Helvetica" panose="020B0604020202020204" pitchFamily="34" charset="0"/>
                  <a:ea typeface="微软雅黑" panose="020B0503020204020204" pitchFamily="34" charset="-122"/>
                  <a:cs typeface="Helvetica" panose="020B0604020202020204" pitchFamily="34" charset="0"/>
                </a:rPr>
                <a:t>Downtown area</a:t>
              </a:r>
              <a:endParaRPr lang="zh-CN" altLang="en-US"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7" name="文本框 6">
              <a:extLst>
                <a:ext uri="{FF2B5EF4-FFF2-40B4-BE49-F238E27FC236}">
                  <a16:creationId xmlns:a16="http://schemas.microsoft.com/office/drawing/2014/main" id="{4FA38E55-D802-4F68-8685-A2F2A1CD5D36}"/>
                </a:ext>
              </a:extLst>
            </p:cNvPr>
            <p:cNvSpPr txBox="1"/>
            <p:nvPr/>
          </p:nvSpPr>
          <p:spPr>
            <a:xfrm>
              <a:off x="1633417" y="3748939"/>
              <a:ext cx="1665821" cy="646331"/>
            </a:xfrm>
            <a:prstGeom prst="rect">
              <a:avLst/>
            </a:prstGeom>
            <a:solidFill>
              <a:schemeClr val="accent4">
                <a:lumMod val="20000"/>
                <a:lumOff val="80000"/>
              </a:schemeClr>
            </a:solidFill>
            <a:ln>
              <a:solidFill>
                <a:schemeClr val="tx1">
                  <a:lumMod val="50000"/>
                  <a:lumOff val="50000"/>
                </a:schemeClr>
              </a:solidFill>
            </a:ln>
          </p:spPr>
          <p:txBody>
            <a:bodyPr wrap="square" rtlCol="0">
              <a:spAutoFit/>
            </a:bodyPr>
            <a:lstStyle/>
            <a:p>
              <a:pPr algn="ctr"/>
              <a:r>
                <a:rPr lang="en-US" altLang="zh-CN" dirty="0">
                  <a:latin typeface="Helvetica" panose="020B0604020202020204" pitchFamily="34" charset="0"/>
                  <a:ea typeface="微软雅黑" panose="020B0503020204020204" pitchFamily="34" charset="-122"/>
                  <a:cs typeface="Helvetica" panose="020B0604020202020204" pitchFamily="34" charset="0"/>
                </a:rPr>
                <a:t>Office gathering area</a:t>
              </a:r>
              <a:endParaRPr lang="zh-CN" altLang="en-US"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8" name="箭头: 环形 7">
              <a:extLst>
                <a:ext uri="{FF2B5EF4-FFF2-40B4-BE49-F238E27FC236}">
                  <a16:creationId xmlns:a16="http://schemas.microsoft.com/office/drawing/2014/main" id="{FB50D25A-9D62-4A9A-81E6-19487B6BACFB}"/>
                </a:ext>
              </a:extLst>
            </p:cNvPr>
            <p:cNvSpPr/>
            <p:nvPr/>
          </p:nvSpPr>
          <p:spPr>
            <a:xfrm rot="20146989" flipH="1">
              <a:off x="2982021" y="1506506"/>
              <a:ext cx="3170636" cy="2188617"/>
            </a:xfrm>
            <a:prstGeom prst="circularArrow">
              <a:avLst>
                <a:gd name="adj1" fmla="val 3187"/>
                <a:gd name="adj2" fmla="val 924006"/>
                <a:gd name="adj3" fmla="val 20511150"/>
                <a:gd name="adj4" fmla="val 11054420"/>
                <a:gd name="adj5" fmla="val 7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9" name="箭头: 环形 8">
              <a:extLst>
                <a:ext uri="{FF2B5EF4-FFF2-40B4-BE49-F238E27FC236}">
                  <a16:creationId xmlns:a16="http://schemas.microsoft.com/office/drawing/2014/main" id="{34FF808C-0762-429B-A2A6-5F61168BCEFD}"/>
                </a:ext>
              </a:extLst>
            </p:cNvPr>
            <p:cNvSpPr/>
            <p:nvPr/>
          </p:nvSpPr>
          <p:spPr>
            <a:xfrm rot="8835210" flipV="1">
              <a:off x="4670323" y="2173755"/>
              <a:ext cx="1488117" cy="817991"/>
            </a:xfrm>
            <a:prstGeom prst="circularArrow">
              <a:avLst>
                <a:gd name="adj1" fmla="val 8049"/>
                <a:gd name="adj2" fmla="val 533282"/>
                <a:gd name="adj3" fmla="val 21092026"/>
                <a:gd name="adj4" fmla="val 11522948"/>
                <a:gd name="adj5" fmla="val 1014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86AAF57B-FB9D-458D-9E09-B5A7B6FE94FC}"/>
                </a:ext>
              </a:extLst>
            </p:cNvPr>
            <p:cNvSpPr/>
            <p:nvPr/>
          </p:nvSpPr>
          <p:spPr>
            <a:xfrm>
              <a:off x="4638855" y="3075786"/>
              <a:ext cx="314632" cy="314632"/>
            </a:xfrm>
            <a:prstGeom prst="ellipse">
              <a:avLst/>
            </a:prstGeom>
            <a:solidFill>
              <a:schemeClr val="accent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1AA3CF36-EF49-46D8-B052-9717C0C896C5}"/>
                </a:ext>
              </a:extLst>
            </p:cNvPr>
            <p:cNvSpPr/>
            <p:nvPr/>
          </p:nvSpPr>
          <p:spPr>
            <a:xfrm>
              <a:off x="6061255" y="2079130"/>
              <a:ext cx="314632" cy="314632"/>
            </a:xfrm>
            <a:prstGeom prst="ellipse">
              <a:avLst/>
            </a:prstGeom>
            <a:solidFill>
              <a:schemeClr val="accent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A74F6A6B-CE67-4286-A9FF-4B176B168582}"/>
                </a:ext>
              </a:extLst>
            </p:cNvPr>
            <p:cNvSpPr/>
            <p:nvPr/>
          </p:nvSpPr>
          <p:spPr>
            <a:xfrm>
              <a:off x="3141922" y="3329224"/>
              <a:ext cx="314632" cy="314632"/>
            </a:xfrm>
            <a:prstGeom prst="ellipse">
              <a:avLst/>
            </a:prstGeom>
            <a:solidFill>
              <a:schemeClr val="accent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FADB5EE-EA3B-433F-AAB2-8236606D5E32}"/>
                </a:ext>
              </a:extLst>
            </p:cNvPr>
            <p:cNvSpPr/>
            <p:nvPr/>
          </p:nvSpPr>
          <p:spPr>
            <a:xfrm>
              <a:off x="5414381" y="2840981"/>
              <a:ext cx="3453843" cy="826670"/>
            </a:xfrm>
            <a:prstGeom prst="rect">
              <a:avLst/>
            </a:prstGeom>
            <a:solidFill>
              <a:schemeClr val="accent4">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ea typeface="微软雅黑" panose="020B0503020204020204" pitchFamily="34" charset="-122"/>
                  <a:cs typeface="Helvetica" panose="020B0604020202020204" pitchFamily="34" charset="0"/>
                </a:rPr>
                <a:t>The increased ridership will be </a:t>
              </a:r>
              <a:r>
                <a:rPr lang="en-US" altLang="zh-CN" dirty="0">
                  <a:solidFill>
                    <a:srgbClr val="FF3300"/>
                  </a:solidFill>
                  <a:latin typeface="Helvetica" panose="020B0604020202020204" pitchFamily="34" charset="0"/>
                  <a:ea typeface="微软雅黑" panose="020B0503020204020204" pitchFamily="34" charset="-122"/>
                  <a:cs typeface="Helvetica" panose="020B0604020202020204" pitchFamily="34" charset="0"/>
                </a:rPr>
                <a:t>transferred to the other stations</a:t>
              </a:r>
              <a:endParaRPr lang="zh-CN" altLang="en-US" dirty="0">
                <a:solidFill>
                  <a:srgbClr val="FF3300"/>
                </a:solidFill>
                <a:latin typeface="Helvetica" panose="020B0604020202020204" pitchFamily="34" charset="0"/>
                <a:ea typeface="微软雅黑" panose="020B0503020204020204" pitchFamily="34" charset="-122"/>
                <a:cs typeface="Helvetica" panose="020B0604020202020204" pitchFamily="34" charset="0"/>
              </a:endParaRPr>
            </a:p>
          </p:txBody>
        </p:sp>
        <p:sp>
          <p:nvSpPr>
            <p:cNvPr id="14" name="矩形 13">
              <a:extLst>
                <a:ext uri="{FF2B5EF4-FFF2-40B4-BE49-F238E27FC236}">
                  <a16:creationId xmlns:a16="http://schemas.microsoft.com/office/drawing/2014/main" id="{2A475C05-9085-47F1-9555-26EB032B2D44}"/>
                </a:ext>
              </a:extLst>
            </p:cNvPr>
            <p:cNvSpPr/>
            <p:nvPr/>
          </p:nvSpPr>
          <p:spPr>
            <a:xfrm>
              <a:off x="1539659" y="5006027"/>
              <a:ext cx="6055360" cy="826673"/>
            </a:xfrm>
            <a:prstGeom prst="rect">
              <a:avLst/>
            </a:prstGeom>
            <a:solidFill>
              <a:srgbClr val="FF6699"/>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Question: How the land use type of a station influence the choice of destination? </a:t>
              </a:r>
              <a:endParaRPr lang="zh-CN" altLang="en-US" dirty="0">
                <a:solidFill>
                  <a:schemeClr val="bg1"/>
                </a:solidFill>
                <a:latin typeface="Helvetica" panose="020B0604020202020204" pitchFamily="34" charset="0"/>
                <a:ea typeface="微软雅黑" panose="020B0503020204020204" pitchFamily="34" charset="-122"/>
                <a:cs typeface="Helvetica" panose="020B0604020202020204" pitchFamily="34" charset="0"/>
              </a:endParaRPr>
            </a:p>
          </p:txBody>
        </p:sp>
        <p:sp>
          <p:nvSpPr>
            <p:cNvPr id="15" name="箭头: 上 14">
              <a:extLst>
                <a:ext uri="{FF2B5EF4-FFF2-40B4-BE49-F238E27FC236}">
                  <a16:creationId xmlns:a16="http://schemas.microsoft.com/office/drawing/2014/main" id="{5735E609-0C61-4246-9F5B-BA1336EF2296}"/>
                </a:ext>
              </a:extLst>
            </p:cNvPr>
            <p:cNvSpPr/>
            <p:nvPr/>
          </p:nvSpPr>
          <p:spPr>
            <a:xfrm>
              <a:off x="6061255" y="2464179"/>
              <a:ext cx="363647" cy="314631"/>
            </a:xfrm>
            <a:prstGeom prst="upArrow">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803CB42F-33B0-4F31-869D-E267166E4551}"/>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AB1DEB1B-40C3-4241-9CE4-26B8B35B4433}"/>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灯片编号占位符 1">
            <a:extLst>
              <a:ext uri="{FF2B5EF4-FFF2-40B4-BE49-F238E27FC236}">
                <a16:creationId xmlns:a16="http://schemas.microsoft.com/office/drawing/2014/main" id="{8D9F4997-9440-4E09-90C6-89E2F643FB92}"/>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60</a:t>
            </a:fld>
            <a:endParaRPr lang="zh-CN" altLang="en-US"/>
          </a:p>
        </p:txBody>
      </p:sp>
      <p:sp>
        <p:nvSpPr>
          <p:cNvPr id="19" name="文本框 18">
            <a:extLst>
              <a:ext uri="{FF2B5EF4-FFF2-40B4-BE49-F238E27FC236}">
                <a16:creationId xmlns:a16="http://schemas.microsoft.com/office/drawing/2014/main" id="{B3416858-E2AC-4ACE-8AC9-796EEF34511A}"/>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20" name="矩形 19">
            <a:extLst>
              <a:ext uri="{FF2B5EF4-FFF2-40B4-BE49-F238E27FC236}">
                <a16:creationId xmlns:a16="http://schemas.microsoft.com/office/drawing/2014/main" id="{9CB92F43-7FE5-4B5E-8A0F-384850657CD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21" name="直接连接符 20">
            <a:extLst>
              <a:ext uri="{FF2B5EF4-FFF2-40B4-BE49-F238E27FC236}">
                <a16:creationId xmlns:a16="http://schemas.microsoft.com/office/drawing/2014/main" id="{C1942E7C-954E-46C2-9F21-2F3F577C53DB}"/>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74AE3127-91C6-41AE-925F-0FE9C01DCDA5}"/>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78D9D9E2-3391-4733-883C-15DF14B39328}"/>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5EA34E6-49DC-45FF-853D-C0DD7DC05DCC}"/>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spTree>
    <p:extLst>
      <p:ext uri="{BB962C8B-B14F-4D97-AF65-F5344CB8AC3E}">
        <p14:creationId xmlns:p14="http://schemas.microsoft.com/office/powerpoint/2010/main" val="2778809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61</a:t>
            </a:fld>
            <a:endParaRPr lang="zh-CN" altLang="en-US"/>
          </a:p>
        </p:txBody>
      </p:sp>
      <p:graphicFrame>
        <p:nvGraphicFramePr>
          <p:cNvPr id="10" name="表格 9">
            <a:extLst>
              <a:ext uri="{FF2B5EF4-FFF2-40B4-BE49-F238E27FC236}">
                <a16:creationId xmlns:a16="http://schemas.microsoft.com/office/drawing/2014/main" id="{7621AA2C-EFA8-411E-BF4D-40F25BCE6174}"/>
              </a:ext>
            </a:extLst>
          </p:cNvPr>
          <p:cNvGraphicFramePr>
            <a:graphicFrameLocks noGrp="1"/>
          </p:cNvGraphicFramePr>
          <p:nvPr>
            <p:extLst>
              <p:ext uri="{D42A27DB-BD31-4B8C-83A1-F6EECF244321}">
                <p14:modId xmlns:p14="http://schemas.microsoft.com/office/powerpoint/2010/main" val="2074199193"/>
              </p:ext>
            </p:extLst>
          </p:nvPr>
        </p:nvGraphicFramePr>
        <p:xfrm>
          <a:off x="779364" y="2654058"/>
          <a:ext cx="7585269" cy="2825148"/>
        </p:xfrm>
        <a:graphic>
          <a:graphicData uri="http://schemas.openxmlformats.org/drawingml/2006/table">
            <a:tbl>
              <a:tblPr firstRow="1" bandRow="1">
                <a:tableStyleId>{2D5ABB26-0587-4C30-8999-92F81FD0307C}</a:tableStyleId>
              </a:tblPr>
              <a:tblGrid>
                <a:gridCol w="1286566">
                  <a:extLst>
                    <a:ext uri="{9D8B030D-6E8A-4147-A177-3AD203B41FA5}">
                      <a16:colId xmlns:a16="http://schemas.microsoft.com/office/drawing/2014/main" val="993849137"/>
                    </a:ext>
                  </a:extLst>
                </a:gridCol>
                <a:gridCol w="1855483">
                  <a:extLst>
                    <a:ext uri="{9D8B030D-6E8A-4147-A177-3AD203B41FA5}">
                      <a16:colId xmlns:a16="http://schemas.microsoft.com/office/drawing/2014/main" val="657418974"/>
                    </a:ext>
                  </a:extLst>
                </a:gridCol>
                <a:gridCol w="2221610">
                  <a:extLst>
                    <a:ext uri="{9D8B030D-6E8A-4147-A177-3AD203B41FA5}">
                      <a16:colId xmlns:a16="http://schemas.microsoft.com/office/drawing/2014/main" val="1660424579"/>
                    </a:ext>
                  </a:extLst>
                </a:gridCol>
                <a:gridCol w="2221610">
                  <a:extLst>
                    <a:ext uri="{9D8B030D-6E8A-4147-A177-3AD203B41FA5}">
                      <a16:colId xmlns:a16="http://schemas.microsoft.com/office/drawing/2014/main" val="2133621396"/>
                    </a:ext>
                  </a:extLst>
                </a:gridCol>
              </a:tblGrid>
              <a:tr h="443080">
                <a:tc>
                  <a:txBody>
                    <a:bodyPr/>
                    <a:lstStyle/>
                    <a:p>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Type 1</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Type 2</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This</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947959759"/>
                  </a:ext>
                </a:extLst>
              </a:tr>
              <a:tr h="78651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Scale</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Station-level</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Station-to-station level</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Station-to-station level</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905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922039267"/>
                  </a:ext>
                </a:extLst>
              </a:tr>
              <a:tr h="78651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0" dirty="0">
                          <a:latin typeface="Helvetica" panose="020B0604020202020204" pitchFamily="34" charset="0"/>
                          <a:cs typeface="Helvetica" panose="020B0604020202020204" pitchFamily="34" charset="0"/>
                        </a:rPr>
                        <a:t>Research object</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Transit ridership of a single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Transit ridership between station and station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Probability of choosing the a specific station as the destination</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1442006178"/>
                  </a:ext>
                </a:extLst>
              </a:tr>
              <a:tr h="78651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Helvetica" panose="020B0604020202020204" pitchFamily="34" charset="0"/>
                          <a:ea typeface="+mn-ea"/>
                          <a:cs typeface="Helvetica" panose="020B0604020202020204" pitchFamily="34" charset="0"/>
                        </a:rPr>
                        <a:t>Functional relationship</a:t>
                      </a:r>
                      <a:endParaRPr lang="zh-CN" altLang="en-US" sz="1600" kern="1200" dirty="0">
                        <a:solidFill>
                          <a:schemeClr val="tx1"/>
                        </a:solidFill>
                        <a:latin typeface="Helvetica" panose="020B0604020202020204" pitchFamily="34" charset="0"/>
                        <a:ea typeface="+mn-ea"/>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Linear relationship</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Linear relationship</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Probability relationship</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Helvetica" panose="020B0604020202020204" pitchFamily="34" charset="0"/>
                          <a:cs typeface="Helvetica" panose="020B0604020202020204" pitchFamily="34" charset="0"/>
                        </a:rPr>
                        <a:t>(Binary choice)</a:t>
                      </a:r>
                      <a:endParaRPr lang="zh-CN" altLang="en-US" sz="1600" dirty="0">
                        <a:latin typeface="Helvetica" panose="020B0604020202020204" pitchFamily="34" charset="0"/>
                        <a:cs typeface="Helvetica" panose="020B0604020202020204" pitchFamily="34" charset="0"/>
                      </a:endParaRPr>
                    </a:p>
                  </a:txBody>
                  <a:tcPr marL="77516" marR="77516" marT="38758" marB="38758" anchor="ct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F6699">
                        <a:alpha val="50196"/>
                      </a:srgbClr>
                    </a:solidFill>
                  </a:tcPr>
                </a:tc>
                <a:extLst>
                  <a:ext uri="{0D108BD9-81ED-4DB2-BD59-A6C34878D82A}">
                    <a16:rowId xmlns:a16="http://schemas.microsoft.com/office/drawing/2014/main" val="2306209771"/>
                  </a:ext>
                </a:extLst>
              </a:tr>
            </a:tbl>
          </a:graphicData>
        </a:graphic>
      </p:graphicFrame>
      <p:grpSp>
        <p:nvGrpSpPr>
          <p:cNvPr id="16" name="组合 15">
            <a:extLst>
              <a:ext uri="{FF2B5EF4-FFF2-40B4-BE49-F238E27FC236}">
                <a16:creationId xmlns:a16="http://schemas.microsoft.com/office/drawing/2014/main" id="{0C4EAE3E-587A-46DA-BB6B-C0F444BEE01C}"/>
              </a:ext>
            </a:extLst>
          </p:cNvPr>
          <p:cNvGrpSpPr/>
          <p:nvPr/>
        </p:nvGrpSpPr>
        <p:grpSpPr>
          <a:xfrm>
            <a:off x="306570" y="591906"/>
            <a:ext cx="1389543" cy="461665"/>
            <a:chOff x="-3" y="4326643"/>
            <a:chExt cx="1389543" cy="461665"/>
          </a:xfrm>
        </p:grpSpPr>
        <p:sp>
          <p:nvSpPr>
            <p:cNvPr id="20" name="矩形 19">
              <a:extLst>
                <a:ext uri="{FF2B5EF4-FFF2-40B4-BE49-F238E27FC236}">
                  <a16:creationId xmlns:a16="http://schemas.microsoft.com/office/drawing/2014/main" id="{2D867E0A-43E1-450F-8791-A82001197293}"/>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B415EC82-D08F-49E9-80DE-116626D18802}"/>
                </a:ext>
              </a:extLst>
            </p:cNvPr>
            <p:cNvSpPr txBox="1"/>
            <p:nvPr/>
          </p:nvSpPr>
          <p:spPr>
            <a:xfrm>
              <a:off x="193379" y="4326643"/>
              <a:ext cx="1196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a:t>
              </a:r>
            </a:p>
          </p:txBody>
        </p:sp>
      </p:grpSp>
      <p:sp>
        <p:nvSpPr>
          <p:cNvPr id="22" name="矩形 21">
            <a:extLst>
              <a:ext uri="{FF2B5EF4-FFF2-40B4-BE49-F238E27FC236}">
                <a16:creationId xmlns:a16="http://schemas.microsoft.com/office/drawing/2014/main" id="{6F92440F-FAFA-4556-AED3-092D2CF38792}"/>
              </a:ext>
            </a:extLst>
          </p:cNvPr>
          <p:cNvSpPr/>
          <p:nvPr/>
        </p:nvSpPr>
        <p:spPr>
          <a:xfrm>
            <a:off x="499952" y="1252854"/>
            <a:ext cx="37323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Differences with station-level</a:t>
            </a:r>
            <a:endParaRPr lang="zh-CN" altLang="en-US" sz="2000" dirty="0"/>
          </a:p>
        </p:txBody>
      </p:sp>
    </p:spTree>
    <p:extLst>
      <p:ext uri="{BB962C8B-B14F-4D97-AF65-F5344CB8AC3E}">
        <p14:creationId xmlns:p14="http://schemas.microsoft.com/office/powerpoint/2010/main" val="267013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8BC57B9-7910-41A6-9C28-2BE2A6F3958B}"/>
              </a:ext>
            </a:extLst>
          </p:cNvPr>
          <p:cNvSpPr/>
          <p:nvPr/>
        </p:nvSpPr>
        <p:spPr>
          <a:xfrm>
            <a:off x="1" y="537683"/>
            <a:ext cx="4162925" cy="5950984"/>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460D10B7-1BA3-482E-B8C6-D289540D8770}"/>
              </a:ext>
            </a:extLst>
          </p:cNvPr>
          <p:cNvSpPr txBox="1"/>
          <p:nvPr/>
        </p:nvSpPr>
        <p:spPr>
          <a:xfrm>
            <a:off x="306570" y="2310720"/>
            <a:ext cx="3856356"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How to describe and </a:t>
            </a:r>
            <a:r>
              <a:rPr lang="en-US" altLang="zh-CN" dirty="0">
                <a:solidFill>
                  <a:srgbClr val="FF3300"/>
                </a:solidFill>
                <a:latin typeface="Helvetica" panose="020B0604020202020204" pitchFamily="34" charset="0"/>
                <a:cs typeface="Helvetica" panose="020B0604020202020204" pitchFamily="34" charset="0"/>
              </a:rPr>
              <a:t>define the passenger flow </a:t>
            </a:r>
            <a:r>
              <a:rPr lang="en-US" altLang="zh-CN" dirty="0">
                <a:latin typeface="Helvetica" panose="020B0604020202020204" pitchFamily="34" charset="0"/>
                <a:cs typeface="Helvetica" panose="020B0604020202020204" pitchFamily="34" charset="0"/>
              </a:rPr>
              <a:t>between station and station?</a:t>
            </a:r>
          </a:p>
        </p:txBody>
      </p:sp>
      <p:sp>
        <p:nvSpPr>
          <p:cNvPr id="7" name="文本框 6">
            <a:extLst>
              <a:ext uri="{FF2B5EF4-FFF2-40B4-BE49-F238E27FC236}">
                <a16:creationId xmlns:a16="http://schemas.microsoft.com/office/drawing/2014/main" id="{585E8AD0-3395-488D-8CF3-728C0014033E}"/>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8" name="矩形 7">
            <a:extLst>
              <a:ext uri="{FF2B5EF4-FFF2-40B4-BE49-F238E27FC236}">
                <a16:creationId xmlns:a16="http://schemas.microsoft.com/office/drawing/2014/main" id="{7BA6EB71-38D2-41D0-811A-85EE05A03EB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9" name="直接连接符 8">
            <a:extLst>
              <a:ext uri="{FF2B5EF4-FFF2-40B4-BE49-F238E27FC236}">
                <a16:creationId xmlns:a16="http://schemas.microsoft.com/office/drawing/2014/main" id="{4B1E8CE3-50A5-4A6C-ADEE-5CD8138C8E57}"/>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D6BC50F-C68C-4C60-B482-38EC0B0976A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AB6F14E6-7A3A-4E85-ABEA-EC0D9CEB369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灯片编号占位符 1">
            <a:extLst>
              <a:ext uri="{FF2B5EF4-FFF2-40B4-BE49-F238E27FC236}">
                <a16:creationId xmlns:a16="http://schemas.microsoft.com/office/drawing/2014/main" id="{1DE4E1F0-D7B6-4EEF-A50F-D025813C232A}"/>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62</a:t>
            </a:fld>
            <a:endParaRPr lang="zh-CN" altLang="en-US"/>
          </a:p>
        </p:txBody>
      </p:sp>
      <p:grpSp>
        <p:nvGrpSpPr>
          <p:cNvPr id="13" name="组合 12">
            <a:extLst>
              <a:ext uri="{FF2B5EF4-FFF2-40B4-BE49-F238E27FC236}">
                <a16:creationId xmlns:a16="http://schemas.microsoft.com/office/drawing/2014/main" id="{063FBF29-F75E-4F03-A6CC-2A07430DAB6B}"/>
              </a:ext>
            </a:extLst>
          </p:cNvPr>
          <p:cNvGrpSpPr/>
          <p:nvPr/>
        </p:nvGrpSpPr>
        <p:grpSpPr>
          <a:xfrm>
            <a:off x="306570" y="591906"/>
            <a:ext cx="2946059" cy="461665"/>
            <a:chOff x="-3" y="4326643"/>
            <a:chExt cx="2946059" cy="461665"/>
          </a:xfrm>
        </p:grpSpPr>
        <p:sp>
          <p:nvSpPr>
            <p:cNvPr id="14" name="矩形 13">
              <a:extLst>
                <a:ext uri="{FF2B5EF4-FFF2-40B4-BE49-F238E27FC236}">
                  <a16:creationId xmlns:a16="http://schemas.microsoft.com/office/drawing/2014/main" id="{781A35B4-AF36-4536-ABAF-D62203FB115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5" name="文本框 14">
              <a:extLst>
                <a:ext uri="{FF2B5EF4-FFF2-40B4-BE49-F238E27FC236}">
                  <a16:creationId xmlns:a16="http://schemas.microsoft.com/office/drawing/2014/main" id="{FC899BAA-FD15-4AB1-9D97-C33391476C7E}"/>
                </a:ext>
              </a:extLst>
            </p:cNvPr>
            <p:cNvSpPr txBox="1"/>
            <p:nvPr/>
          </p:nvSpPr>
          <p:spPr>
            <a:xfrm>
              <a:off x="193379" y="4326643"/>
              <a:ext cx="275267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Research contents</a:t>
              </a:r>
            </a:p>
          </p:txBody>
        </p:sp>
      </p:grpSp>
      <p:sp>
        <p:nvSpPr>
          <p:cNvPr id="16" name="文本框 15">
            <a:extLst>
              <a:ext uri="{FF2B5EF4-FFF2-40B4-BE49-F238E27FC236}">
                <a16:creationId xmlns:a16="http://schemas.microsoft.com/office/drawing/2014/main" id="{3A194A68-E20D-4DDD-B26D-82CBEADB635D}"/>
              </a:ext>
            </a:extLst>
          </p:cNvPr>
          <p:cNvSpPr txBox="1"/>
          <p:nvPr/>
        </p:nvSpPr>
        <p:spPr>
          <a:xfrm>
            <a:off x="115803" y="1928819"/>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1</a:t>
            </a:r>
            <a:endParaRPr lang="zh-CN" altLang="en-US" dirty="0">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23EDC2B0-2D98-48AB-BEFE-C172E0FC1F9D}"/>
              </a:ext>
            </a:extLst>
          </p:cNvPr>
          <p:cNvGrpSpPr/>
          <p:nvPr/>
        </p:nvGrpSpPr>
        <p:grpSpPr>
          <a:xfrm>
            <a:off x="4297025" y="1832133"/>
            <a:ext cx="4644572" cy="1904334"/>
            <a:chOff x="4297025" y="1590859"/>
            <a:chExt cx="4644572" cy="1904334"/>
          </a:xfrm>
        </p:grpSpPr>
        <p:sp>
          <p:nvSpPr>
            <p:cNvPr id="18" name="矩形: 圆角 17">
              <a:extLst>
                <a:ext uri="{FF2B5EF4-FFF2-40B4-BE49-F238E27FC236}">
                  <a16:creationId xmlns:a16="http://schemas.microsoft.com/office/drawing/2014/main" id="{12760CF9-8DE0-4BBA-B7FB-A48BB1BC618A}"/>
                </a:ext>
              </a:extLst>
            </p:cNvPr>
            <p:cNvSpPr/>
            <p:nvPr/>
          </p:nvSpPr>
          <p:spPr>
            <a:xfrm>
              <a:off x="4712872" y="1590859"/>
              <a:ext cx="4228725" cy="1904334"/>
            </a:xfrm>
            <a:prstGeom prst="roundRect">
              <a:avLst>
                <a:gd name="adj" fmla="val 5926"/>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Describe the passenger flow between station and station using the </a:t>
              </a:r>
              <a:r>
                <a:rPr lang="en-US" altLang="zh-CN" dirty="0">
                  <a:solidFill>
                    <a:srgbClr val="FF3300"/>
                  </a:solidFill>
                  <a:latin typeface="Helvetica" panose="020B0604020202020204" pitchFamily="34" charset="0"/>
                  <a:cs typeface="Helvetica" panose="020B0604020202020204" pitchFamily="34" charset="0"/>
                </a:rPr>
                <a:t>probability of choosing a specific station as the destination.</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20" name="矩形: 圆角 19">
              <a:extLst>
                <a:ext uri="{FF2B5EF4-FFF2-40B4-BE49-F238E27FC236}">
                  <a16:creationId xmlns:a16="http://schemas.microsoft.com/office/drawing/2014/main" id="{00DB6A88-9300-495D-9083-91E0375B489F}"/>
                </a:ext>
              </a:extLst>
            </p:cNvPr>
            <p:cNvSpPr/>
            <p:nvPr/>
          </p:nvSpPr>
          <p:spPr>
            <a:xfrm>
              <a:off x="4297025" y="159085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22" name="箭头: 右 21">
            <a:extLst>
              <a:ext uri="{FF2B5EF4-FFF2-40B4-BE49-F238E27FC236}">
                <a16:creationId xmlns:a16="http://schemas.microsoft.com/office/drawing/2014/main" id="{5E4BBA0F-8F5C-4C99-AD52-AA01D359C1F0}"/>
              </a:ext>
            </a:extLst>
          </p:cNvPr>
          <p:cNvSpPr/>
          <p:nvPr/>
        </p:nvSpPr>
        <p:spPr>
          <a:xfrm>
            <a:off x="3842082" y="2050520"/>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974528E1-9DC0-4375-B2AC-E322F600CCAB}"/>
              </a:ext>
            </a:extLst>
          </p:cNvPr>
          <p:cNvCxnSpPr>
            <a:cxnSpLocks/>
          </p:cNvCxnSpPr>
          <p:nvPr/>
        </p:nvCxnSpPr>
        <p:spPr>
          <a:xfrm>
            <a:off x="183180" y="2310720"/>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39DDBC2-C2C7-4358-8692-DDB4B5604433}"/>
              </a:ext>
            </a:extLst>
          </p:cNvPr>
          <p:cNvSpPr txBox="1"/>
          <p:nvPr/>
        </p:nvSpPr>
        <p:spPr>
          <a:xfrm>
            <a:off x="6134873" y="1328935"/>
            <a:ext cx="1550424" cy="369332"/>
          </a:xfrm>
          <a:prstGeom prst="rect">
            <a:avLst/>
          </a:prstGeom>
          <a:noFill/>
        </p:spPr>
        <p:txBody>
          <a:bodyPr wrap="none" rtlCol="0">
            <a:spAutoFit/>
          </a:bodyPr>
          <a:lstStyle/>
          <a:p>
            <a:pPr marL="285750" indent="-285750" algn="ctr">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Key points</a:t>
            </a:r>
            <a:endParaRPr lang="zh-CN" altLang="en-US"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167DAF2E-BE10-4016-AC21-274D22C025AA}"/>
              </a:ext>
            </a:extLst>
          </p:cNvPr>
          <p:cNvSpPr txBox="1"/>
          <p:nvPr/>
        </p:nvSpPr>
        <p:spPr>
          <a:xfrm>
            <a:off x="613038" y="1331776"/>
            <a:ext cx="342273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Problems in previous studies</a:t>
            </a:r>
            <a:endParaRPr lang="zh-CN" altLang="en-US" dirty="0">
              <a:latin typeface="Helvetica" panose="020B0604020202020204" pitchFamily="34" charset="0"/>
              <a:cs typeface="Helvetica" panose="020B0604020202020204" pitchFamily="34" charset="0"/>
            </a:endParaRPr>
          </a:p>
        </p:txBody>
      </p:sp>
      <p:sp>
        <p:nvSpPr>
          <p:cNvPr id="26" name="文本框 25">
            <a:extLst>
              <a:ext uri="{FF2B5EF4-FFF2-40B4-BE49-F238E27FC236}">
                <a16:creationId xmlns:a16="http://schemas.microsoft.com/office/drawing/2014/main" id="{9037FFEF-D83F-48F1-9DB1-3C34E1EE189E}"/>
              </a:ext>
            </a:extLst>
          </p:cNvPr>
          <p:cNvSpPr txBox="1"/>
          <p:nvPr/>
        </p:nvSpPr>
        <p:spPr>
          <a:xfrm>
            <a:off x="306570" y="4772447"/>
            <a:ext cx="3856356" cy="1287532"/>
          </a:xfrm>
          <a:prstGeom prst="rect">
            <a:avLst/>
          </a:prstGeom>
          <a:noFill/>
        </p:spPr>
        <p:txBody>
          <a:bodyPr wrap="square" rtlCol="0">
            <a:spAutoFit/>
          </a:bodyPr>
          <a:lstStyle/>
          <a:p>
            <a:pPr>
              <a:lnSpc>
                <a:spcPct val="150000"/>
              </a:lnSpc>
            </a:pPr>
            <a:r>
              <a:rPr lang="en-US" altLang="zh-CN" dirty="0">
                <a:latin typeface="Helvetica" panose="020B0604020202020204" pitchFamily="34" charset="0"/>
                <a:cs typeface="Helvetica" panose="020B0604020202020204" pitchFamily="34" charset="0"/>
              </a:rPr>
              <a:t>How to establish the </a:t>
            </a:r>
            <a:r>
              <a:rPr lang="en-US" altLang="zh-CN" dirty="0">
                <a:solidFill>
                  <a:srgbClr val="FF3300"/>
                </a:solidFill>
                <a:latin typeface="Helvetica" panose="020B0604020202020204" pitchFamily="34" charset="0"/>
                <a:cs typeface="Helvetica" panose="020B0604020202020204" pitchFamily="34" charset="0"/>
              </a:rPr>
              <a:t>functional relationship</a:t>
            </a:r>
            <a:r>
              <a:rPr lang="en-US" altLang="zh-CN" dirty="0">
                <a:latin typeface="Helvetica" panose="020B0604020202020204" pitchFamily="34" charset="0"/>
                <a:cs typeface="Helvetica" panose="020B0604020202020204" pitchFamily="34" charset="0"/>
              </a:rPr>
              <a:t> between the passenger flow and land use?</a:t>
            </a:r>
            <a:endParaRPr lang="en-US" altLang="zh-CN" dirty="0">
              <a:solidFill>
                <a:srgbClr val="FF3300"/>
              </a:solidFill>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C6A9E641-29E6-4DE4-BDC3-220B3F818C44}"/>
              </a:ext>
            </a:extLst>
          </p:cNvPr>
          <p:cNvSpPr txBox="1"/>
          <p:nvPr/>
        </p:nvSpPr>
        <p:spPr>
          <a:xfrm>
            <a:off x="115803" y="4390546"/>
            <a:ext cx="1236236"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Problem 2</a:t>
            </a:r>
            <a:endParaRPr lang="zh-CN" altLang="en-US" dirty="0">
              <a:latin typeface="Helvetica" panose="020B0604020202020204" pitchFamily="34" charset="0"/>
              <a:cs typeface="Helvetica" panose="020B0604020202020204" pitchFamily="34" charset="0"/>
            </a:endParaRPr>
          </a:p>
        </p:txBody>
      </p:sp>
      <p:sp>
        <p:nvSpPr>
          <p:cNvPr id="28" name="箭头: 右 27">
            <a:extLst>
              <a:ext uri="{FF2B5EF4-FFF2-40B4-BE49-F238E27FC236}">
                <a16:creationId xmlns:a16="http://schemas.microsoft.com/office/drawing/2014/main" id="{E4418D91-005C-420F-9542-E764F2B7E700}"/>
              </a:ext>
            </a:extLst>
          </p:cNvPr>
          <p:cNvSpPr/>
          <p:nvPr/>
        </p:nvSpPr>
        <p:spPr>
          <a:xfrm>
            <a:off x="3842082" y="4512247"/>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CA1221D-01F6-482B-8EBA-311BF222F120}"/>
              </a:ext>
            </a:extLst>
          </p:cNvPr>
          <p:cNvCxnSpPr>
            <a:cxnSpLocks/>
          </p:cNvCxnSpPr>
          <p:nvPr/>
        </p:nvCxnSpPr>
        <p:spPr>
          <a:xfrm>
            <a:off x="183180" y="4772447"/>
            <a:ext cx="1019978"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61E09807-4C38-44AE-8AAF-A71293EE2FF0}"/>
              </a:ext>
            </a:extLst>
          </p:cNvPr>
          <p:cNvGrpSpPr/>
          <p:nvPr/>
        </p:nvGrpSpPr>
        <p:grpSpPr>
          <a:xfrm>
            <a:off x="4297025" y="4215003"/>
            <a:ext cx="4644572" cy="1904334"/>
            <a:chOff x="4297025" y="1590859"/>
            <a:chExt cx="4644572" cy="1904334"/>
          </a:xfrm>
        </p:grpSpPr>
        <p:sp>
          <p:nvSpPr>
            <p:cNvPr id="31" name="矩形: 圆角 30">
              <a:extLst>
                <a:ext uri="{FF2B5EF4-FFF2-40B4-BE49-F238E27FC236}">
                  <a16:creationId xmlns:a16="http://schemas.microsoft.com/office/drawing/2014/main" id="{C599B985-E057-42B2-96B7-9FE90AB70BE0}"/>
                </a:ext>
              </a:extLst>
            </p:cNvPr>
            <p:cNvSpPr/>
            <p:nvPr/>
          </p:nvSpPr>
          <p:spPr>
            <a:xfrm>
              <a:off x="4712872" y="1590859"/>
              <a:ext cx="4228725" cy="1904334"/>
            </a:xfrm>
            <a:prstGeom prst="roundRect">
              <a:avLst>
                <a:gd name="adj" fmla="val 5926"/>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nSpc>
                  <a:spcPct val="150000"/>
                </a:lnSpc>
              </a:pPr>
              <a:r>
                <a:rPr lang="en-US" altLang="zh-CN" dirty="0">
                  <a:solidFill>
                    <a:schemeClr val="tx1"/>
                  </a:solidFill>
                  <a:latin typeface="Helvetica" panose="020B0604020202020204" pitchFamily="34" charset="0"/>
                  <a:cs typeface="Helvetica" panose="020B0604020202020204" pitchFamily="34" charset="0"/>
                </a:rPr>
                <a:t>Convert the problem of passenger flow to a </a:t>
              </a:r>
              <a:r>
                <a:rPr lang="en-US" altLang="zh-CN" dirty="0">
                  <a:solidFill>
                    <a:srgbClr val="FF3300"/>
                  </a:solidFill>
                  <a:latin typeface="Helvetica" panose="020B0604020202020204" pitchFamily="34" charset="0"/>
                  <a:cs typeface="Helvetica" panose="020B0604020202020204" pitchFamily="34" charset="0"/>
                </a:rPr>
                <a:t>binary choice problem</a:t>
              </a:r>
              <a:r>
                <a:rPr lang="en-US" altLang="zh-CN" dirty="0">
                  <a:solidFill>
                    <a:schemeClr val="tx1"/>
                  </a:solidFill>
                  <a:latin typeface="Helvetica" panose="020B0604020202020204" pitchFamily="34" charset="0"/>
                  <a:cs typeface="Helvetica" panose="020B0604020202020204" pitchFamily="34" charset="0"/>
                </a:rPr>
                <a:t>, then estimate the influence of land use on the choice of destination.</a:t>
              </a:r>
            </a:p>
          </p:txBody>
        </p:sp>
        <p:sp>
          <p:nvSpPr>
            <p:cNvPr id="32" name="矩形: 圆角 31">
              <a:extLst>
                <a:ext uri="{FF2B5EF4-FFF2-40B4-BE49-F238E27FC236}">
                  <a16:creationId xmlns:a16="http://schemas.microsoft.com/office/drawing/2014/main" id="{0AD1FF08-DF80-4DDD-AD5F-BFA1341F3E59}"/>
                </a:ext>
              </a:extLst>
            </p:cNvPr>
            <p:cNvSpPr/>
            <p:nvPr/>
          </p:nvSpPr>
          <p:spPr>
            <a:xfrm>
              <a:off x="4297025" y="1590859"/>
              <a:ext cx="281747"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33537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箭头: 下 30">
            <a:extLst>
              <a:ext uri="{FF2B5EF4-FFF2-40B4-BE49-F238E27FC236}">
                <a16:creationId xmlns:a16="http://schemas.microsoft.com/office/drawing/2014/main" id="{4B606C81-FFAD-4B85-90EC-C4C6B16ACBBB}"/>
              </a:ext>
            </a:extLst>
          </p:cNvPr>
          <p:cNvSpPr/>
          <p:nvPr/>
        </p:nvSpPr>
        <p:spPr>
          <a:xfrm>
            <a:off x="909373" y="1304966"/>
            <a:ext cx="1326004" cy="5019551"/>
          </a:xfrm>
          <a:prstGeom prst="downArrow">
            <a:avLst>
              <a:gd name="adj1" fmla="val 50000"/>
              <a:gd name="adj2" fmla="val 66994"/>
            </a:avLst>
          </a:prstGeom>
          <a:solidFill>
            <a:srgbClr val="FF6699">
              <a:alpha val="20000"/>
            </a:srgb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圆角 77">
            <a:extLst>
              <a:ext uri="{FF2B5EF4-FFF2-40B4-BE49-F238E27FC236}">
                <a16:creationId xmlns:a16="http://schemas.microsoft.com/office/drawing/2014/main" id="{84EC1107-BA57-415B-B081-57DC76538EFE}"/>
              </a:ext>
            </a:extLst>
          </p:cNvPr>
          <p:cNvSpPr/>
          <p:nvPr/>
        </p:nvSpPr>
        <p:spPr>
          <a:xfrm>
            <a:off x="5768656" y="1237284"/>
            <a:ext cx="3218309" cy="788732"/>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圆角 76">
            <a:extLst>
              <a:ext uri="{FF2B5EF4-FFF2-40B4-BE49-F238E27FC236}">
                <a16:creationId xmlns:a16="http://schemas.microsoft.com/office/drawing/2014/main" id="{7313ED0F-4E56-4202-96DC-F94599D721AE}"/>
              </a:ext>
            </a:extLst>
          </p:cNvPr>
          <p:cNvSpPr/>
          <p:nvPr/>
        </p:nvSpPr>
        <p:spPr>
          <a:xfrm>
            <a:off x="3015720" y="3368158"/>
            <a:ext cx="2834132" cy="824156"/>
          </a:xfrm>
          <a:prstGeom prst="roundRect">
            <a:avLst>
              <a:gd name="adj" fmla="val 9805"/>
            </a:avLst>
          </a:prstGeom>
          <a:solidFill>
            <a:schemeClr val="accent4">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5</a:t>
            </a: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4026B9-CD22-424F-B9C3-049807F031C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C9281B9-C67F-4EEB-B120-8FC70022159F}"/>
              </a:ext>
            </a:extLst>
          </p:cNvPr>
          <p:cNvSpPr>
            <a:spLocks noGrp="1"/>
          </p:cNvSpPr>
          <p:nvPr>
            <p:ph type="sldNum" sz="quarter" idx="12"/>
          </p:nvPr>
        </p:nvSpPr>
        <p:spPr/>
        <p:txBody>
          <a:bodyPr/>
          <a:lstStyle/>
          <a:p>
            <a:fld id="{A17BB91D-344C-44E0-9148-DFE0CFF5CFC9}" type="slidenum">
              <a:rPr lang="zh-CN" altLang="en-US" smtClean="0"/>
              <a:t>63</a:t>
            </a:fld>
            <a:endParaRPr lang="zh-CN" altLang="en-US"/>
          </a:p>
        </p:txBody>
      </p:sp>
      <p:grpSp>
        <p:nvGrpSpPr>
          <p:cNvPr id="34" name="组合 33">
            <a:extLst>
              <a:ext uri="{FF2B5EF4-FFF2-40B4-BE49-F238E27FC236}">
                <a16:creationId xmlns:a16="http://schemas.microsoft.com/office/drawing/2014/main" id="{B7874EA6-6597-4DB9-99CF-33D6C3F5295F}"/>
              </a:ext>
            </a:extLst>
          </p:cNvPr>
          <p:cNvGrpSpPr/>
          <p:nvPr/>
        </p:nvGrpSpPr>
        <p:grpSpPr>
          <a:xfrm>
            <a:off x="306570" y="591906"/>
            <a:ext cx="1713350" cy="461665"/>
            <a:chOff x="-3" y="4326643"/>
            <a:chExt cx="1713350" cy="461665"/>
          </a:xfrm>
        </p:grpSpPr>
        <p:sp>
          <p:nvSpPr>
            <p:cNvPr id="35" name="矩形 34">
              <a:extLst>
                <a:ext uri="{FF2B5EF4-FFF2-40B4-BE49-F238E27FC236}">
                  <a16:creationId xmlns:a16="http://schemas.microsoft.com/office/drawing/2014/main" id="{4890EC2F-0B50-4B5E-BFF5-849B66398C97}"/>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6" name="文本框 35">
              <a:extLst>
                <a:ext uri="{FF2B5EF4-FFF2-40B4-BE49-F238E27FC236}">
                  <a16:creationId xmlns:a16="http://schemas.microsoft.com/office/drawing/2014/main" id="{01C52E57-57D3-4F49-83C9-7A4208BBDE9C}"/>
                </a:ext>
              </a:extLst>
            </p:cNvPr>
            <p:cNvSpPr txBox="1"/>
            <p:nvPr/>
          </p:nvSpPr>
          <p:spPr>
            <a:xfrm>
              <a:off x="193379" y="4326643"/>
              <a:ext cx="151996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Flowchart</a:t>
              </a:r>
            </a:p>
          </p:txBody>
        </p:sp>
      </p:grpSp>
      <p:sp>
        <p:nvSpPr>
          <p:cNvPr id="10" name="文本框 9">
            <a:extLst>
              <a:ext uri="{FF2B5EF4-FFF2-40B4-BE49-F238E27FC236}">
                <a16:creationId xmlns:a16="http://schemas.microsoft.com/office/drawing/2014/main" id="{370CA808-DA85-44C0-9666-4FF4FB50C310}"/>
              </a:ext>
            </a:extLst>
          </p:cNvPr>
          <p:cNvSpPr txBox="1"/>
          <p:nvPr/>
        </p:nvSpPr>
        <p:spPr>
          <a:xfrm>
            <a:off x="526758" y="2497342"/>
            <a:ext cx="205697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Indicator system</a:t>
            </a:r>
          </a:p>
        </p:txBody>
      </p:sp>
      <p:sp>
        <p:nvSpPr>
          <p:cNvPr id="16" name="文本框 15">
            <a:extLst>
              <a:ext uri="{FF2B5EF4-FFF2-40B4-BE49-F238E27FC236}">
                <a16:creationId xmlns:a16="http://schemas.microsoft.com/office/drawing/2014/main" id="{4875055C-4448-4FC5-9269-23C2B2375AAB}"/>
              </a:ext>
            </a:extLst>
          </p:cNvPr>
          <p:cNvSpPr txBox="1"/>
          <p:nvPr/>
        </p:nvSpPr>
        <p:spPr>
          <a:xfrm>
            <a:off x="180789" y="3606267"/>
            <a:ext cx="265023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Model construction</a:t>
            </a:r>
          </a:p>
        </p:txBody>
      </p:sp>
      <p:sp>
        <p:nvSpPr>
          <p:cNvPr id="18" name="文本框 17">
            <a:extLst>
              <a:ext uri="{FF2B5EF4-FFF2-40B4-BE49-F238E27FC236}">
                <a16:creationId xmlns:a16="http://schemas.microsoft.com/office/drawing/2014/main" id="{864113E8-59E7-45D3-9F66-3A8574BCB888}"/>
              </a:ext>
            </a:extLst>
          </p:cNvPr>
          <p:cNvSpPr txBox="1"/>
          <p:nvPr/>
        </p:nvSpPr>
        <p:spPr>
          <a:xfrm>
            <a:off x="3130568" y="3467768"/>
            <a:ext cx="2650239" cy="646331"/>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Convert into a binary choice problem</a:t>
            </a:r>
          </a:p>
        </p:txBody>
      </p:sp>
      <p:sp>
        <p:nvSpPr>
          <p:cNvPr id="19" name="文本框 18">
            <a:extLst>
              <a:ext uri="{FF2B5EF4-FFF2-40B4-BE49-F238E27FC236}">
                <a16:creationId xmlns:a16="http://schemas.microsoft.com/office/drawing/2014/main" id="{B8035CE2-6AB6-4A91-9FD9-A4379B0E10A0}"/>
              </a:ext>
            </a:extLst>
          </p:cNvPr>
          <p:cNvSpPr txBox="1"/>
          <p:nvPr/>
        </p:nvSpPr>
        <p:spPr>
          <a:xfrm>
            <a:off x="590876" y="4609030"/>
            <a:ext cx="192873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Model estimation</a:t>
            </a:r>
          </a:p>
        </p:txBody>
      </p:sp>
      <p:sp>
        <p:nvSpPr>
          <p:cNvPr id="20" name="文本框 19">
            <a:extLst>
              <a:ext uri="{FF2B5EF4-FFF2-40B4-BE49-F238E27FC236}">
                <a16:creationId xmlns:a16="http://schemas.microsoft.com/office/drawing/2014/main" id="{B8EF0BF8-B500-4297-AA40-7D368C66F32D}"/>
              </a:ext>
            </a:extLst>
          </p:cNvPr>
          <p:cNvSpPr txBox="1"/>
          <p:nvPr/>
        </p:nvSpPr>
        <p:spPr>
          <a:xfrm>
            <a:off x="321898" y="5556802"/>
            <a:ext cx="2467342"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Conclusion</a:t>
            </a:r>
          </a:p>
        </p:txBody>
      </p:sp>
      <p:sp>
        <p:nvSpPr>
          <p:cNvPr id="27" name="文本框 26">
            <a:extLst>
              <a:ext uri="{FF2B5EF4-FFF2-40B4-BE49-F238E27FC236}">
                <a16:creationId xmlns:a16="http://schemas.microsoft.com/office/drawing/2014/main" id="{74D4C4B3-3DFF-481B-9010-40AB77002D75}"/>
              </a:ext>
            </a:extLst>
          </p:cNvPr>
          <p:cNvSpPr txBox="1"/>
          <p:nvPr/>
        </p:nvSpPr>
        <p:spPr>
          <a:xfrm>
            <a:off x="385694" y="1428860"/>
            <a:ext cx="2339103"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Research object</a:t>
            </a:r>
          </a:p>
        </p:txBody>
      </p:sp>
      <p:sp>
        <p:nvSpPr>
          <p:cNvPr id="28" name="文本框 27">
            <a:extLst>
              <a:ext uri="{FF2B5EF4-FFF2-40B4-BE49-F238E27FC236}">
                <a16:creationId xmlns:a16="http://schemas.microsoft.com/office/drawing/2014/main" id="{39B8C422-E54C-4106-86F5-84C1E4F6C994}"/>
              </a:ext>
            </a:extLst>
          </p:cNvPr>
          <p:cNvSpPr txBox="1"/>
          <p:nvPr/>
        </p:nvSpPr>
        <p:spPr>
          <a:xfrm>
            <a:off x="6413121" y="2262518"/>
            <a:ext cx="1133645"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Land use</a:t>
            </a:r>
          </a:p>
        </p:txBody>
      </p:sp>
      <p:sp>
        <p:nvSpPr>
          <p:cNvPr id="3" name="矩形 2">
            <a:extLst>
              <a:ext uri="{FF2B5EF4-FFF2-40B4-BE49-F238E27FC236}">
                <a16:creationId xmlns:a16="http://schemas.microsoft.com/office/drawing/2014/main" id="{F9923AE5-C0A5-4FE4-B448-981267977352}"/>
              </a:ext>
            </a:extLst>
          </p:cNvPr>
          <p:cNvSpPr/>
          <p:nvPr/>
        </p:nvSpPr>
        <p:spPr>
          <a:xfrm>
            <a:off x="3293676" y="2497342"/>
            <a:ext cx="2339102"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Independent variable</a:t>
            </a:r>
          </a:p>
        </p:txBody>
      </p:sp>
      <p:sp>
        <p:nvSpPr>
          <p:cNvPr id="30" name="文本框 29">
            <a:extLst>
              <a:ext uri="{FF2B5EF4-FFF2-40B4-BE49-F238E27FC236}">
                <a16:creationId xmlns:a16="http://schemas.microsoft.com/office/drawing/2014/main" id="{413167E9-DF63-49D9-9B39-7E485B467003}"/>
              </a:ext>
            </a:extLst>
          </p:cNvPr>
          <p:cNvSpPr txBox="1"/>
          <p:nvPr/>
        </p:nvSpPr>
        <p:spPr>
          <a:xfrm>
            <a:off x="6413121" y="2876408"/>
            <a:ext cx="1313180" cy="369332"/>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impedance</a:t>
            </a:r>
          </a:p>
        </p:txBody>
      </p:sp>
      <p:sp>
        <p:nvSpPr>
          <p:cNvPr id="4" name="矩形 3">
            <a:extLst>
              <a:ext uri="{FF2B5EF4-FFF2-40B4-BE49-F238E27FC236}">
                <a16:creationId xmlns:a16="http://schemas.microsoft.com/office/drawing/2014/main" id="{49C1C689-9B73-4CC2-BB3D-1D491C46FE02}"/>
              </a:ext>
            </a:extLst>
          </p:cNvPr>
          <p:cNvSpPr/>
          <p:nvPr/>
        </p:nvSpPr>
        <p:spPr>
          <a:xfrm>
            <a:off x="3370620" y="1428860"/>
            <a:ext cx="2185214" cy="369332"/>
          </a:xfrm>
          <a:prstGeom prst="rect">
            <a:avLst/>
          </a:prstGeom>
          <a:noFill/>
          <a:ln w="19050">
            <a:solidFill>
              <a:srgbClr val="FF6699"/>
            </a:solidFill>
          </a:ln>
        </p:spPr>
        <p:txBody>
          <a:bodyPr wrap="square" rtlCol="0" anchor="ctr">
            <a:spAutoFit/>
          </a:bodyPr>
          <a:lstStyle/>
          <a:p>
            <a:pPr algn="ctr"/>
            <a:r>
              <a:rPr lang="en-US" altLang="zh-CN" dirty="0">
                <a:latin typeface="Helvetica" panose="020B0604020202020204" pitchFamily="34" charset="0"/>
                <a:cs typeface="Helvetica" panose="020B0604020202020204" pitchFamily="34" charset="0"/>
              </a:rPr>
              <a:t>Dependent variable</a:t>
            </a:r>
          </a:p>
        </p:txBody>
      </p:sp>
      <p:sp>
        <p:nvSpPr>
          <p:cNvPr id="32" name="文本框 31">
            <a:extLst>
              <a:ext uri="{FF2B5EF4-FFF2-40B4-BE49-F238E27FC236}">
                <a16:creationId xmlns:a16="http://schemas.microsoft.com/office/drawing/2014/main" id="{53F023ED-2989-4A05-AFC0-2E6CB8466F04}"/>
              </a:ext>
            </a:extLst>
          </p:cNvPr>
          <p:cNvSpPr txBox="1"/>
          <p:nvPr/>
        </p:nvSpPr>
        <p:spPr>
          <a:xfrm>
            <a:off x="5850275" y="1286549"/>
            <a:ext cx="3057247" cy="646331"/>
          </a:xfrm>
          <a:prstGeom prst="rect">
            <a:avLst/>
          </a:prstGeom>
          <a:noFill/>
          <a:ln w="19050">
            <a:solidFill>
              <a:srgbClr val="FF6699"/>
            </a:solidFill>
            <a:prstDash val="solid"/>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Probability of getting off at a specific destination station</a:t>
            </a:r>
          </a:p>
        </p:txBody>
      </p:sp>
      <p:sp>
        <p:nvSpPr>
          <p:cNvPr id="42" name="文本框 41">
            <a:extLst>
              <a:ext uri="{FF2B5EF4-FFF2-40B4-BE49-F238E27FC236}">
                <a16:creationId xmlns:a16="http://schemas.microsoft.com/office/drawing/2014/main" id="{5695AFD8-BB69-4385-AC3B-8DB4AF7BA10B}"/>
              </a:ext>
            </a:extLst>
          </p:cNvPr>
          <p:cNvSpPr txBox="1"/>
          <p:nvPr/>
        </p:nvSpPr>
        <p:spPr>
          <a:xfrm>
            <a:off x="3130568" y="4609030"/>
            <a:ext cx="2665319" cy="369332"/>
          </a:xfrm>
          <a:prstGeom prst="rect">
            <a:avLst/>
          </a:prstGeom>
          <a:noFill/>
          <a:ln w="19050">
            <a:solidFill>
              <a:srgbClr val="FF6699"/>
            </a:solidFill>
          </a:ln>
        </p:spPr>
        <p:txBody>
          <a:bodyPr wrap="square" rtlCol="0" anchor="ctr">
            <a:spAutoFit/>
          </a:bodyPr>
          <a:lstStyle>
            <a:defPPr>
              <a:defRPr lang="en-US"/>
            </a:defPPr>
            <a:lvl1pPr algn="ctr">
              <a:defRPr>
                <a:latin typeface="Helvetica" panose="020B0604020202020204" pitchFamily="34" charset="0"/>
                <a:cs typeface="Helvetica" panose="020B0604020202020204" pitchFamily="34" charset="0"/>
              </a:defRPr>
            </a:lvl1pPr>
          </a:lstStyle>
          <a:p>
            <a:r>
              <a:rPr lang="en-US" altLang="zh-CN" dirty="0"/>
              <a:t>Logistic regression</a:t>
            </a:r>
          </a:p>
        </p:txBody>
      </p:sp>
      <p:cxnSp>
        <p:nvCxnSpPr>
          <p:cNvPr id="33" name="直接连接符 32">
            <a:extLst>
              <a:ext uri="{FF2B5EF4-FFF2-40B4-BE49-F238E27FC236}">
                <a16:creationId xmlns:a16="http://schemas.microsoft.com/office/drawing/2014/main" id="{17D74689-57DD-4434-AC71-FF7BD8AE22B0}"/>
              </a:ext>
            </a:extLst>
          </p:cNvPr>
          <p:cNvCxnSpPr>
            <a:cxnSpLocks/>
            <a:stCxn id="4" idx="1"/>
            <a:endCxn id="27" idx="3"/>
          </p:cNvCxnSpPr>
          <p:nvPr/>
        </p:nvCxnSpPr>
        <p:spPr>
          <a:xfrm flipH="1">
            <a:off x="2724797" y="1613526"/>
            <a:ext cx="645823" cy="0"/>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81CF4D0-3789-4F56-90B3-92EEEC23E822}"/>
              </a:ext>
            </a:extLst>
          </p:cNvPr>
          <p:cNvCxnSpPr>
            <a:cxnSpLocks/>
            <a:stCxn id="3" idx="1"/>
            <a:endCxn id="10" idx="3"/>
          </p:cNvCxnSpPr>
          <p:nvPr/>
        </p:nvCxnSpPr>
        <p:spPr>
          <a:xfrm flipH="1">
            <a:off x="2583731" y="2682008"/>
            <a:ext cx="709945" cy="0"/>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24FF7D4-5C98-4522-ABE5-243EC637F81B}"/>
              </a:ext>
            </a:extLst>
          </p:cNvPr>
          <p:cNvCxnSpPr>
            <a:cxnSpLocks/>
            <a:stCxn id="18" idx="1"/>
            <a:endCxn id="16" idx="3"/>
          </p:cNvCxnSpPr>
          <p:nvPr/>
        </p:nvCxnSpPr>
        <p:spPr>
          <a:xfrm flipH="1" flipV="1">
            <a:off x="2831028" y="3790933"/>
            <a:ext cx="299540" cy="1"/>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CA9826F-AB66-4647-BA37-46DC206EADC2}"/>
              </a:ext>
            </a:extLst>
          </p:cNvPr>
          <p:cNvCxnSpPr>
            <a:cxnSpLocks/>
            <a:stCxn id="42" idx="1"/>
            <a:endCxn id="19" idx="3"/>
          </p:cNvCxnSpPr>
          <p:nvPr/>
        </p:nvCxnSpPr>
        <p:spPr>
          <a:xfrm flipH="1">
            <a:off x="2519609" y="4793696"/>
            <a:ext cx="610959" cy="0"/>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0740758-08DB-4788-B097-AD6170DF37F2}"/>
              </a:ext>
            </a:extLst>
          </p:cNvPr>
          <p:cNvCxnSpPr>
            <a:cxnSpLocks/>
            <a:stCxn id="32" idx="1"/>
            <a:endCxn id="4" idx="3"/>
          </p:cNvCxnSpPr>
          <p:nvPr/>
        </p:nvCxnSpPr>
        <p:spPr>
          <a:xfrm flipH="1">
            <a:off x="5555834" y="1609715"/>
            <a:ext cx="294441" cy="3811"/>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F365739-1389-459E-8059-3E7AB11DF5AC}"/>
              </a:ext>
            </a:extLst>
          </p:cNvPr>
          <p:cNvCxnSpPr>
            <a:cxnSpLocks/>
            <a:stCxn id="28" idx="1"/>
            <a:endCxn id="3" idx="3"/>
          </p:cNvCxnSpPr>
          <p:nvPr/>
        </p:nvCxnSpPr>
        <p:spPr>
          <a:xfrm flipH="1">
            <a:off x="5632778" y="2447184"/>
            <a:ext cx="780343" cy="234824"/>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FE60626-3A96-4FBB-97B0-12EFE1E05529}"/>
              </a:ext>
            </a:extLst>
          </p:cNvPr>
          <p:cNvCxnSpPr>
            <a:cxnSpLocks/>
            <a:stCxn id="30" idx="1"/>
            <a:endCxn id="3" idx="3"/>
          </p:cNvCxnSpPr>
          <p:nvPr/>
        </p:nvCxnSpPr>
        <p:spPr>
          <a:xfrm flipH="1" flipV="1">
            <a:off x="5632778" y="2682008"/>
            <a:ext cx="780343" cy="379066"/>
          </a:xfrm>
          <a:prstGeom prst="line">
            <a:avLst/>
          </a:prstGeom>
          <a:ln w="19050">
            <a:solidFill>
              <a:srgbClr val="FF66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8BA83FD-033A-4F14-95B9-C5F4C8D89484}"/>
              </a:ext>
            </a:extLst>
          </p:cNvPr>
          <p:cNvSpPr txBox="1"/>
          <p:nvPr/>
        </p:nvSpPr>
        <p:spPr>
          <a:xfrm>
            <a:off x="6527666" y="762299"/>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1" name="矩形: 圆角 70">
            <a:extLst>
              <a:ext uri="{FF2B5EF4-FFF2-40B4-BE49-F238E27FC236}">
                <a16:creationId xmlns:a16="http://schemas.microsoft.com/office/drawing/2014/main" id="{C126FDA3-9053-48AA-A063-91ED9082411D}"/>
              </a:ext>
            </a:extLst>
          </p:cNvPr>
          <p:cNvSpPr/>
          <p:nvPr/>
        </p:nvSpPr>
        <p:spPr>
          <a:xfrm>
            <a:off x="6238908" y="796620"/>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2" name="箭头: 右 71">
            <a:extLst>
              <a:ext uri="{FF2B5EF4-FFF2-40B4-BE49-F238E27FC236}">
                <a16:creationId xmlns:a16="http://schemas.microsoft.com/office/drawing/2014/main" id="{3AB0E94F-C049-424C-ADAB-726630AB0071}"/>
              </a:ext>
            </a:extLst>
          </p:cNvPr>
          <p:cNvSpPr/>
          <p:nvPr/>
        </p:nvSpPr>
        <p:spPr>
          <a:xfrm rot="5400000">
            <a:off x="5954332" y="867868"/>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507C863C-E4CE-4DDD-A3D0-A9F239A08ED7}"/>
              </a:ext>
            </a:extLst>
          </p:cNvPr>
          <p:cNvSpPr txBox="1"/>
          <p:nvPr/>
        </p:nvSpPr>
        <p:spPr>
          <a:xfrm>
            <a:off x="6527666" y="3632146"/>
            <a:ext cx="114646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Key point</a:t>
            </a:r>
            <a:endParaRPr lang="zh-CN" altLang="en-US" dirty="0">
              <a:latin typeface="Helvetica" panose="020B0604020202020204" pitchFamily="34" charset="0"/>
              <a:cs typeface="Helvetica" panose="020B0604020202020204" pitchFamily="34" charset="0"/>
            </a:endParaRPr>
          </a:p>
        </p:txBody>
      </p:sp>
      <p:sp>
        <p:nvSpPr>
          <p:cNvPr id="74" name="矩形: 圆角 73">
            <a:extLst>
              <a:ext uri="{FF2B5EF4-FFF2-40B4-BE49-F238E27FC236}">
                <a16:creationId xmlns:a16="http://schemas.microsoft.com/office/drawing/2014/main" id="{A7CC5FF6-FE06-49FD-A9DA-C1242D2EC33B}"/>
              </a:ext>
            </a:extLst>
          </p:cNvPr>
          <p:cNvSpPr/>
          <p:nvPr/>
        </p:nvSpPr>
        <p:spPr>
          <a:xfrm>
            <a:off x="6238908" y="3666467"/>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75" name="箭头: 右 74">
            <a:extLst>
              <a:ext uri="{FF2B5EF4-FFF2-40B4-BE49-F238E27FC236}">
                <a16:creationId xmlns:a16="http://schemas.microsoft.com/office/drawing/2014/main" id="{CCD713CA-FABD-4461-970B-51A1B84AE47A}"/>
              </a:ext>
            </a:extLst>
          </p:cNvPr>
          <p:cNvSpPr/>
          <p:nvPr/>
        </p:nvSpPr>
        <p:spPr>
          <a:xfrm rot="10800000">
            <a:off x="5926105" y="3732173"/>
            <a:ext cx="193688" cy="169277"/>
          </a:xfrm>
          <a:prstGeom prst="rightArrow">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1544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F0486629-7431-4EB9-8450-CB60C5870272}"/>
              </a:ext>
            </a:extLst>
          </p:cNvPr>
          <p:cNvSpPr/>
          <p:nvPr/>
        </p:nvSpPr>
        <p:spPr>
          <a:xfrm>
            <a:off x="0" y="529278"/>
            <a:ext cx="9144000" cy="467617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object</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64</a:t>
            </a:fld>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E1D4FCA-3D89-4CF4-A803-7C28C643AB84}"/>
                  </a:ext>
                </a:extLst>
              </p:cNvPr>
              <p:cNvSpPr/>
              <p:nvPr/>
            </p:nvSpPr>
            <p:spPr>
              <a:xfrm>
                <a:off x="4532701" y="5574778"/>
                <a:ext cx="1957010" cy="6958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𝑃</m:t>
                          </m:r>
                        </m:e>
                        <m:sub>
                          <m:r>
                            <a:rPr lang="en-US" altLang="zh-CN" b="0" i="1" smtClean="0">
                              <a:solidFill>
                                <a:schemeClr val="tx1"/>
                              </a:solidFill>
                              <a:latin typeface="Cambria Math" panose="02040503050406030204" pitchFamily="18" charset="0"/>
                            </a:rPr>
                            <m:t>𝑘</m:t>
                          </m:r>
                        </m:sub>
                        <m:sup>
                          <m:r>
                            <a:rPr lang="en-US" altLang="zh-CN" b="0" i="1" smtClean="0">
                              <a:solidFill>
                                <a:schemeClr val="tx1"/>
                              </a:solidFill>
                              <a:latin typeface="Cambria Math" panose="02040503050406030204" pitchFamily="18" charset="0"/>
                            </a:rPr>
                            <m:t>𝑎</m:t>
                          </m:r>
                        </m:sup>
                      </m:sSubSup>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𝑘</m:t>
                              </m:r>
                            </m:sub>
                            <m:sup>
                              <m:r>
                                <a:rPr lang="en-US" altLang="zh-CN" i="1">
                                  <a:latin typeface="Cambria Math" panose="02040503050406030204" pitchFamily="18" charset="0"/>
                                </a:rPr>
                                <m:t>𝑎</m:t>
                              </m:r>
                            </m:sup>
                          </m:sSubSup>
                        </m:num>
                        <m:den>
                          <m:sSubSup>
                            <m:sSubSupPr>
                              <m:ctrlPr>
                                <a:rPr lang="en-US" altLang="zh-CN" i="1">
                                  <a:latin typeface="Cambria Math" panose="02040503050406030204" pitchFamily="18" charset="0"/>
                                  <a:cs typeface="Helvetica" panose="020B0604020202020204" pitchFamily="34" charset="0"/>
                                </a:rPr>
                              </m:ctrlPr>
                            </m:sSubSupPr>
                            <m:e>
                              <m:r>
                                <a:rPr lang="en-US" altLang="zh-CN" i="1">
                                  <a:latin typeface="Cambria Math" panose="02040503050406030204" pitchFamily="18" charset="0"/>
                                  <a:cs typeface="Helvetica" panose="020B0604020202020204" pitchFamily="34" charset="0"/>
                                </a:rPr>
                                <m:t>𝑉</m:t>
                              </m:r>
                            </m:e>
                            <m:sub>
                              <m:r>
                                <a:rPr lang="en-US" altLang="zh-CN" i="1">
                                  <a:latin typeface="Cambria Math" panose="02040503050406030204" pitchFamily="18" charset="0"/>
                                  <a:cs typeface="Helvetica" panose="020B0604020202020204" pitchFamily="34" charset="0"/>
                                </a:rPr>
                                <m:t>𝑜𝑡h𝑒𝑟</m:t>
                              </m:r>
                            </m:sub>
                            <m:sup>
                              <m:r>
                                <a:rPr lang="en-US" altLang="zh-CN" i="1">
                                  <a:latin typeface="Cambria Math" panose="02040503050406030204" pitchFamily="18" charset="0"/>
                                  <a:cs typeface="Helvetica" panose="020B0604020202020204" pitchFamily="34" charset="0"/>
                                </a:rPr>
                                <m:t>𝑎</m:t>
                              </m:r>
                            </m:sup>
                          </m:sSubSup>
                          <m:r>
                            <a:rPr lang="zh-CN" altLang="en-US" i="1">
                              <a:solidFill>
                                <a:schemeClr val="tx1"/>
                              </a:solidFill>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𝑘</m:t>
                              </m:r>
                            </m:sub>
                            <m:sup>
                              <m:r>
                                <a:rPr lang="en-US" altLang="zh-CN" i="1">
                                  <a:latin typeface="Cambria Math" panose="02040503050406030204" pitchFamily="18" charset="0"/>
                                </a:rPr>
                                <m:t>𝑎</m:t>
                              </m:r>
                            </m:sup>
                          </m:sSubSup>
                        </m:den>
                      </m:f>
                    </m:oMath>
                  </m:oMathPara>
                </a14:m>
                <a:endParaRPr lang="zh-CN" altLang="en-US" i="1" dirty="0">
                  <a:solidFill>
                    <a:schemeClr val="tx1"/>
                  </a:solidFill>
                  <a:latin typeface="Helvetica" panose="020B0604020202020204" pitchFamily="34" charset="0"/>
                  <a:cs typeface="Helvetica" panose="020B0604020202020204" pitchFamily="34" charset="0"/>
                </a:endParaRPr>
              </a:p>
            </p:txBody>
          </p:sp>
        </mc:Choice>
        <mc:Fallback xmlns="">
          <p:sp>
            <p:nvSpPr>
              <p:cNvPr id="10" name="矩形 9">
                <a:extLst>
                  <a:ext uri="{FF2B5EF4-FFF2-40B4-BE49-F238E27FC236}">
                    <a16:creationId xmlns:a16="http://schemas.microsoft.com/office/drawing/2014/main" id="{8E1D4FCA-3D89-4CF4-A803-7C28C643AB84}"/>
                  </a:ext>
                </a:extLst>
              </p:cNvPr>
              <p:cNvSpPr>
                <a:spLocks noRot="1" noChangeAspect="1" noMove="1" noResize="1" noEditPoints="1" noAdjustHandles="1" noChangeArrowheads="1" noChangeShapeType="1" noTextEdit="1"/>
              </p:cNvSpPr>
              <p:nvPr/>
            </p:nvSpPr>
            <p:spPr>
              <a:xfrm>
                <a:off x="4532701" y="5574778"/>
                <a:ext cx="1957010" cy="695896"/>
              </a:xfrm>
              <a:prstGeom prst="rect">
                <a:avLst/>
              </a:prstGeom>
              <a:blipFill>
                <a:blip r:embed="rId3"/>
                <a:stretch>
                  <a:fillRect/>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498CE294-7EEE-40BC-AC57-51230A2CBA49}"/>
              </a:ext>
            </a:extLst>
          </p:cNvPr>
          <p:cNvGrpSpPr/>
          <p:nvPr/>
        </p:nvGrpSpPr>
        <p:grpSpPr>
          <a:xfrm>
            <a:off x="306570" y="591906"/>
            <a:ext cx="3051857" cy="461665"/>
            <a:chOff x="-3" y="4326643"/>
            <a:chExt cx="3051857" cy="461665"/>
          </a:xfrm>
        </p:grpSpPr>
        <p:sp>
          <p:nvSpPr>
            <p:cNvPr id="41" name="矩形 40">
              <a:extLst>
                <a:ext uri="{FF2B5EF4-FFF2-40B4-BE49-F238E27FC236}">
                  <a16:creationId xmlns:a16="http://schemas.microsoft.com/office/drawing/2014/main" id="{5C6A387E-E355-4223-9825-A8A040086AEF}"/>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2" name="文本框 41">
              <a:extLst>
                <a:ext uri="{FF2B5EF4-FFF2-40B4-BE49-F238E27FC236}">
                  <a16:creationId xmlns:a16="http://schemas.microsoft.com/office/drawing/2014/main" id="{D707AF9E-C68D-4B8E-B924-35683FFAEF76}"/>
                </a:ext>
              </a:extLst>
            </p:cNvPr>
            <p:cNvSpPr txBox="1"/>
            <p:nvPr/>
          </p:nvSpPr>
          <p:spPr>
            <a:xfrm>
              <a:off x="193379" y="4326643"/>
              <a:ext cx="285847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Dependent variable</a:t>
              </a:r>
            </a:p>
          </p:txBody>
        </p:sp>
      </p:grpSp>
      <p:sp>
        <p:nvSpPr>
          <p:cNvPr id="3" name="矩形 2">
            <a:extLst>
              <a:ext uri="{FF2B5EF4-FFF2-40B4-BE49-F238E27FC236}">
                <a16:creationId xmlns:a16="http://schemas.microsoft.com/office/drawing/2014/main" id="{0BF7A479-632B-4189-BB80-E3DEF7F1B560}"/>
              </a:ext>
            </a:extLst>
          </p:cNvPr>
          <p:cNvSpPr/>
          <p:nvPr/>
        </p:nvSpPr>
        <p:spPr>
          <a:xfrm>
            <a:off x="499952" y="1075492"/>
            <a:ext cx="484940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Probability of choosing the destination</a:t>
            </a:r>
            <a:endParaRPr lang="zh-CN" altLang="en-US" sz="2000" dirty="0"/>
          </a:p>
        </p:txBody>
      </p:sp>
      <p:sp>
        <p:nvSpPr>
          <p:cNvPr id="6" name="矩形 5">
            <a:extLst>
              <a:ext uri="{FF2B5EF4-FFF2-40B4-BE49-F238E27FC236}">
                <a16:creationId xmlns:a16="http://schemas.microsoft.com/office/drawing/2014/main" id="{611611E7-E20A-4A0E-AB60-97A76F3CACD8}"/>
              </a:ext>
            </a:extLst>
          </p:cNvPr>
          <p:cNvSpPr/>
          <p:nvPr/>
        </p:nvSpPr>
        <p:spPr>
          <a:xfrm>
            <a:off x="493288" y="2036311"/>
            <a:ext cx="3459634" cy="924664"/>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If Investigating the relationship </a:t>
            </a:r>
            <a:r>
              <a:rPr lang="en-US" altLang="zh-CN" dirty="0">
                <a:solidFill>
                  <a:srgbClr val="FF3300"/>
                </a:solidFill>
                <a:latin typeface="Helvetica" panose="020B0604020202020204" pitchFamily="34" charset="0"/>
                <a:cs typeface="Helvetica" panose="020B0604020202020204" pitchFamily="34" charset="0"/>
              </a:rPr>
              <a:t>between station a and station k</a:t>
            </a:r>
            <a:endParaRPr lang="zh-CN" altLang="en-US" sz="1600" dirty="0">
              <a:solidFill>
                <a:srgbClr val="FF3300"/>
              </a:solidFill>
              <a:latin typeface="Helvetica" panose="020B0604020202020204" pitchFamily="34" charset="0"/>
              <a:cs typeface="Helvetica" panose="020B0604020202020204" pitchFamily="34" charset="0"/>
            </a:endParaRPr>
          </a:p>
        </p:txBody>
      </p:sp>
      <p:grpSp>
        <p:nvGrpSpPr>
          <p:cNvPr id="51" name="组合 50">
            <a:extLst>
              <a:ext uri="{FF2B5EF4-FFF2-40B4-BE49-F238E27FC236}">
                <a16:creationId xmlns:a16="http://schemas.microsoft.com/office/drawing/2014/main" id="{089D206C-096E-4973-9A97-229040AC7522}"/>
              </a:ext>
            </a:extLst>
          </p:cNvPr>
          <p:cNvGrpSpPr/>
          <p:nvPr/>
        </p:nvGrpSpPr>
        <p:grpSpPr>
          <a:xfrm>
            <a:off x="2149706" y="1553196"/>
            <a:ext cx="6410862" cy="3360337"/>
            <a:chOff x="1704438" y="1529163"/>
            <a:chExt cx="6410862" cy="3360337"/>
          </a:xfrm>
        </p:grpSpPr>
        <p:sp>
          <p:nvSpPr>
            <p:cNvPr id="15" name="椭圆 14">
              <a:extLst>
                <a:ext uri="{FF2B5EF4-FFF2-40B4-BE49-F238E27FC236}">
                  <a16:creationId xmlns:a16="http://schemas.microsoft.com/office/drawing/2014/main" id="{67954ED7-7BAE-4507-BA8E-8FF37CFD7783}"/>
                </a:ext>
              </a:extLst>
            </p:cNvPr>
            <p:cNvSpPr/>
            <p:nvPr/>
          </p:nvSpPr>
          <p:spPr>
            <a:xfrm>
              <a:off x="2907276" y="3909675"/>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Helvetica" panose="020B0604020202020204" pitchFamily="34" charset="0"/>
                  <a:cs typeface="Helvetica" panose="020B0604020202020204" pitchFamily="34" charset="0"/>
                </a:rPr>
                <a:t>a</a:t>
              </a:r>
              <a:endParaRPr lang="zh-CN" altLang="en-US" sz="2000" dirty="0">
                <a:solidFill>
                  <a:schemeClr val="tx1"/>
                </a:solidFill>
                <a:latin typeface="Helvetica" panose="020B0604020202020204" pitchFamily="34" charset="0"/>
                <a:cs typeface="Helvetica" panose="020B0604020202020204" pitchFamily="34" charset="0"/>
              </a:endParaRPr>
            </a:p>
          </p:txBody>
        </p:sp>
        <p:cxnSp>
          <p:nvCxnSpPr>
            <p:cNvPr id="23" name="直接箭头连接符 22">
              <a:extLst>
                <a:ext uri="{FF2B5EF4-FFF2-40B4-BE49-F238E27FC236}">
                  <a16:creationId xmlns:a16="http://schemas.microsoft.com/office/drawing/2014/main" id="{7CC9889D-187C-4F26-B0E9-7706AA17BF5C}"/>
                </a:ext>
              </a:extLst>
            </p:cNvPr>
            <p:cNvCxnSpPr>
              <a:cxnSpLocks/>
              <a:stCxn id="15" idx="6"/>
            </p:cNvCxnSpPr>
            <p:nvPr/>
          </p:nvCxnSpPr>
          <p:spPr>
            <a:xfrm>
              <a:off x="3381821" y="4146948"/>
              <a:ext cx="672191" cy="25589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FCEA5DA-33D6-4759-836F-4CF399B440C8}"/>
                </a:ext>
              </a:extLst>
            </p:cNvPr>
            <p:cNvCxnSpPr>
              <a:cxnSpLocks/>
              <a:stCxn id="15" idx="7"/>
            </p:cNvCxnSpPr>
            <p:nvPr/>
          </p:nvCxnSpPr>
          <p:spPr>
            <a:xfrm flipV="1">
              <a:off x="3312325" y="3297728"/>
              <a:ext cx="634070" cy="68144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EC1CD8A-46A2-42A0-9A21-D5D0896EA868}"/>
                </a:ext>
              </a:extLst>
            </p:cNvPr>
            <p:cNvSpPr txBox="1"/>
            <p:nvPr/>
          </p:nvSpPr>
          <p:spPr>
            <a:xfrm>
              <a:off x="1704438" y="3823781"/>
              <a:ext cx="1107996"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Boarding</a:t>
              </a:r>
            </a:p>
            <a:p>
              <a:pPr algn="ctr"/>
              <a:r>
                <a:rPr lang="en-US" altLang="zh-CN" dirty="0">
                  <a:latin typeface="Helvetica" panose="020B0604020202020204" pitchFamily="34" charset="0"/>
                  <a:cs typeface="Helvetica" panose="020B0604020202020204" pitchFamily="34" charset="0"/>
                </a:rPr>
                <a:t>Station</a:t>
              </a:r>
              <a:endParaRPr lang="zh-CN" altLang="en-US" sz="1600" dirty="0">
                <a:latin typeface="Helvetica" panose="020B0604020202020204" pitchFamily="34" charset="0"/>
                <a:cs typeface="Helvetica" panose="020B0604020202020204" pitchFamily="34" charset="0"/>
              </a:endParaRPr>
            </a:p>
          </p:txBody>
        </p:sp>
        <p:sp>
          <p:nvSpPr>
            <p:cNvPr id="30" name="矩形 29">
              <a:extLst>
                <a:ext uri="{FF2B5EF4-FFF2-40B4-BE49-F238E27FC236}">
                  <a16:creationId xmlns:a16="http://schemas.microsoft.com/office/drawing/2014/main" id="{3E35EAAF-8A80-4814-8695-E0EF20C18B38}"/>
                </a:ext>
              </a:extLst>
            </p:cNvPr>
            <p:cNvSpPr/>
            <p:nvPr/>
          </p:nvSpPr>
          <p:spPr>
            <a:xfrm>
              <a:off x="5878782" y="3071373"/>
              <a:ext cx="1684467" cy="28900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6BAC3C87-7AC9-4D84-ADF7-9FFBAA371037}"/>
                </a:ext>
              </a:extLst>
            </p:cNvPr>
            <p:cNvSpPr/>
            <p:nvPr/>
          </p:nvSpPr>
          <p:spPr>
            <a:xfrm>
              <a:off x="5878782" y="4422365"/>
              <a:ext cx="430878" cy="29199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D29D211A-08D5-43C5-9AD3-824280BEF628}"/>
                </a:ext>
              </a:extLst>
            </p:cNvPr>
            <p:cNvSpPr txBox="1"/>
            <p:nvPr/>
          </p:nvSpPr>
          <p:spPr>
            <a:xfrm>
              <a:off x="5795445" y="2640486"/>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p:sp>
          <p:nvSpPr>
            <p:cNvPr id="33" name="文本框 32">
              <a:extLst>
                <a:ext uri="{FF2B5EF4-FFF2-40B4-BE49-F238E27FC236}">
                  <a16:creationId xmlns:a16="http://schemas.microsoft.com/office/drawing/2014/main" id="{F2646D18-31C7-414C-9751-AC693CBD38A3}"/>
                </a:ext>
              </a:extLst>
            </p:cNvPr>
            <p:cNvSpPr txBox="1"/>
            <p:nvPr/>
          </p:nvSpPr>
          <p:spPr>
            <a:xfrm>
              <a:off x="5795445" y="3991478"/>
              <a:ext cx="212115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Volume</a:t>
              </a: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8D55EC0A-5FAA-4972-A17C-3A69991E0FCC}"/>
                    </a:ext>
                  </a:extLst>
                </p:cNvPr>
                <p:cNvSpPr/>
                <p:nvPr/>
              </p:nvSpPr>
              <p:spPr>
                <a:xfrm>
                  <a:off x="6309660" y="4385937"/>
                  <a:ext cx="527452" cy="3764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𝑉</m:t>
                            </m:r>
                          </m:e>
                          <m:sub>
                            <m:r>
                              <a:rPr lang="en-US" altLang="zh-CN" b="0" i="1" smtClean="0">
                                <a:solidFill>
                                  <a:schemeClr val="tx1"/>
                                </a:solidFill>
                                <a:latin typeface="Cambria Math" panose="02040503050406030204" pitchFamily="18" charset="0"/>
                              </a:rPr>
                              <m:t>𝑘</m:t>
                            </m:r>
                          </m:sub>
                          <m:sup>
                            <m:r>
                              <a:rPr lang="en-US" altLang="zh-CN" b="0" i="1" smtClean="0">
                                <a:solidFill>
                                  <a:schemeClr val="tx1"/>
                                </a:solidFill>
                                <a:latin typeface="Cambria Math" panose="02040503050406030204" pitchFamily="18" charset="0"/>
                              </a:rPr>
                              <m:t>𝑎</m:t>
                            </m:r>
                          </m:sup>
                        </m:sSubSup>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4" name="矩形 33">
                  <a:extLst>
                    <a:ext uri="{FF2B5EF4-FFF2-40B4-BE49-F238E27FC236}">
                      <a16:creationId xmlns:a16="http://schemas.microsoft.com/office/drawing/2014/main" id="{8D55EC0A-5FAA-4972-A17C-3A69991E0FCC}"/>
                    </a:ext>
                  </a:extLst>
                </p:cNvPr>
                <p:cNvSpPr>
                  <a:spLocks noRot="1" noChangeAspect="1" noMove="1" noResize="1" noEditPoints="1" noAdjustHandles="1" noChangeArrowheads="1" noChangeShapeType="1" noTextEdit="1"/>
                </p:cNvSpPr>
                <p:nvPr/>
              </p:nvSpPr>
              <p:spPr>
                <a:xfrm>
                  <a:off x="6309660" y="4385937"/>
                  <a:ext cx="527452" cy="376450"/>
                </a:xfrm>
                <a:prstGeom prst="rect">
                  <a:avLst/>
                </a:prstGeom>
                <a:blipFill>
                  <a:blip r:embed="rId4"/>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425AE70-F675-476B-88D0-5C30F6E8C031}"/>
                    </a:ext>
                  </a:extLst>
                </p:cNvPr>
                <p:cNvSpPr/>
                <p:nvPr/>
              </p:nvSpPr>
              <p:spPr>
                <a:xfrm>
                  <a:off x="7563249" y="3027473"/>
                  <a:ext cx="55205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cs typeface="Helvetica" panose="020B0604020202020204" pitchFamily="34" charset="0"/>
                              </a:rPr>
                            </m:ctrlPr>
                          </m:sSubSupPr>
                          <m:e>
                            <m:r>
                              <a:rPr lang="en-US" altLang="zh-CN" b="0" i="1" smtClean="0">
                                <a:solidFill>
                                  <a:schemeClr val="tx1"/>
                                </a:solidFill>
                                <a:latin typeface="Cambria Math" panose="02040503050406030204" pitchFamily="18" charset="0"/>
                                <a:cs typeface="Helvetica" panose="020B0604020202020204" pitchFamily="34" charset="0"/>
                              </a:rPr>
                              <m:t>𝑉</m:t>
                            </m:r>
                          </m:e>
                          <m:sub>
                            <m:r>
                              <a:rPr lang="en-US" altLang="zh-CN" b="0" i="1" smtClean="0">
                                <a:solidFill>
                                  <a:schemeClr val="tx1"/>
                                </a:solidFill>
                                <a:latin typeface="Cambria Math" panose="02040503050406030204" pitchFamily="18" charset="0"/>
                                <a:cs typeface="Helvetica" panose="020B0604020202020204" pitchFamily="34" charset="0"/>
                              </a:rPr>
                              <m:t>𝑜𝑡h𝑒𝑟</m:t>
                            </m:r>
                          </m:sub>
                          <m:sup>
                            <m:r>
                              <a:rPr lang="en-US" altLang="zh-CN" b="0" i="1" smtClean="0">
                                <a:solidFill>
                                  <a:schemeClr val="tx1"/>
                                </a:solidFill>
                                <a:latin typeface="Cambria Math" panose="02040503050406030204" pitchFamily="18" charset="0"/>
                                <a:cs typeface="Helvetica" panose="020B0604020202020204" pitchFamily="34" charset="0"/>
                              </a:rPr>
                              <m:t>𝑎</m:t>
                            </m:r>
                          </m:sup>
                        </m:sSubSup>
                      </m:oMath>
                    </m:oMathPara>
                  </a14:m>
                  <a:endParaRPr lang="zh-CN" altLang="en-US" dirty="0">
                    <a:solidFill>
                      <a:schemeClr val="tx1"/>
                    </a:solidFill>
                    <a:latin typeface="Helvetica" panose="020B0604020202020204" pitchFamily="34" charset="0"/>
                    <a:cs typeface="Helvetica" panose="020B0604020202020204" pitchFamily="34" charset="0"/>
                  </a:endParaRPr>
                </a:p>
              </p:txBody>
            </p:sp>
          </mc:Choice>
          <mc:Fallback xmlns="">
            <p:sp>
              <p:nvSpPr>
                <p:cNvPr id="35" name="矩形 34">
                  <a:extLst>
                    <a:ext uri="{FF2B5EF4-FFF2-40B4-BE49-F238E27FC236}">
                      <a16:creationId xmlns:a16="http://schemas.microsoft.com/office/drawing/2014/main" id="{6425AE70-F675-476B-88D0-5C30F6E8C031}"/>
                    </a:ext>
                  </a:extLst>
                </p:cNvPr>
                <p:cNvSpPr>
                  <a:spLocks noRot="1" noChangeAspect="1" noMove="1" noResize="1" noEditPoints="1" noAdjustHandles="1" noChangeArrowheads="1" noChangeShapeType="1" noTextEdit="1"/>
                </p:cNvSpPr>
                <p:nvPr/>
              </p:nvSpPr>
              <p:spPr>
                <a:xfrm>
                  <a:off x="7563249" y="3027473"/>
                  <a:ext cx="552051" cy="369332"/>
                </a:xfrm>
                <a:prstGeom prst="rect">
                  <a:avLst/>
                </a:prstGeom>
                <a:blipFill>
                  <a:blip r:embed="rId5"/>
                  <a:stretch>
                    <a:fillRect r="-32222" b="-3279"/>
                  </a:stretch>
                </a:blipFill>
              </p:spPr>
              <p:txBody>
                <a:bodyPr/>
                <a:lstStyle/>
                <a:p>
                  <a:r>
                    <a:rPr lang="zh-CN" altLang="en-US">
                      <a:noFill/>
                    </a:rPr>
                    <a:t> </a:t>
                  </a:r>
                </a:p>
              </p:txBody>
            </p:sp>
          </mc:Fallback>
        </mc:AlternateContent>
        <p:grpSp>
          <p:nvGrpSpPr>
            <p:cNvPr id="44" name="组合 43">
              <a:extLst>
                <a:ext uri="{FF2B5EF4-FFF2-40B4-BE49-F238E27FC236}">
                  <a16:creationId xmlns:a16="http://schemas.microsoft.com/office/drawing/2014/main" id="{32F9F95D-6835-4EF9-A82A-483D2E4A0700}"/>
                </a:ext>
              </a:extLst>
            </p:cNvPr>
            <p:cNvGrpSpPr/>
            <p:nvPr/>
          </p:nvGrpSpPr>
          <p:grpSpPr>
            <a:xfrm>
              <a:off x="4167781" y="2191120"/>
              <a:ext cx="1149777" cy="2698380"/>
              <a:chOff x="4167781" y="1615561"/>
              <a:chExt cx="1149777" cy="2698380"/>
            </a:xfrm>
          </p:grpSpPr>
          <p:sp>
            <p:nvSpPr>
              <p:cNvPr id="16" name="椭圆 15">
                <a:extLst>
                  <a:ext uri="{FF2B5EF4-FFF2-40B4-BE49-F238E27FC236}">
                    <a16:creationId xmlns:a16="http://schemas.microsoft.com/office/drawing/2014/main" id="{C1B9DC17-DB3E-4880-9F7E-C4018032EA6E}"/>
                  </a:ext>
                </a:extLst>
              </p:cNvPr>
              <p:cNvSpPr/>
              <p:nvPr/>
            </p:nvSpPr>
            <p:spPr>
              <a:xfrm>
                <a:off x="4523073" y="3760259"/>
                <a:ext cx="474545" cy="47454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Helvetica" panose="020B0604020202020204" pitchFamily="34" charset="0"/>
                    <a:cs typeface="Helvetica" panose="020B0604020202020204" pitchFamily="34" charset="0"/>
                  </a:rPr>
                  <a:t>k</a:t>
                </a:r>
                <a:endParaRPr lang="zh-CN" altLang="en-US" i="1" dirty="0">
                  <a:solidFill>
                    <a:schemeClr val="tx1"/>
                  </a:solidFill>
                  <a:latin typeface="Helvetica" panose="020B0604020202020204" pitchFamily="34" charset="0"/>
                  <a:cs typeface="Helvetica" panose="020B0604020202020204" pitchFamily="34" charset="0"/>
                </a:endParaRPr>
              </a:p>
            </p:txBody>
          </p:sp>
          <p:grpSp>
            <p:nvGrpSpPr>
              <p:cNvPr id="17" name="组合 16">
                <a:extLst>
                  <a:ext uri="{FF2B5EF4-FFF2-40B4-BE49-F238E27FC236}">
                    <a16:creationId xmlns:a16="http://schemas.microsoft.com/office/drawing/2014/main" id="{3D7A56C0-682D-420B-9E13-6486C7882B00}"/>
                  </a:ext>
                </a:extLst>
              </p:cNvPr>
              <p:cNvGrpSpPr/>
              <p:nvPr/>
            </p:nvGrpSpPr>
            <p:grpSpPr>
              <a:xfrm>
                <a:off x="4345815" y="2286846"/>
                <a:ext cx="800219" cy="969108"/>
                <a:chOff x="4191000" y="1507866"/>
                <a:chExt cx="642475" cy="778072"/>
              </a:xfrm>
            </p:grpSpPr>
            <p:sp>
              <p:nvSpPr>
                <p:cNvPr id="18" name="椭圆 17">
                  <a:extLst>
                    <a:ext uri="{FF2B5EF4-FFF2-40B4-BE49-F238E27FC236}">
                      <a16:creationId xmlns:a16="http://schemas.microsoft.com/office/drawing/2014/main" id="{84E00AC4-2973-4519-80AE-2908FC33FC30}"/>
                    </a:ext>
                  </a:extLst>
                </p:cNvPr>
                <p:cNvSpPr/>
                <p:nvPr/>
              </p:nvSpPr>
              <p:spPr>
                <a:xfrm>
                  <a:off x="4191000" y="1507867"/>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19" name="椭圆 18">
                  <a:extLst>
                    <a:ext uri="{FF2B5EF4-FFF2-40B4-BE49-F238E27FC236}">
                      <a16:creationId xmlns:a16="http://schemas.microsoft.com/office/drawing/2014/main" id="{AEBBAF81-ED70-44D8-8362-04B155B01F65}"/>
                    </a:ext>
                  </a:extLst>
                </p:cNvPr>
                <p:cNvSpPr/>
                <p:nvPr/>
              </p:nvSpPr>
              <p:spPr>
                <a:xfrm>
                  <a:off x="4572000" y="1507866"/>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0" name="椭圆 19">
                  <a:extLst>
                    <a:ext uri="{FF2B5EF4-FFF2-40B4-BE49-F238E27FC236}">
                      <a16:creationId xmlns:a16="http://schemas.microsoft.com/office/drawing/2014/main" id="{65FF91BF-306C-47B3-B902-18240AA995D5}"/>
                    </a:ext>
                  </a:extLst>
                </p:cNvPr>
                <p:cNvSpPr/>
                <p:nvPr/>
              </p:nvSpPr>
              <p:spPr>
                <a:xfrm>
                  <a:off x="4191000" y="1809075"/>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d</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1" name="椭圆 20">
                  <a:extLst>
                    <a:ext uri="{FF2B5EF4-FFF2-40B4-BE49-F238E27FC236}">
                      <a16:creationId xmlns:a16="http://schemas.microsoft.com/office/drawing/2014/main" id="{03C15ACB-D128-4F12-B856-C9356CCA7D94}"/>
                    </a:ext>
                  </a:extLst>
                </p:cNvPr>
                <p:cNvSpPr/>
                <p:nvPr/>
              </p:nvSpPr>
              <p:spPr>
                <a:xfrm>
                  <a:off x="4572000" y="1809075"/>
                  <a:ext cx="232033" cy="2320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BF50CC62-B9AA-4871-910B-DA97365C8DEB}"/>
                    </a:ext>
                  </a:extLst>
                </p:cNvPr>
                <p:cNvSpPr txBox="1"/>
                <p:nvPr/>
              </p:nvSpPr>
              <p:spPr>
                <a:xfrm>
                  <a:off x="4191000" y="1915279"/>
                  <a:ext cx="642475" cy="370659"/>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a:t>
                  </a:r>
                  <a:endParaRPr lang="zh-CN" altLang="en-US" sz="2400" dirty="0">
                    <a:latin typeface="Helvetica" panose="020B0604020202020204" pitchFamily="34" charset="0"/>
                    <a:cs typeface="Helvetica" panose="020B0604020202020204" pitchFamily="34" charset="0"/>
                  </a:endParaRPr>
                </a:p>
              </p:txBody>
            </p:sp>
          </p:grpSp>
          <p:sp>
            <p:nvSpPr>
              <p:cNvPr id="28" name="文本框 27">
                <a:extLst>
                  <a:ext uri="{FF2B5EF4-FFF2-40B4-BE49-F238E27FC236}">
                    <a16:creationId xmlns:a16="http://schemas.microsoft.com/office/drawing/2014/main" id="{FD61995A-068E-4151-8683-73D6EAB44B63}"/>
                  </a:ext>
                </a:extLst>
              </p:cNvPr>
              <p:cNvSpPr txBox="1"/>
              <p:nvPr/>
            </p:nvSpPr>
            <p:spPr>
              <a:xfrm>
                <a:off x="4198560" y="3419019"/>
                <a:ext cx="1082348"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Station </a:t>
                </a:r>
                <a:r>
                  <a:rPr lang="en-US" altLang="zh-CN" i="1" dirty="0">
                    <a:latin typeface="Helvetica" panose="020B0604020202020204" pitchFamily="34" charset="0"/>
                    <a:cs typeface="Helvetica" panose="020B0604020202020204" pitchFamily="34" charset="0"/>
                  </a:rPr>
                  <a:t>k</a:t>
                </a:r>
                <a:endParaRPr lang="zh-CN" altLang="en-US" i="1" dirty="0">
                  <a:latin typeface="Helvetica" panose="020B0604020202020204" pitchFamily="34" charset="0"/>
                  <a:cs typeface="Helvetica" panose="020B0604020202020204" pitchFamily="34" charset="0"/>
                </a:endParaRPr>
              </a:p>
            </p:txBody>
          </p:sp>
          <p:sp>
            <p:nvSpPr>
              <p:cNvPr id="29" name="文本框 28">
                <a:extLst>
                  <a:ext uri="{FF2B5EF4-FFF2-40B4-BE49-F238E27FC236}">
                    <a16:creationId xmlns:a16="http://schemas.microsoft.com/office/drawing/2014/main" id="{97ED20AD-4D3A-4395-8508-81A1C0F61D64}"/>
                  </a:ext>
                </a:extLst>
              </p:cNvPr>
              <p:cNvSpPr txBox="1"/>
              <p:nvPr/>
            </p:nvSpPr>
            <p:spPr>
              <a:xfrm>
                <a:off x="4219243" y="1615561"/>
                <a:ext cx="1018227"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Other</a:t>
                </a:r>
              </a:p>
              <a:p>
                <a:pPr algn="ctr"/>
                <a:r>
                  <a:rPr lang="en-US" altLang="zh-CN" dirty="0">
                    <a:latin typeface="Helvetica" panose="020B0604020202020204" pitchFamily="34" charset="0"/>
                    <a:cs typeface="Helvetica" panose="020B0604020202020204" pitchFamily="34" charset="0"/>
                  </a:rPr>
                  <a:t>Stations</a:t>
                </a:r>
                <a:endParaRPr lang="zh-CN" altLang="en-US" dirty="0">
                  <a:latin typeface="Helvetica" panose="020B0604020202020204" pitchFamily="34" charset="0"/>
                  <a:cs typeface="Helvetica" panose="020B0604020202020204" pitchFamily="34" charset="0"/>
                </a:endParaRPr>
              </a:p>
            </p:txBody>
          </p:sp>
          <p:sp>
            <p:nvSpPr>
              <p:cNvPr id="36" name="矩形 35">
                <a:extLst>
                  <a:ext uri="{FF2B5EF4-FFF2-40B4-BE49-F238E27FC236}">
                    <a16:creationId xmlns:a16="http://schemas.microsoft.com/office/drawing/2014/main" id="{0822E3D1-55BF-4F95-9293-7DB16B43AB3D}"/>
                  </a:ext>
                </a:extLst>
              </p:cNvPr>
              <p:cNvSpPr/>
              <p:nvPr/>
            </p:nvSpPr>
            <p:spPr>
              <a:xfrm>
                <a:off x="4167781" y="1615562"/>
                <a:ext cx="1149777" cy="2698379"/>
              </a:xfrm>
              <a:prstGeom prst="rect">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50" name="文本框 49">
              <a:extLst>
                <a:ext uri="{FF2B5EF4-FFF2-40B4-BE49-F238E27FC236}">
                  <a16:creationId xmlns:a16="http://schemas.microsoft.com/office/drawing/2014/main" id="{841F2C86-52E5-4576-8ED1-558488500ACB}"/>
                </a:ext>
              </a:extLst>
            </p:cNvPr>
            <p:cNvSpPr txBox="1"/>
            <p:nvPr/>
          </p:nvSpPr>
          <p:spPr>
            <a:xfrm>
              <a:off x="4069878" y="1529163"/>
              <a:ext cx="1338828" cy="646331"/>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Destination</a:t>
              </a:r>
            </a:p>
            <a:p>
              <a:pPr algn="ctr"/>
              <a:r>
                <a:rPr lang="en-US" altLang="zh-CN" dirty="0">
                  <a:latin typeface="Helvetica" panose="020B0604020202020204" pitchFamily="34" charset="0"/>
                  <a:cs typeface="Helvetica" panose="020B0604020202020204" pitchFamily="34" charset="0"/>
                </a:rPr>
                <a:t>Station</a:t>
              </a:r>
              <a:endParaRPr lang="zh-CN" altLang="en-US" dirty="0">
                <a:latin typeface="Helvetica" panose="020B0604020202020204" pitchFamily="34" charset="0"/>
                <a:cs typeface="Helvetica" panose="020B0604020202020204" pitchFamily="34" charset="0"/>
              </a:endParaRPr>
            </a:p>
          </p:txBody>
        </p:sp>
      </p:grpSp>
      <p:sp>
        <p:nvSpPr>
          <p:cNvPr id="52" name="矩形 51">
            <a:extLst>
              <a:ext uri="{FF2B5EF4-FFF2-40B4-BE49-F238E27FC236}">
                <a16:creationId xmlns:a16="http://schemas.microsoft.com/office/drawing/2014/main" id="{ECA72A57-4B76-4AC2-8509-0AC035DCFC81}"/>
              </a:ext>
            </a:extLst>
          </p:cNvPr>
          <p:cNvSpPr/>
          <p:nvPr/>
        </p:nvSpPr>
        <p:spPr>
          <a:xfrm>
            <a:off x="946708" y="5662181"/>
            <a:ext cx="2621931" cy="521091"/>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Expression</a:t>
            </a:r>
            <a:endParaRPr lang="zh-CN" altLang="en-US" sz="1600" dirty="0">
              <a:solidFill>
                <a:srgbClr val="FF33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98291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178FEB14-9412-42A4-AF35-3486AB68274A}"/>
              </a:ext>
            </a:extLst>
          </p:cNvPr>
          <p:cNvSpPr/>
          <p:nvPr/>
        </p:nvSpPr>
        <p:spPr>
          <a:xfrm>
            <a:off x="0" y="537685"/>
            <a:ext cx="9144000" cy="348590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Indicator system</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7DD3A3B-46D1-4815-B99C-3D0BBC737BAA}"/>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EC12ABF-28F6-4248-ABC0-F2E42A8C970F}"/>
              </a:ext>
            </a:extLst>
          </p:cNvPr>
          <p:cNvSpPr>
            <a:spLocks noGrp="1"/>
          </p:cNvSpPr>
          <p:nvPr>
            <p:ph type="sldNum" sz="quarter" idx="12"/>
          </p:nvPr>
        </p:nvSpPr>
        <p:spPr/>
        <p:txBody>
          <a:bodyPr/>
          <a:lstStyle/>
          <a:p>
            <a:fld id="{A17BB91D-344C-44E0-9148-DFE0CFF5CFC9}" type="slidenum">
              <a:rPr lang="zh-CN" altLang="en-US" smtClean="0"/>
              <a:t>65</a:t>
            </a:fld>
            <a:endParaRPr lang="zh-CN" altLang="en-US"/>
          </a:p>
        </p:txBody>
      </p:sp>
      <p:sp>
        <p:nvSpPr>
          <p:cNvPr id="41" name="文本框 40">
            <a:extLst>
              <a:ext uri="{FF2B5EF4-FFF2-40B4-BE49-F238E27FC236}">
                <a16:creationId xmlns:a16="http://schemas.microsoft.com/office/drawing/2014/main" id="{53789208-7B24-4E83-9DDF-1FDFD2EC469B}"/>
              </a:ext>
            </a:extLst>
          </p:cNvPr>
          <p:cNvSpPr txBox="1"/>
          <p:nvPr/>
        </p:nvSpPr>
        <p:spPr>
          <a:xfrm>
            <a:off x="4161978" y="5084000"/>
            <a:ext cx="360069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Operation distance of subway</a:t>
            </a:r>
          </a:p>
        </p:txBody>
      </p:sp>
      <p:sp>
        <p:nvSpPr>
          <p:cNvPr id="43" name="矩形 42">
            <a:extLst>
              <a:ext uri="{FF2B5EF4-FFF2-40B4-BE49-F238E27FC236}">
                <a16:creationId xmlns:a16="http://schemas.microsoft.com/office/drawing/2014/main" id="{F6F8BDB5-2699-454E-A8E9-C7CDABEAA6A7}"/>
              </a:ext>
            </a:extLst>
          </p:cNvPr>
          <p:cNvSpPr/>
          <p:nvPr/>
        </p:nvSpPr>
        <p:spPr>
          <a:xfrm>
            <a:off x="1192961" y="5010565"/>
            <a:ext cx="2587516"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capacity</a:t>
            </a:r>
          </a:p>
          <a:p>
            <a:pPr marL="342900" indent="-34290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Bus accessibility</a:t>
            </a:r>
          </a:p>
        </p:txBody>
      </p:sp>
      <p:sp>
        <p:nvSpPr>
          <p:cNvPr id="38" name="文本框 37">
            <a:extLst>
              <a:ext uri="{FF2B5EF4-FFF2-40B4-BE49-F238E27FC236}">
                <a16:creationId xmlns:a16="http://schemas.microsoft.com/office/drawing/2014/main" id="{0866C56A-8D50-40E6-80A1-A63F21E18B33}"/>
              </a:ext>
            </a:extLst>
          </p:cNvPr>
          <p:cNvSpPr txBox="1"/>
          <p:nvPr/>
        </p:nvSpPr>
        <p:spPr>
          <a:xfrm>
            <a:off x="1192961" y="2035248"/>
            <a:ext cx="2717411" cy="1287532"/>
          </a:xfrm>
          <a:prstGeom prst="rect">
            <a:avLst/>
          </a:prstGeom>
          <a:noFill/>
          <a:ln>
            <a:noFill/>
          </a:ln>
        </p:spPr>
        <p:txBody>
          <a:bodyPr wrap="none" rtlCol="0">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Residence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Office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Land-use aggregation</a:t>
            </a:r>
          </a:p>
        </p:txBody>
      </p:sp>
      <p:sp>
        <p:nvSpPr>
          <p:cNvPr id="44" name="矩形 43">
            <a:extLst>
              <a:ext uri="{FF2B5EF4-FFF2-40B4-BE49-F238E27FC236}">
                <a16:creationId xmlns:a16="http://schemas.microsoft.com/office/drawing/2014/main" id="{BC46D185-6AB7-491F-ACCA-39DC96FD3052}"/>
              </a:ext>
            </a:extLst>
          </p:cNvPr>
          <p:cNvSpPr/>
          <p:nvPr/>
        </p:nvSpPr>
        <p:spPr>
          <a:xfrm>
            <a:off x="4571999" y="2035248"/>
            <a:ext cx="2704587" cy="872034"/>
          </a:xfrm>
          <a:prstGeom prst="rect">
            <a:avLst/>
          </a:prstGeom>
          <a:ln>
            <a:noFill/>
          </a:ln>
        </p:spPr>
        <p:txBody>
          <a:bodyPr wrap="none">
            <a:spAutoFit/>
          </a:bodyPr>
          <a:lstStyle/>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Commerce proportion</a:t>
            </a:r>
          </a:p>
          <a:p>
            <a:pPr marL="285750" indent="-285750">
              <a:lnSpc>
                <a:spcPct val="150000"/>
              </a:lnSpc>
              <a:buFont typeface="Arial" panose="020B0604020202020204" pitchFamily="34" charset="0"/>
              <a:buChar char="•"/>
            </a:pPr>
            <a:r>
              <a:rPr lang="en-US" altLang="zh-CN" dirty="0">
                <a:latin typeface="Helvetica" panose="020B0604020202020204" pitchFamily="34" charset="0"/>
                <a:cs typeface="Helvetica" panose="020B0604020202020204" pitchFamily="34" charset="0"/>
              </a:rPr>
              <a:t>Education proportion</a:t>
            </a:r>
          </a:p>
        </p:txBody>
      </p:sp>
      <p:grpSp>
        <p:nvGrpSpPr>
          <p:cNvPr id="19" name="组合 18">
            <a:extLst>
              <a:ext uri="{FF2B5EF4-FFF2-40B4-BE49-F238E27FC236}">
                <a16:creationId xmlns:a16="http://schemas.microsoft.com/office/drawing/2014/main" id="{ACC78DB1-1D3F-4086-871B-DA501F7AA34A}"/>
              </a:ext>
            </a:extLst>
          </p:cNvPr>
          <p:cNvGrpSpPr/>
          <p:nvPr/>
        </p:nvGrpSpPr>
        <p:grpSpPr>
          <a:xfrm>
            <a:off x="306570" y="591906"/>
            <a:ext cx="3393297" cy="461665"/>
            <a:chOff x="-3" y="4326643"/>
            <a:chExt cx="3393297" cy="461665"/>
          </a:xfrm>
        </p:grpSpPr>
        <p:sp>
          <p:nvSpPr>
            <p:cNvPr id="20" name="矩形 19">
              <a:extLst>
                <a:ext uri="{FF2B5EF4-FFF2-40B4-BE49-F238E27FC236}">
                  <a16:creationId xmlns:a16="http://schemas.microsoft.com/office/drawing/2014/main" id="{02A62B56-B843-4DC4-A894-95A3B0398BB2}"/>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1" name="文本框 20">
              <a:extLst>
                <a:ext uri="{FF2B5EF4-FFF2-40B4-BE49-F238E27FC236}">
                  <a16:creationId xmlns:a16="http://schemas.microsoft.com/office/drawing/2014/main" id="{0912D36A-930B-4206-84A7-B73513D6B748}"/>
                </a:ext>
              </a:extLst>
            </p:cNvPr>
            <p:cNvSpPr txBox="1"/>
            <p:nvPr/>
          </p:nvSpPr>
          <p:spPr>
            <a:xfrm>
              <a:off x="193379" y="4326643"/>
              <a:ext cx="319991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Explanatory variables</a:t>
              </a:r>
            </a:p>
          </p:txBody>
        </p:sp>
      </p:grpSp>
      <p:sp>
        <p:nvSpPr>
          <p:cNvPr id="23" name="矩形 22">
            <a:extLst>
              <a:ext uri="{FF2B5EF4-FFF2-40B4-BE49-F238E27FC236}">
                <a16:creationId xmlns:a16="http://schemas.microsoft.com/office/drawing/2014/main" id="{93AFA7E4-4201-4B43-9D51-30134749A499}"/>
              </a:ext>
            </a:extLst>
          </p:cNvPr>
          <p:cNvSpPr/>
          <p:nvPr/>
        </p:nvSpPr>
        <p:spPr>
          <a:xfrm>
            <a:off x="499952" y="1245625"/>
            <a:ext cx="15279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Land use</a:t>
            </a:r>
            <a:endParaRPr lang="zh-CN" altLang="en-US" sz="2000" dirty="0"/>
          </a:p>
        </p:txBody>
      </p:sp>
      <p:sp>
        <p:nvSpPr>
          <p:cNvPr id="25" name="矩形 24">
            <a:extLst>
              <a:ext uri="{FF2B5EF4-FFF2-40B4-BE49-F238E27FC236}">
                <a16:creationId xmlns:a16="http://schemas.microsoft.com/office/drawing/2014/main" id="{FA5FB58A-4C91-4DBE-91AE-D8F1206D17E6}"/>
              </a:ext>
            </a:extLst>
          </p:cNvPr>
          <p:cNvSpPr/>
          <p:nvPr/>
        </p:nvSpPr>
        <p:spPr>
          <a:xfrm>
            <a:off x="499952" y="4275025"/>
            <a:ext cx="174118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Impedance</a:t>
            </a:r>
          </a:p>
        </p:txBody>
      </p:sp>
      <p:sp>
        <p:nvSpPr>
          <p:cNvPr id="5" name="矩形 4">
            <a:extLst>
              <a:ext uri="{FF2B5EF4-FFF2-40B4-BE49-F238E27FC236}">
                <a16:creationId xmlns:a16="http://schemas.microsoft.com/office/drawing/2014/main" id="{FAAF4900-7435-4CD1-8574-32F13B2C04C4}"/>
              </a:ext>
            </a:extLst>
          </p:cNvPr>
          <p:cNvSpPr/>
          <p:nvPr/>
        </p:nvSpPr>
        <p:spPr>
          <a:xfrm>
            <a:off x="1046602" y="1897159"/>
            <a:ext cx="6716071" cy="1667364"/>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A977E3CC-34D6-41EA-81AD-C7CD7992394A}"/>
              </a:ext>
            </a:extLst>
          </p:cNvPr>
          <p:cNvSpPr/>
          <p:nvPr/>
        </p:nvSpPr>
        <p:spPr>
          <a:xfrm>
            <a:off x="1046601" y="4926559"/>
            <a:ext cx="6716072" cy="106525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22715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7B64E998-A645-4B02-AC41-9C255BB31FA2}"/>
              </a:ext>
            </a:extLst>
          </p:cNvPr>
          <p:cNvSpPr/>
          <p:nvPr/>
        </p:nvSpPr>
        <p:spPr>
          <a:xfrm>
            <a:off x="-2" y="1173560"/>
            <a:ext cx="9144002" cy="39158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E9C7BFB-DA51-4B2A-BAB9-3332DFB43B89}"/>
              </a:ext>
            </a:extLst>
          </p:cNvPr>
          <p:cNvSpPr/>
          <p:nvPr/>
        </p:nvSpPr>
        <p:spPr>
          <a:xfrm>
            <a:off x="-2" y="1182172"/>
            <a:ext cx="3384306" cy="5306496"/>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2CA0F6D3-6DE6-46E2-AA41-833BAD1F6729}"/>
              </a:ext>
            </a:extLst>
          </p:cNvPr>
          <p:cNvSpPr/>
          <p:nvPr/>
        </p:nvSpPr>
        <p:spPr>
          <a:xfrm>
            <a:off x="0" y="537684"/>
            <a:ext cx="9144000" cy="64448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EE7E2FE-CD7D-43FA-8974-52683086975C}"/>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7225C66-6BD4-4B7B-B8DE-EA7769AECBF3}"/>
              </a:ext>
            </a:extLst>
          </p:cNvPr>
          <p:cNvSpPr>
            <a:spLocks noGrp="1"/>
          </p:cNvSpPr>
          <p:nvPr>
            <p:ph type="sldNum" sz="quarter" idx="12"/>
          </p:nvPr>
        </p:nvSpPr>
        <p:spPr/>
        <p:txBody>
          <a:bodyPr/>
          <a:lstStyle/>
          <a:p>
            <a:fld id="{A17BB91D-344C-44E0-9148-DFE0CFF5CFC9}" type="slidenum">
              <a:rPr lang="zh-CN" altLang="en-US" smtClean="0"/>
              <a:t>66</a:t>
            </a:fld>
            <a:endParaRPr lang="zh-CN" altLang="en-US"/>
          </a:p>
        </p:txBody>
      </p:sp>
      <p:pic>
        <p:nvPicPr>
          <p:cNvPr id="18" name="图片 17">
            <a:extLst>
              <a:ext uri="{FF2B5EF4-FFF2-40B4-BE49-F238E27FC236}">
                <a16:creationId xmlns:a16="http://schemas.microsoft.com/office/drawing/2014/main" id="{B351F325-A411-49AA-95C7-2D338CDA1D87}"/>
              </a:ext>
            </a:extLst>
          </p:cNvPr>
          <p:cNvPicPr>
            <a:picLocks noChangeAspect="1"/>
          </p:cNvPicPr>
          <p:nvPr/>
        </p:nvPicPr>
        <p:blipFill>
          <a:blip r:embed="rId3"/>
          <a:stretch>
            <a:fillRect/>
          </a:stretch>
        </p:blipFill>
        <p:spPr>
          <a:xfrm>
            <a:off x="306570" y="2434499"/>
            <a:ext cx="2876444" cy="3094909"/>
          </a:xfrm>
          <a:prstGeom prst="rect">
            <a:avLst/>
          </a:prstGeom>
        </p:spPr>
      </p:pic>
      <p:grpSp>
        <p:nvGrpSpPr>
          <p:cNvPr id="27" name="组合 26">
            <a:extLst>
              <a:ext uri="{FF2B5EF4-FFF2-40B4-BE49-F238E27FC236}">
                <a16:creationId xmlns:a16="http://schemas.microsoft.com/office/drawing/2014/main" id="{EE67CA65-0FAE-44FE-A26D-8C15DB900326}"/>
              </a:ext>
            </a:extLst>
          </p:cNvPr>
          <p:cNvGrpSpPr/>
          <p:nvPr/>
        </p:nvGrpSpPr>
        <p:grpSpPr>
          <a:xfrm>
            <a:off x="306570" y="591906"/>
            <a:ext cx="3563215" cy="461665"/>
            <a:chOff x="-3" y="4326643"/>
            <a:chExt cx="3563215" cy="461665"/>
          </a:xfrm>
        </p:grpSpPr>
        <p:sp>
          <p:nvSpPr>
            <p:cNvPr id="28" name="矩形 27">
              <a:extLst>
                <a:ext uri="{FF2B5EF4-FFF2-40B4-BE49-F238E27FC236}">
                  <a16:creationId xmlns:a16="http://schemas.microsoft.com/office/drawing/2014/main" id="{F34A17FD-07B7-4E14-B54A-F36C3ACC97ED}"/>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9" name="文本框 28">
              <a:extLst>
                <a:ext uri="{FF2B5EF4-FFF2-40B4-BE49-F238E27FC236}">
                  <a16:creationId xmlns:a16="http://schemas.microsoft.com/office/drawing/2014/main" id="{C3C5CCC7-6F52-41F6-9A55-072A271F41F4}"/>
                </a:ext>
              </a:extLst>
            </p:cNvPr>
            <p:cNvSpPr txBox="1"/>
            <p:nvPr/>
          </p:nvSpPr>
          <p:spPr>
            <a:xfrm>
              <a:off x="193379" y="4326643"/>
              <a:ext cx="336983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Mathematical problems</a:t>
              </a:r>
            </a:p>
          </p:txBody>
        </p:sp>
      </p:grpSp>
      <p:sp>
        <p:nvSpPr>
          <p:cNvPr id="30" name="矩形 29">
            <a:extLst>
              <a:ext uri="{FF2B5EF4-FFF2-40B4-BE49-F238E27FC236}">
                <a16:creationId xmlns:a16="http://schemas.microsoft.com/office/drawing/2014/main" id="{77459B5B-D675-445D-BA04-7AD05AADC219}"/>
              </a:ext>
            </a:extLst>
          </p:cNvPr>
          <p:cNvSpPr/>
          <p:nvPr/>
        </p:nvSpPr>
        <p:spPr>
          <a:xfrm>
            <a:off x="499952" y="1420569"/>
            <a:ext cx="2226892"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Passenger flow</a:t>
            </a:r>
            <a:endParaRPr lang="zh-CN" altLang="en-US" sz="2000" dirty="0"/>
          </a:p>
        </p:txBody>
      </p:sp>
      <p:cxnSp>
        <p:nvCxnSpPr>
          <p:cNvPr id="4" name="直接连接符 3">
            <a:extLst>
              <a:ext uri="{FF2B5EF4-FFF2-40B4-BE49-F238E27FC236}">
                <a16:creationId xmlns:a16="http://schemas.microsoft.com/office/drawing/2014/main" id="{580C709E-F8F1-446B-91C7-CED177E59074}"/>
              </a:ext>
            </a:extLst>
          </p:cNvPr>
          <p:cNvCxnSpPr>
            <a:cxnSpLocks/>
          </p:cNvCxnSpPr>
          <p:nvPr/>
        </p:nvCxnSpPr>
        <p:spPr>
          <a:xfrm>
            <a:off x="5171768" y="2451308"/>
            <a:ext cx="397430"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90FC4F1-4DB8-4E52-9F20-F5F8E04EC005}"/>
              </a:ext>
            </a:extLst>
          </p:cNvPr>
          <p:cNvSpPr/>
          <p:nvPr/>
        </p:nvSpPr>
        <p:spPr>
          <a:xfrm>
            <a:off x="3753747" y="1421943"/>
            <a:ext cx="278313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Binary choice model</a:t>
            </a:r>
          </a:p>
        </p:txBody>
      </p:sp>
      <p:sp>
        <p:nvSpPr>
          <p:cNvPr id="40" name="矩形 39">
            <a:extLst>
              <a:ext uri="{FF2B5EF4-FFF2-40B4-BE49-F238E27FC236}">
                <a16:creationId xmlns:a16="http://schemas.microsoft.com/office/drawing/2014/main" id="{35760638-B422-4601-A222-328079F169CB}"/>
              </a:ext>
            </a:extLst>
          </p:cNvPr>
          <p:cNvSpPr/>
          <p:nvPr/>
        </p:nvSpPr>
        <p:spPr>
          <a:xfrm>
            <a:off x="3756920" y="5679329"/>
            <a:ext cx="3381054"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Logistic regression model</a:t>
            </a: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FDFEFA5-9D64-4ED3-86B5-B8656E27E84B}"/>
                  </a:ext>
                </a:extLst>
              </p:cNvPr>
              <p:cNvSpPr txBox="1"/>
              <p:nvPr/>
            </p:nvSpPr>
            <p:spPr>
              <a:xfrm>
                <a:off x="3773413" y="1996482"/>
                <a:ext cx="5167226" cy="41549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e>
                      </m:d>
                    </m:oMath>
                  </m:oMathPara>
                </a14:m>
                <a:endParaRPr lang="en-US" altLang="zh-CN" dirty="0">
                  <a:latin typeface="Helvetica" panose="020B0604020202020204" pitchFamily="34" charset="0"/>
                  <a:cs typeface="Helvetica" panose="020B0604020202020204" pitchFamily="34" charset="0"/>
                </a:endParaRPr>
              </a:p>
            </p:txBody>
          </p:sp>
        </mc:Choice>
        <mc:Fallback xmlns="">
          <p:sp>
            <p:nvSpPr>
              <p:cNvPr id="42" name="文本框 41">
                <a:extLst>
                  <a:ext uri="{FF2B5EF4-FFF2-40B4-BE49-F238E27FC236}">
                    <a16:creationId xmlns:a16="http://schemas.microsoft.com/office/drawing/2014/main" id="{7FDFEFA5-9D64-4ED3-86B5-B8656E27E84B}"/>
                  </a:ext>
                </a:extLst>
              </p:cNvPr>
              <p:cNvSpPr txBox="1">
                <a:spLocks noRot="1" noChangeAspect="1" noMove="1" noResize="1" noEditPoints="1" noAdjustHandles="1" noChangeArrowheads="1" noChangeShapeType="1" noTextEdit="1"/>
              </p:cNvSpPr>
              <p:nvPr/>
            </p:nvSpPr>
            <p:spPr>
              <a:xfrm>
                <a:off x="3773413" y="1996482"/>
                <a:ext cx="5167226" cy="415498"/>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4475A21-E0E1-4B6D-BDD8-377F781D8B4F}"/>
              </a:ext>
            </a:extLst>
          </p:cNvPr>
          <p:cNvCxnSpPr/>
          <p:nvPr/>
        </p:nvCxnSpPr>
        <p:spPr>
          <a:xfrm>
            <a:off x="5260214" y="2529966"/>
            <a:ext cx="0" cy="348581"/>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B64898-BA08-4ACA-A975-91D2AE486403}"/>
              </a:ext>
            </a:extLst>
          </p:cNvPr>
          <p:cNvCxnSpPr>
            <a:cxnSpLocks/>
          </p:cNvCxnSpPr>
          <p:nvPr/>
        </p:nvCxnSpPr>
        <p:spPr>
          <a:xfrm>
            <a:off x="5952656" y="2451772"/>
            <a:ext cx="1460867" cy="0"/>
          </a:xfrm>
          <a:prstGeom prst="line">
            <a:avLst/>
          </a:prstGeom>
          <a:ln w="19050">
            <a:solidFill>
              <a:srgbClr val="FF6699"/>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4C0331E-609B-4562-B229-A9843E66E14F}"/>
              </a:ext>
            </a:extLst>
          </p:cNvPr>
          <p:cNvCxnSpPr>
            <a:cxnSpLocks/>
          </p:cNvCxnSpPr>
          <p:nvPr/>
        </p:nvCxnSpPr>
        <p:spPr>
          <a:xfrm>
            <a:off x="7320117" y="2529966"/>
            <a:ext cx="0" cy="1243316"/>
          </a:xfrm>
          <a:prstGeom prst="straightConnector1">
            <a:avLst/>
          </a:prstGeom>
          <a:ln w="19050">
            <a:solidFill>
              <a:srgbClr val="FF6699"/>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B0D7D7E-C89B-4174-BEA5-3FF8E92C416E}"/>
              </a:ext>
            </a:extLst>
          </p:cNvPr>
          <p:cNvSpPr/>
          <p:nvPr/>
        </p:nvSpPr>
        <p:spPr>
          <a:xfrm>
            <a:off x="5054724" y="3892452"/>
            <a:ext cx="3885915"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Explanatory variable</a:t>
            </a:r>
            <a:r>
              <a:rPr lang="en-US" altLang="zh-CN" dirty="0">
                <a:latin typeface="Helvetica" panose="020B0604020202020204" pitchFamily="34" charset="0"/>
                <a:cs typeface="Helvetica" panose="020B0604020202020204" pitchFamily="34" charset="0"/>
              </a:rPr>
              <a:t> for making the choice of</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whether getting off</a:t>
            </a:r>
          </a:p>
        </p:txBody>
      </p:sp>
      <p:sp>
        <p:nvSpPr>
          <p:cNvPr id="39" name="矩形 38">
            <a:extLst>
              <a:ext uri="{FF2B5EF4-FFF2-40B4-BE49-F238E27FC236}">
                <a16:creationId xmlns:a16="http://schemas.microsoft.com/office/drawing/2014/main" id="{DEDE795B-ED7A-4924-B1D2-4E1038769BC5}"/>
              </a:ext>
            </a:extLst>
          </p:cNvPr>
          <p:cNvSpPr/>
          <p:nvPr/>
        </p:nvSpPr>
        <p:spPr>
          <a:xfrm>
            <a:off x="3773413" y="2914190"/>
            <a:ext cx="3313181" cy="646331"/>
          </a:xfrm>
          <a:prstGeom prst="rect">
            <a:avLst/>
          </a:prstGeom>
          <a:ln w="19050">
            <a:solidFill>
              <a:srgbClr val="FF6699"/>
            </a:solidFill>
            <a:prstDash val="sysDash"/>
          </a:ln>
        </p:spPr>
        <p:txBody>
          <a:bodyPr wrap="square">
            <a:spAutoFit/>
          </a:bodyPr>
          <a:lstStyle/>
          <a:p>
            <a:pPr algn="ctr"/>
            <a:r>
              <a:rPr lang="en-US" altLang="zh-CN" dirty="0">
                <a:solidFill>
                  <a:srgbClr val="FF0000"/>
                </a:solidFill>
                <a:latin typeface="Helvetica" panose="020B0604020202020204" pitchFamily="34" charset="0"/>
                <a:cs typeface="Helvetica" panose="020B0604020202020204" pitchFamily="34" charset="0"/>
              </a:rPr>
              <a:t>Probability</a:t>
            </a:r>
            <a:r>
              <a:rPr lang="en-US" altLang="zh-CN" dirty="0">
                <a:latin typeface="Helvetica" panose="020B0604020202020204" pitchFamily="34" charset="0"/>
                <a:cs typeface="Helvetica" panose="020B0604020202020204" pitchFamily="34" charset="0"/>
              </a:rPr>
              <a:t> of getting off at the specific station</a:t>
            </a:r>
          </a:p>
        </p:txBody>
      </p:sp>
      <p:pic>
        <p:nvPicPr>
          <p:cNvPr id="32" name="图形 31" descr="箭头: 直">
            <a:extLst>
              <a:ext uri="{FF2B5EF4-FFF2-40B4-BE49-F238E27FC236}">
                <a16:creationId xmlns:a16="http://schemas.microsoft.com/office/drawing/2014/main" id="{868A2661-A54F-4B05-974E-DA42A81A3B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3066016" y="1955023"/>
            <a:ext cx="701749" cy="701749"/>
          </a:xfrm>
          <a:prstGeom prst="rect">
            <a:avLst/>
          </a:prstGeom>
        </p:spPr>
      </p:pic>
      <p:pic>
        <p:nvPicPr>
          <p:cNvPr id="35" name="图形 34" descr="箭头: 直">
            <a:extLst>
              <a:ext uri="{FF2B5EF4-FFF2-40B4-BE49-F238E27FC236}">
                <a16:creationId xmlns:a16="http://schemas.microsoft.com/office/drawing/2014/main" id="{9861686E-5616-496C-9363-36AA9B7C37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447447" y="4805013"/>
            <a:ext cx="701749" cy="701749"/>
          </a:xfrm>
          <a:prstGeom prst="rect">
            <a:avLst/>
          </a:prstGeom>
        </p:spPr>
      </p:pic>
    </p:spTree>
    <p:extLst>
      <p:ext uri="{BB962C8B-B14F-4D97-AF65-F5344CB8AC3E}">
        <p14:creationId xmlns:p14="http://schemas.microsoft.com/office/powerpoint/2010/main" val="2728009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0469C91-36EE-4F08-9013-26AC4DE6CDB3}"/>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a:t>
            </a:r>
          </a:p>
        </p:txBody>
      </p:sp>
      <p:sp>
        <p:nvSpPr>
          <p:cNvPr id="7" name="矩形 6">
            <a:extLst>
              <a:ext uri="{FF2B5EF4-FFF2-40B4-BE49-F238E27FC236}">
                <a16:creationId xmlns:a16="http://schemas.microsoft.com/office/drawing/2014/main" id="{8BC51A27-578D-4E5C-B69E-14FFAB1480DE}"/>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8" name="直接连接符 7">
            <a:extLst>
              <a:ext uri="{FF2B5EF4-FFF2-40B4-BE49-F238E27FC236}">
                <a16:creationId xmlns:a16="http://schemas.microsoft.com/office/drawing/2014/main" id="{E860D457-3735-4577-887B-C8D848CD0B1E}"/>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C5EA3902-534A-4EB2-BB91-ED018808A09D}"/>
              </a:ext>
            </a:extLst>
          </p:cNvPr>
          <p:cNvGrpSpPr/>
          <p:nvPr/>
        </p:nvGrpSpPr>
        <p:grpSpPr>
          <a:xfrm>
            <a:off x="306570" y="591906"/>
            <a:ext cx="4058543" cy="461665"/>
            <a:chOff x="-3" y="4326643"/>
            <a:chExt cx="4058543" cy="461665"/>
          </a:xfrm>
        </p:grpSpPr>
        <p:sp>
          <p:nvSpPr>
            <p:cNvPr id="10" name="矩形 9">
              <a:extLst>
                <a:ext uri="{FF2B5EF4-FFF2-40B4-BE49-F238E27FC236}">
                  <a16:creationId xmlns:a16="http://schemas.microsoft.com/office/drawing/2014/main" id="{EF765582-B2D1-4D20-8A08-7F767200586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1" name="文本框 10">
              <a:extLst>
                <a:ext uri="{FF2B5EF4-FFF2-40B4-BE49-F238E27FC236}">
                  <a16:creationId xmlns:a16="http://schemas.microsoft.com/office/drawing/2014/main" id="{245BFF15-0A4B-4D55-90DF-BFB57201DC1B}"/>
                </a:ext>
              </a:extLst>
            </p:cNvPr>
            <p:cNvSpPr txBox="1"/>
            <p:nvPr/>
          </p:nvSpPr>
          <p:spPr>
            <a:xfrm>
              <a:off x="193379" y="4326643"/>
              <a:ext cx="3865161"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Selection of sample station</a:t>
              </a:r>
            </a:p>
          </p:txBody>
        </p:sp>
      </p:grpSp>
      <p:cxnSp>
        <p:nvCxnSpPr>
          <p:cNvPr id="12" name="直接连接符 11">
            <a:extLst>
              <a:ext uri="{FF2B5EF4-FFF2-40B4-BE49-F238E27FC236}">
                <a16:creationId xmlns:a16="http://schemas.microsoft.com/office/drawing/2014/main" id="{7A29B213-5785-4908-AC23-5D615C5C98B9}"/>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8B5CE5C-A855-475B-AE46-F77A128738C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14" name="灯片编号占位符 1">
            <a:extLst>
              <a:ext uri="{FF2B5EF4-FFF2-40B4-BE49-F238E27FC236}">
                <a16:creationId xmlns:a16="http://schemas.microsoft.com/office/drawing/2014/main" id="{9ED861DA-312B-45F2-AA56-1D94113C24F0}"/>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67</a:t>
            </a:fld>
            <a:endParaRPr lang="zh-CN" altLang="en-US"/>
          </a:p>
        </p:txBody>
      </p:sp>
      <p:graphicFrame>
        <p:nvGraphicFramePr>
          <p:cNvPr id="5" name="图表 4">
            <a:extLst>
              <a:ext uri="{FF2B5EF4-FFF2-40B4-BE49-F238E27FC236}">
                <a16:creationId xmlns:a16="http://schemas.microsoft.com/office/drawing/2014/main" id="{4E006097-6A6D-4C33-8885-E807F1E67BEE}"/>
              </a:ext>
            </a:extLst>
          </p:cNvPr>
          <p:cNvGraphicFramePr>
            <a:graphicFrameLocks/>
          </p:cNvGraphicFramePr>
          <p:nvPr>
            <p:extLst>
              <p:ext uri="{D42A27DB-BD31-4B8C-83A1-F6EECF244321}">
                <p14:modId xmlns:p14="http://schemas.microsoft.com/office/powerpoint/2010/main" val="1284762091"/>
              </p:ext>
            </p:extLst>
          </p:nvPr>
        </p:nvGraphicFramePr>
        <p:xfrm>
          <a:off x="2438552" y="1997364"/>
          <a:ext cx="4895407" cy="3974629"/>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a:extLst>
              <a:ext uri="{FF2B5EF4-FFF2-40B4-BE49-F238E27FC236}">
                <a16:creationId xmlns:a16="http://schemas.microsoft.com/office/drawing/2014/main" id="{CD146393-F7EA-48E1-9BED-A36851514DC9}"/>
              </a:ext>
            </a:extLst>
          </p:cNvPr>
          <p:cNvSpPr txBox="1"/>
          <p:nvPr/>
        </p:nvSpPr>
        <p:spPr>
          <a:xfrm>
            <a:off x="1030841" y="2903468"/>
            <a:ext cx="1102418" cy="338554"/>
          </a:xfrm>
          <a:prstGeom prst="rect">
            <a:avLst/>
          </a:prstGeom>
          <a:noFill/>
        </p:spPr>
        <p:txBody>
          <a:bodyPr wrap="none" rtlCol="0">
            <a:spAutoFit/>
          </a:bodyPr>
          <a:lstStyle/>
          <a:p>
            <a:r>
              <a:rPr lang="en-US" altLang="zh-CN" sz="1600" dirty="0"/>
              <a:t>Downtown</a:t>
            </a:r>
            <a:endParaRPr lang="zh-CN" altLang="en-US" sz="1600" dirty="0"/>
          </a:p>
        </p:txBody>
      </p:sp>
      <p:sp>
        <p:nvSpPr>
          <p:cNvPr id="25" name="文本框 24">
            <a:extLst>
              <a:ext uri="{FF2B5EF4-FFF2-40B4-BE49-F238E27FC236}">
                <a16:creationId xmlns:a16="http://schemas.microsoft.com/office/drawing/2014/main" id="{75163555-D9F9-44A0-9391-0988FB2C1648}"/>
              </a:ext>
            </a:extLst>
          </p:cNvPr>
          <p:cNvSpPr txBox="1"/>
          <p:nvPr/>
        </p:nvSpPr>
        <p:spPr>
          <a:xfrm>
            <a:off x="1242245" y="3273638"/>
            <a:ext cx="679610" cy="338554"/>
          </a:xfrm>
          <a:prstGeom prst="rect">
            <a:avLst/>
          </a:prstGeom>
          <a:noFill/>
        </p:spPr>
        <p:txBody>
          <a:bodyPr wrap="none" rtlCol="0">
            <a:spAutoFit/>
          </a:bodyPr>
          <a:lstStyle/>
          <a:p>
            <a:r>
              <a:rPr lang="en-US" altLang="zh-CN" sz="1600" dirty="0"/>
              <a:t>Office</a:t>
            </a:r>
            <a:endParaRPr lang="zh-CN" altLang="en-US" sz="1600" dirty="0"/>
          </a:p>
        </p:txBody>
      </p:sp>
      <p:sp>
        <p:nvSpPr>
          <p:cNvPr id="26" name="文本框 25">
            <a:extLst>
              <a:ext uri="{FF2B5EF4-FFF2-40B4-BE49-F238E27FC236}">
                <a16:creationId xmlns:a16="http://schemas.microsoft.com/office/drawing/2014/main" id="{3038CA1D-CE6A-451C-A063-22DB1D438C6E}"/>
              </a:ext>
            </a:extLst>
          </p:cNvPr>
          <p:cNvSpPr txBox="1"/>
          <p:nvPr/>
        </p:nvSpPr>
        <p:spPr>
          <a:xfrm>
            <a:off x="1077072" y="3643808"/>
            <a:ext cx="1009956" cy="338554"/>
          </a:xfrm>
          <a:prstGeom prst="rect">
            <a:avLst/>
          </a:prstGeom>
          <a:noFill/>
        </p:spPr>
        <p:txBody>
          <a:bodyPr wrap="none" rtlCol="0">
            <a:spAutoFit/>
          </a:bodyPr>
          <a:lstStyle/>
          <a:p>
            <a:r>
              <a:rPr lang="en-US" altLang="zh-CN" sz="1600" dirty="0"/>
              <a:t>Education</a:t>
            </a:r>
            <a:endParaRPr lang="zh-CN" altLang="en-US" sz="1600" dirty="0"/>
          </a:p>
        </p:txBody>
      </p:sp>
      <p:sp>
        <p:nvSpPr>
          <p:cNvPr id="27" name="文本框 26">
            <a:extLst>
              <a:ext uri="{FF2B5EF4-FFF2-40B4-BE49-F238E27FC236}">
                <a16:creationId xmlns:a16="http://schemas.microsoft.com/office/drawing/2014/main" id="{D32DF168-88B9-4F4D-96E2-B2E6B1F55D06}"/>
              </a:ext>
            </a:extLst>
          </p:cNvPr>
          <p:cNvSpPr txBox="1"/>
          <p:nvPr/>
        </p:nvSpPr>
        <p:spPr>
          <a:xfrm>
            <a:off x="558533" y="4013978"/>
            <a:ext cx="2145652" cy="338554"/>
          </a:xfrm>
          <a:prstGeom prst="rect">
            <a:avLst/>
          </a:prstGeom>
          <a:noFill/>
        </p:spPr>
        <p:txBody>
          <a:bodyPr wrap="none" rtlCol="0">
            <a:spAutoFit/>
          </a:bodyPr>
          <a:lstStyle/>
          <a:p>
            <a:r>
              <a:rPr lang="en-US" altLang="ja-JP" sz="1600" dirty="0"/>
              <a:t>High</a:t>
            </a:r>
            <a:r>
              <a:rPr lang="en-US" altLang="zh-CN" sz="1600" dirty="0"/>
              <a:t>-density residence</a:t>
            </a:r>
            <a:endParaRPr lang="zh-CN" altLang="en-US" sz="1600" dirty="0"/>
          </a:p>
        </p:txBody>
      </p:sp>
      <p:sp>
        <p:nvSpPr>
          <p:cNvPr id="28" name="文本框 27">
            <a:extLst>
              <a:ext uri="{FF2B5EF4-FFF2-40B4-BE49-F238E27FC236}">
                <a16:creationId xmlns:a16="http://schemas.microsoft.com/office/drawing/2014/main" id="{15B73B44-44A8-4CC8-8CD5-5F300AA50AE8}"/>
              </a:ext>
            </a:extLst>
          </p:cNvPr>
          <p:cNvSpPr txBox="1"/>
          <p:nvPr/>
        </p:nvSpPr>
        <p:spPr>
          <a:xfrm>
            <a:off x="540483" y="4384148"/>
            <a:ext cx="2047035" cy="338554"/>
          </a:xfrm>
          <a:prstGeom prst="rect">
            <a:avLst/>
          </a:prstGeom>
          <a:noFill/>
        </p:spPr>
        <p:txBody>
          <a:bodyPr wrap="none" rtlCol="0">
            <a:spAutoFit/>
          </a:bodyPr>
          <a:lstStyle/>
          <a:p>
            <a:r>
              <a:rPr lang="en-US" altLang="zh-CN" sz="1600" dirty="0"/>
              <a:t>Low-density residence</a:t>
            </a:r>
            <a:endParaRPr lang="zh-CN" altLang="en-US" sz="1600" dirty="0"/>
          </a:p>
        </p:txBody>
      </p:sp>
      <p:sp>
        <p:nvSpPr>
          <p:cNvPr id="29" name="文本框 28">
            <a:extLst>
              <a:ext uri="{FF2B5EF4-FFF2-40B4-BE49-F238E27FC236}">
                <a16:creationId xmlns:a16="http://schemas.microsoft.com/office/drawing/2014/main" id="{D1C42A08-FDE1-4E9D-B2F0-83FF522C7582}"/>
              </a:ext>
            </a:extLst>
          </p:cNvPr>
          <p:cNvSpPr txBox="1"/>
          <p:nvPr/>
        </p:nvSpPr>
        <p:spPr>
          <a:xfrm>
            <a:off x="787861" y="2190628"/>
            <a:ext cx="1686680" cy="400110"/>
          </a:xfrm>
          <a:prstGeom prst="rect">
            <a:avLst/>
          </a:prstGeom>
          <a:noFill/>
        </p:spPr>
        <p:txBody>
          <a:bodyPr wrap="none" rtlCol="0">
            <a:spAutoFit/>
          </a:bodyPr>
          <a:lstStyle/>
          <a:p>
            <a:r>
              <a:rPr lang="en-US" altLang="zh-CN" sz="2000" b="1" dirty="0">
                <a:latin typeface="+mj-ea"/>
                <a:ea typeface="+mj-ea"/>
              </a:rPr>
              <a:t>Land use type</a:t>
            </a:r>
            <a:endParaRPr lang="zh-CN" altLang="en-US" sz="2000" b="1" dirty="0">
              <a:latin typeface="+mj-ea"/>
              <a:ea typeface="+mj-ea"/>
            </a:endParaRPr>
          </a:p>
        </p:txBody>
      </p:sp>
      <p:sp>
        <p:nvSpPr>
          <p:cNvPr id="42" name="文本框 41">
            <a:extLst>
              <a:ext uri="{FF2B5EF4-FFF2-40B4-BE49-F238E27FC236}">
                <a16:creationId xmlns:a16="http://schemas.microsoft.com/office/drawing/2014/main" id="{075D76BF-085D-4864-9A13-7FBAE3B45A37}"/>
              </a:ext>
            </a:extLst>
          </p:cNvPr>
          <p:cNvSpPr txBox="1"/>
          <p:nvPr/>
        </p:nvSpPr>
        <p:spPr>
          <a:xfrm>
            <a:off x="7604890" y="2903250"/>
            <a:ext cx="393056" cy="338554"/>
          </a:xfrm>
          <a:prstGeom prst="rect">
            <a:avLst/>
          </a:prstGeom>
          <a:noFill/>
        </p:spPr>
        <p:txBody>
          <a:bodyPr wrap="none" rtlCol="0">
            <a:spAutoFit/>
          </a:bodyPr>
          <a:lstStyle/>
          <a:p>
            <a:r>
              <a:rPr lang="en-US" altLang="zh-CN" sz="1600" dirty="0"/>
              <a:t>98</a:t>
            </a:r>
            <a:endParaRPr lang="zh-CN" altLang="en-US" sz="1600" dirty="0"/>
          </a:p>
        </p:txBody>
      </p:sp>
      <p:sp>
        <p:nvSpPr>
          <p:cNvPr id="43" name="文本框 42">
            <a:extLst>
              <a:ext uri="{FF2B5EF4-FFF2-40B4-BE49-F238E27FC236}">
                <a16:creationId xmlns:a16="http://schemas.microsoft.com/office/drawing/2014/main" id="{E11CDADA-6B00-429E-A68F-E1DC2B32540A}"/>
              </a:ext>
            </a:extLst>
          </p:cNvPr>
          <p:cNvSpPr txBox="1"/>
          <p:nvPr/>
        </p:nvSpPr>
        <p:spPr>
          <a:xfrm>
            <a:off x="7552792" y="3273420"/>
            <a:ext cx="497252" cy="338554"/>
          </a:xfrm>
          <a:prstGeom prst="rect">
            <a:avLst/>
          </a:prstGeom>
          <a:noFill/>
        </p:spPr>
        <p:txBody>
          <a:bodyPr wrap="none" rtlCol="0">
            <a:spAutoFit/>
          </a:bodyPr>
          <a:lstStyle/>
          <a:p>
            <a:r>
              <a:rPr lang="en-US" altLang="zh-CN" sz="1600" dirty="0"/>
              <a:t>173</a:t>
            </a:r>
            <a:endParaRPr lang="zh-CN" altLang="en-US" sz="1600" dirty="0"/>
          </a:p>
        </p:txBody>
      </p:sp>
      <p:sp>
        <p:nvSpPr>
          <p:cNvPr id="44" name="文本框 43">
            <a:extLst>
              <a:ext uri="{FF2B5EF4-FFF2-40B4-BE49-F238E27FC236}">
                <a16:creationId xmlns:a16="http://schemas.microsoft.com/office/drawing/2014/main" id="{50A24127-F813-4FDB-AD78-9EE46FC43CFA}"/>
              </a:ext>
            </a:extLst>
          </p:cNvPr>
          <p:cNvSpPr txBox="1"/>
          <p:nvPr/>
        </p:nvSpPr>
        <p:spPr>
          <a:xfrm>
            <a:off x="7604890" y="3643590"/>
            <a:ext cx="393056" cy="338554"/>
          </a:xfrm>
          <a:prstGeom prst="rect">
            <a:avLst/>
          </a:prstGeom>
          <a:noFill/>
        </p:spPr>
        <p:txBody>
          <a:bodyPr wrap="none" rtlCol="0">
            <a:spAutoFit/>
          </a:bodyPr>
          <a:lstStyle/>
          <a:p>
            <a:r>
              <a:rPr lang="en-US" altLang="zh-CN" sz="1600" dirty="0"/>
              <a:t>83</a:t>
            </a:r>
            <a:endParaRPr lang="zh-CN" altLang="en-US" sz="1600" dirty="0"/>
          </a:p>
        </p:txBody>
      </p:sp>
      <p:sp>
        <p:nvSpPr>
          <p:cNvPr id="45" name="文本框 44">
            <a:extLst>
              <a:ext uri="{FF2B5EF4-FFF2-40B4-BE49-F238E27FC236}">
                <a16:creationId xmlns:a16="http://schemas.microsoft.com/office/drawing/2014/main" id="{D61966C0-33B0-488A-A5B2-34C3884A89F9}"/>
              </a:ext>
            </a:extLst>
          </p:cNvPr>
          <p:cNvSpPr txBox="1"/>
          <p:nvPr/>
        </p:nvSpPr>
        <p:spPr>
          <a:xfrm>
            <a:off x="7552792" y="4013760"/>
            <a:ext cx="497252" cy="338554"/>
          </a:xfrm>
          <a:prstGeom prst="rect">
            <a:avLst/>
          </a:prstGeom>
          <a:noFill/>
        </p:spPr>
        <p:txBody>
          <a:bodyPr wrap="none" rtlCol="0">
            <a:spAutoFit/>
          </a:bodyPr>
          <a:lstStyle/>
          <a:p>
            <a:r>
              <a:rPr lang="en-US" altLang="zh-CN" sz="1600" dirty="0"/>
              <a:t>135</a:t>
            </a:r>
            <a:endParaRPr lang="zh-CN" altLang="en-US" sz="1600" dirty="0"/>
          </a:p>
        </p:txBody>
      </p:sp>
      <p:sp>
        <p:nvSpPr>
          <p:cNvPr id="46" name="文本框 45">
            <a:extLst>
              <a:ext uri="{FF2B5EF4-FFF2-40B4-BE49-F238E27FC236}">
                <a16:creationId xmlns:a16="http://schemas.microsoft.com/office/drawing/2014/main" id="{D6C6ADBD-20ED-40B3-A5FD-F85E43BCE359}"/>
              </a:ext>
            </a:extLst>
          </p:cNvPr>
          <p:cNvSpPr txBox="1"/>
          <p:nvPr/>
        </p:nvSpPr>
        <p:spPr>
          <a:xfrm>
            <a:off x="7604890" y="4383930"/>
            <a:ext cx="393056" cy="338554"/>
          </a:xfrm>
          <a:prstGeom prst="rect">
            <a:avLst/>
          </a:prstGeom>
          <a:noFill/>
        </p:spPr>
        <p:txBody>
          <a:bodyPr wrap="none" rtlCol="0">
            <a:spAutoFit/>
          </a:bodyPr>
          <a:lstStyle/>
          <a:p>
            <a:r>
              <a:rPr lang="en-US" altLang="zh-CN" sz="1600" dirty="0"/>
              <a:t>69</a:t>
            </a:r>
            <a:endParaRPr lang="zh-CN" altLang="en-US" sz="1600" dirty="0"/>
          </a:p>
        </p:txBody>
      </p:sp>
      <p:sp>
        <p:nvSpPr>
          <p:cNvPr id="47" name="文本框 46">
            <a:extLst>
              <a:ext uri="{FF2B5EF4-FFF2-40B4-BE49-F238E27FC236}">
                <a16:creationId xmlns:a16="http://schemas.microsoft.com/office/drawing/2014/main" id="{05A7DBBD-97D9-4F6F-8732-183F259C1857}"/>
              </a:ext>
            </a:extLst>
          </p:cNvPr>
          <p:cNvSpPr txBox="1"/>
          <p:nvPr/>
        </p:nvSpPr>
        <p:spPr>
          <a:xfrm>
            <a:off x="6620672" y="1997364"/>
            <a:ext cx="2170787" cy="707886"/>
          </a:xfrm>
          <a:prstGeom prst="rect">
            <a:avLst/>
          </a:prstGeom>
          <a:noFill/>
        </p:spPr>
        <p:txBody>
          <a:bodyPr wrap="none" rtlCol="0">
            <a:spAutoFit/>
          </a:bodyPr>
          <a:lstStyle/>
          <a:p>
            <a:r>
              <a:rPr lang="en-US" altLang="zh-CN" sz="2000" b="1" dirty="0">
                <a:latin typeface="+mj-ea"/>
                <a:ea typeface="+mj-ea"/>
              </a:rPr>
              <a:t>Population density</a:t>
            </a:r>
          </a:p>
          <a:p>
            <a:pPr algn="ctr"/>
            <a:r>
              <a:rPr lang="en-US" altLang="zh-CN" sz="2000" b="1" dirty="0">
                <a:latin typeface="+mj-ea"/>
                <a:ea typeface="+mj-ea"/>
              </a:rPr>
              <a:t>Person/ha</a:t>
            </a:r>
            <a:endParaRPr lang="zh-CN" altLang="en-US" sz="2000" b="1" dirty="0">
              <a:latin typeface="+mj-ea"/>
              <a:ea typeface="+mj-ea"/>
            </a:endParaRPr>
          </a:p>
        </p:txBody>
      </p:sp>
    </p:spTree>
    <p:extLst>
      <p:ext uri="{BB962C8B-B14F-4D97-AF65-F5344CB8AC3E}">
        <p14:creationId xmlns:p14="http://schemas.microsoft.com/office/powerpoint/2010/main" val="2684520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Estimation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FCE593E8-2394-4837-A975-DC3EAA82A36E}"/>
              </a:ext>
            </a:extLst>
          </p:cNvPr>
          <p:cNvGrpSpPr/>
          <p:nvPr/>
        </p:nvGrpSpPr>
        <p:grpSpPr>
          <a:xfrm>
            <a:off x="-3" y="1152408"/>
            <a:ext cx="9144002" cy="2231029"/>
            <a:chOff x="0" y="1030894"/>
            <a:chExt cx="9144002" cy="2231029"/>
          </a:xfrm>
        </p:grpSpPr>
        <p:sp>
          <p:nvSpPr>
            <p:cNvPr id="45" name="矩形 44">
              <a:extLst>
                <a:ext uri="{FF2B5EF4-FFF2-40B4-BE49-F238E27FC236}">
                  <a16:creationId xmlns:a16="http://schemas.microsoft.com/office/drawing/2014/main" id="{3A024BB2-2E90-4B2C-80D7-5ED880C89954}"/>
                </a:ext>
              </a:extLst>
            </p:cNvPr>
            <p:cNvSpPr/>
            <p:nvPr/>
          </p:nvSpPr>
          <p:spPr>
            <a:xfrm>
              <a:off x="223838" y="2623327"/>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34C9F84-91B1-4B33-A71C-7E4B80C03D07}"/>
                </a:ext>
              </a:extLst>
            </p:cNvPr>
            <p:cNvSpPr/>
            <p:nvPr/>
          </p:nvSpPr>
          <p:spPr>
            <a:xfrm>
              <a:off x="223838" y="2261720"/>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2192AFE-C633-4D0C-B7DA-BBB15E55EBF4}"/>
                </a:ext>
              </a:extLst>
            </p:cNvPr>
            <p:cNvSpPr/>
            <p:nvPr/>
          </p:nvSpPr>
          <p:spPr>
            <a:xfrm>
              <a:off x="223838" y="1913194"/>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7413B87-45A6-45AB-8684-9987681EED85}"/>
                </a:ext>
              </a:extLst>
            </p:cNvPr>
            <p:cNvSpPr/>
            <p:nvPr/>
          </p:nvSpPr>
          <p:spPr>
            <a:xfrm>
              <a:off x="223840" y="1561287"/>
              <a:ext cx="8920162"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图表 25">
              <a:extLst>
                <a:ext uri="{FF2B5EF4-FFF2-40B4-BE49-F238E27FC236}">
                  <a16:creationId xmlns:a16="http://schemas.microsoft.com/office/drawing/2014/main" id="{950CD54A-6DE9-45BF-9844-40EA3FF1CC52}"/>
                </a:ext>
              </a:extLst>
            </p:cNvPr>
            <p:cNvGraphicFramePr>
              <a:graphicFrameLocks/>
            </p:cNvGraphicFramePr>
            <p:nvPr>
              <p:extLst>
                <p:ext uri="{D42A27DB-BD31-4B8C-83A1-F6EECF244321}">
                  <p14:modId xmlns:p14="http://schemas.microsoft.com/office/powerpoint/2010/main" val="2074780666"/>
                </p:ext>
              </p:extLst>
            </p:nvPr>
          </p:nvGraphicFramePr>
          <p:xfrm>
            <a:off x="0" y="1099505"/>
            <a:ext cx="25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图表 34">
              <a:extLst>
                <a:ext uri="{FF2B5EF4-FFF2-40B4-BE49-F238E27FC236}">
                  <a16:creationId xmlns:a16="http://schemas.microsoft.com/office/drawing/2014/main" id="{7D997928-F144-47DD-A8CB-4168EB15E9F2}"/>
                </a:ext>
              </a:extLst>
            </p:cNvPr>
            <p:cNvGraphicFramePr>
              <a:graphicFrameLocks/>
            </p:cNvGraphicFramePr>
            <p:nvPr>
              <p:extLst>
                <p:ext uri="{D42A27DB-BD31-4B8C-83A1-F6EECF244321}">
                  <p14:modId xmlns:p14="http://schemas.microsoft.com/office/powerpoint/2010/main" val="3651725316"/>
                </p:ext>
              </p:extLst>
            </p:nvPr>
          </p:nvGraphicFramePr>
          <p:xfrm>
            <a:off x="2518353" y="1099505"/>
            <a:ext cx="252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a:extLst>
                <a:ext uri="{FF2B5EF4-FFF2-40B4-BE49-F238E27FC236}">
                  <a16:creationId xmlns:a16="http://schemas.microsoft.com/office/drawing/2014/main" id="{408E966D-60CF-41E6-BFC9-CECDA1BA1E52}"/>
                </a:ext>
              </a:extLst>
            </p:cNvPr>
            <p:cNvGraphicFramePr>
              <a:graphicFrameLocks/>
            </p:cNvGraphicFramePr>
            <p:nvPr>
              <p:extLst>
                <p:ext uri="{D42A27DB-BD31-4B8C-83A1-F6EECF244321}">
                  <p14:modId xmlns:p14="http://schemas.microsoft.com/office/powerpoint/2010/main" val="149863982"/>
                </p:ext>
              </p:extLst>
            </p:nvPr>
          </p:nvGraphicFramePr>
          <p:xfrm>
            <a:off x="5036705" y="1101923"/>
            <a:ext cx="2520000" cy="2160000"/>
          </p:xfrm>
          <a:graphic>
            <a:graphicData uri="http://schemas.openxmlformats.org/drawingml/2006/chart">
              <c:chart xmlns:c="http://schemas.openxmlformats.org/drawingml/2006/chart" xmlns:r="http://schemas.openxmlformats.org/officeDocument/2006/relationships" r:id="rId5"/>
            </a:graphicData>
          </a:graphic>
        </p:graphicFrame>
        <p:grpSp>
          <p:nvGrpSpPr>
            <p:cNvPr id="52" name="组合 51">
              <a:extLst>
                <a:ext uri="{FF2B5EF4-FFF2-40B4-BE49-F238E27FC236}">
                  <a16:creationId xmlns:a16="http://schemas.microsoft.com/office/drawing/2014/main" id="{E3517271-C1D5-400A-B3B9-1E73E5CC0B4C}"/>
                </a:ext>
              </a:extLst>
            </p:cNvPr>
            <p:cNvGrpSpPr/>
            <p:nvPr/>
          </p:nvGrpSpPr>
          <p:grpSpPr>
            <a:xfrm>
              <a:off x="7447427" y="1508463"/>
              <a:ext cx="1587294" cy="1500276"/>
              <a:chOff x="7521092" y="3874188"/>
              <a:chExt cx="1587294" cy="1500276"/>
            </a:xfrm>
          </p:grpSpPr>
          <p:sp>
            <p:nvSpPr>
              <p:cNvPr id="53" name="文本框 52">
                <a:extLst>
                  <a:ext uri="{FF2B5EF4-FFF2-40B4-BE49-F238E27FC236}">
                    <a16:creationId xmlns:a16="http://schemas.microsoft.com/office/drawing/2014/main" id="{3130CE7F-4EB4-4E12-9B96-54E54047E39A}"/>
                  </a:ext>
                </a:extLst>
              </p:cNvPr>
              <p:cNvSpPr txBox="1"/>
              <p:nvPr/>
            </p:nvSpPr>
            <p:spPr>
              <a:xfrm>
                <a:off x="7521092" y="5112854"/>
                <a:ext cx="1446230"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 land use</a:t>
                </a:r>
              </a:p>
            </p:txBody>
          </p:sp>
          <p:sp>
            <p:nvSpPr>
              <p:cNvPr id="54" name="文本框 53">
                <a:extLst>
                  <a:ext uri="{FF2B5EF4-FFF2-40B4-BE49-F238E27FC236}">
                    <a16:creationId xmlns:a16="http://schemas.microsoft.com/office/drawing/2014/main" id="{5BBEE5DC-045F-4A33-BBCD-E550DF9FE7A0}"/>
                  </a:ext>
                </a:extLst>
              </p:cNvPr>
              <p:cNvSpPr txBox="1"/>
              <p:nvPr/>
            </p:nvSpPr>
            <p:spPr>
              <a:xfrm>
                <a:off x="7521092" y="4935900"/>
                <a:ext cx="11240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land use</a:t>
                </a:r>
              </a:p>
            </p:txBody>
          </p:sp>
          <p:sp>
            <p:nvSpPr>
              <p:cNvPr id="55" name="矩形 54">
                <a:extLst>
                  <a:ext uri="{FF2B5EF4-FFF2-40B4-BE49-F238E27FC236}">
                    <a16:creationId xmlns:a16="http://schemas.microsoft.com/office/drawing/2014/main" id="{31A58C9D-2D6B-4CCE-BB29-D9922A976EAC}"/>
                  </a:ext>
                </a:extLst>
              </p:cNvPr>
              <p:cNvSpPr/>
              <p:nvPr/>
            </p:nvSpPr>
            <p:spPr>
              <a:xfrm>
                <a:off x="7521092" y="4758948"/>
                <a:ext cx="1425390"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land use</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6" name="矩形 55">
                <a:extLst>
                  <a:ext uri="{FF2B5EF4-FFF2-40B4-BE49-F238E27FC236}">
                    <a16:creationId xmlns:a16="http://schemas.microsoft.com/office/drawing/2014/main" id="{F6CE7345-9DE5-4C7B-8D44-EFB7DFD0B32F}"/>
                  </a:ext>
                </a:extLst>
              </p:cNvPr>
              <p:cNvSpPr/>
              <p:nvPr/>
            </p:nvSpPr>
            <p:spPr>
              <a:xfrm>
                <a:off x="7521092" y="4581996"/>
                <a:ext cx="1385316"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land use</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7" name="矩形 56">
                <a:extLst>
                  <a:ext uri="{FF2B5EF4-FFF2-40B4-BE49-F238E27FC236}">
                    <a16:creationId xmlns:a16="http://schemas.microsoft.com/office/drawing/2014/main" id="{D487D1E5-B5DA-4D2A-830B-7DCC9C0DDCB4}"/>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4A584CC9-B546-43A4-9C90-1410B53E26A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59" name="矩形 58">
                <a:extLst>
                  <a:ext uri="{FF2B5EF4-FFF2-40B4-BE49-F238E27FC236}">
                    <a16:creationId xmlns:a16="http://schemas.microsoft.com/office/drawing/2014/main" id="{1AE07FF3-1901-43CE-B97A-228D4B4B65C9}"/>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0" name="矩形 59">
                <a:extLst>
                  <a:ext uri="{FF2B5EF4-FFF2-40B4-BE49-F238E27FC236}">
                    <a16:creationId xmlns:a16="http://schemas.microsoft.com/office/drawing/2014/main" id="{EB02B8A5-381B-4181-829E-1856811CB4EB}"/>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sp>
          <p:nvSpPr>
            <p:cNvPr id="4" name="文本框 3">
              <a:extLst>
                <a:ext uri="{FF2B5EF4-FFF2-40B4-BE49-F238E27FC236}">
                  <a16:creationId xmlns:a16="http://schemas.microsoft.com/office/drawing/2014/main" id="{3091AD93-7FD1-4361-9438-699655DB817C}"/>
                </a:ext>
              </a:extLst>
            </p:cNvPr>
            <p:cNvSpPr txBox="1"/>
            <p:nvPr/>
          </p:nvSpPr>
          <p:spPr>
            <a:xfrm>
              <a:off x="7447427" y="1030894"/>
              <a:ext cx="1644546" cy="523220"/>
            </a:xfrm>
            <a:prstGeom prst="rect">
              <a:avLst/>
            </a:prstGeom>
            <a:noFill/>
          </p:spPr>
          <p:txBody>
            <a:bodyPr wrap="square" rtlCol="0">
              <a:spAutoFit/>
            </a:bodyPr>
            <a:lstStyle/>
            <a:p>
              <a:pPr algn="ctr"/>
              <a:r>
                <a:rPr lang="en-US" altLang="zh-CN" sz="1400" dirty="0">
                  <a:solidFill>
                    <a:schemeClr val="tx1">
                      <a:lumMod val="65000"/>
                      <a:lumOff val="35000"/>
                    </a:schemeClr>
                  </a:solidFill>
                  <a:latin typeface="Helvetica" panose="020B0604020202020204" pitchFamily="34" charset="0"/>
                  <a:cs typeface="Helvetica" panose="020B0604020202020204" pitchFamily="34" charset="0"/>
                </a:rPr>
                <a:t>Factors of the departure stations</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grpSp>
      <p:grpSp>
        <p:nvGrpSpPr>
          <p:cNvPr id="6" name="组合 5">
            <a:extLst>
              <a:ext uri="{FF2B5EF4-FFF2-40B4-BE49-F238E27FC236}">
                <a16:creationId xmlns:a16="http://schemas.microsoft.com/office/drawing/2014/main" id="{BF53185F-87C6-43A7-B7E7-AEEC9B3906D8}"/>
              </a:ext>
            </a:extLst>
          </p:cNvPr>
          <p:cNvGrpSpPr/>
          <p:nvPr/>
        </p:nvGrpSpPr>
        <p:grpSpPr>
          <a:xfrm>
            <a:off x="2516702" y="3877112"/>
            <a:ext cx="6627294" cy="2249949"/>
            <a:chOff x="2516705" y="4239193"/>
            <a:chExt cx="6627294" cy="2249949"/>
          </a:xfrm>
        </p:grpSpPr>
        <p:sp>
          <p:nvSpPr>
            <p:cNvPr id="44" name="矩形 43">
              <a:extLst>
                <a:ext uri="{FF2B5EF4-FFF2-40B4-BE49-F238E27FC236}">
                  <a16:creationId xmlns:a16="http://schemas.microsoft.com/office/drawing/2014/main" id="{E3C5AAB9-97A6-4BAC-899B-9EAB29A233B2}"/>
                </a:ext>
              </a:extLst>
            </p:cNvPr>
            <p:cNvSpPr/>
            <p:nvPr/>
          </p:nvSpPr>
          <p:spPr>
            <a:xfrm>
              <a:off x="2741080" y="5838902"/>
              <a:ext cx="6402917"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F641180-2BA9-4251-A220-5486BCF42CAC}"/>
                </a:ext>
              </a:extLst>
            </p:cNvPr>
            <p:cNvSpPr/>
            <p:nvPr/>
          </p:nvSpPr>
          <p:spPr>
            <a:xfrm>
              <a:off x="2741081" y="5485955"/>
              <a:ext cx="6402916"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742A485-68B1-49E3-B597-039063FA9369}"/>
                </a:ext>
              </a:extLst>
            </p:cNvPr>
            <p:cNvSpPr/>
            <p:nvPr/>
          </p:nvSpPr>
          <p:spPr>
            <a:xfrm>
              <a:off x="2741081" y="5128048"/>
              <a:ext cx="6402916"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A4AAF4E-83A7-4212-9E6B-D21DEE81959F}"/>
                </a:ext>
              </a:extLst>
            </p:cNvPr>
            <p:cNvSpPr/>
            <p:nvPr/>
          </p:nvSpPr>
          <p:spPr>
            <a:xfrm>
              <a:off x="2741083" y="4775191"/>
              <a:ext cx="6402916" cy="161218"/>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7" name="图表 36">
              <a:extLst>
                <a:ext uri="{FF2B5EF4-FFF2-40B4-BE49-F238E27FC236}">
                  <a16:creationId xmlns:a16="http://schemas.microsoft.com/office/drawing/2014/main" id="{901C18CE-8F84-41CF-8E40-AC382854E4D9}"/>
                </a:ext>
              </a:extLst>
            </p:cNvPr>
            <p:cNvGraphicFramePr>
              <a:graphicFrameLocks/>
            </p:cNvGraphicFramePr>
            <p:nvPr>
              <p:extLst>
                <p:ext uri="{D42A27DB-BD31-4B8C-83A1-F6EECF244321}">
                  <p14:modId xmlns:p14="http://schemas.microsoft.com/office/powerpoint/2010/main" val="257571670"/>
                </p:ext>
              </p:extLst>
            </p:nvPr>
          </p:nvGraphicFramePr>
          <p:xfrm>
            <a:off x="2516705" y="4329142"/>
            <a:ext cx="2520000" cy="21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8" name="图表 37">
              <a:extLst>
                <a:ext uri="{FF2B5EF4-FFF2-40B4-BE49-F238E27FC236}">
                  <a16:creationId xmlns:a16="http://schemas.microsoft.com/office/drawing/2014/main" id="{5B9336D7-5687-418D-9436-409D06923291}"/>
                </a:ext>
              </a:extLst>
            </p:cNvPr>
            <p:cNvGraphicFramePr>
              <a:graphicFrameLocks/>
            </p:cNvGraphicFramePr>
            <p:nvPr>
              <p:extLst>
                <p:ext uri="{D42A27DB-BD31-4B8C-83A1-F6EECF244321}">
                  <p14:modId xmlns:p14="http://schemas.microsoft.com/office/powerpoint/2010/main" val="3420651224"/>
                </p:ext>
              </p:extLst>
            </p:nvPr>
          </p:nvGraphicFramePr>
          <p:xfrm>
            <a:off x="5035058" y="4324307"/>
            <a:ext cx="2520000" cy="216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17" name="组合 16">
              <a:extLst>
                <a:ext uri="{FF2B5EF4-FFF2-40B4-BE49-F238E27FC236}">
                  <a16:creationId xmlns:a16="http://schemas.microsoft.com/office/drawing/2014/main" id="{52E2DBF1-4011-4CE6-AB56-327545F0F345}"/>
                </a:ext>
              </a:extLst>
            </p:cNvPr>
            <p:cNvGrpSpPr/>
            <p:nvPr/>
          </p:nvGrpSpPr>
          <p:grpSpPr>
            <a:xfrm>
              <a:off x="7447427" y="4726904"/>
              <a:ext cx="1587294" cy="1500276"/>
              <a:chOff x="7521092" y="3874188"/>
              <a:chExt cx="1587294" cy="1500276"/>
            </a:xfrm>
          </p:grpSpPr>
          <p:sp>
            <p:nvSpPr>
              <p:cNvPr id="28" name="文本框 27">
                <a:extLst>
                  <a:ext uri="{FF2B5EF4-FFF2-40B4-BE49-F238E27FC236}">
                    <a16:creationId xmlns:a16="http://schemas.microsoft.com/office/drawing/2014/main" id="{72ECCF24-3403-45E2-ACE6-C8C006D9B857}"/>
                  </a:ext>
                </a:extLst>
              </p:cNvPr>
              <p:cNvSpPr txBox="1"/>
              <p:nvPr/>
            </p:nvSpPr>
            <p:spPr>
              <a:xfrm>
                <a:off x="7521092" y="5112854"/>
                <a:ext cx="1446230"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Commerce land use</a:t>
                </a:r>
              </a:p>
            </p:txBody>
          </p:sp>
          <p:sp>
            <p:nvSpPr>
              <p:cNvPr id="29" name="文本框 28">
                <a:extLst>
                  <a:ext uri="{FF2B5EF4-FFF2-40B4-BE49-F238E27FC236}">
                    <a16:creationId xmlns:a16="http://schemas.microsoft.com/office/drawing/2014/main" id="{5211B5A1-3A82-4FFE-AD7E-2F29B95D51F6}"/>
                  </a:ext>
                </a:extLst>
              </p:cNvPr>
              <p:cNvSpPr txBox="1"/>
              <p:nvPr/>
            </p:nvSpPr>
            <p:spPr>
              <a:xfrm>
                <a:off x="7521092" y="4935900"/>
                <a:ext cx="1124026" cy="261610"/>
              </a:xfrm>
              <a:prstGeom prst="rect">
                <a:avLst/>
              </a:prstGeom>
              <a:noFill/>
            </p:spPr>
            <p:txBody>
              <a:bodyPr wrap="none" rtlCol="0">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Office land use</a:t>
                </a:r>
              </a:p>
            </p:txBody>
          </p:sp>
          <p:sp>
            <p:nvSpPr>
              <p:cNvPr id="30" name="矩形 29">
                <a:extLst>
                  <a:ext uri="{FF2B5EF4-FFF2-40B4-BE49-F238E27FC236}">
                    <a16:creationId xmlns:a16="http://schemas.microsoft.com/office/drawing/2014/main" id="{A50FC97F-74B4-4809-87E1-6FD90A45D706}"/>
                  </a:ext>
                </a:extLst>
              </p:cNvPr>
              <p:cNvSpPr/>
              <p:nvPr/>
            </p:nvSpPr>
            <p:spPr>
              <a:xfrm>
                <a:off x="7521092" y="4758948"/>
                <a:ext cx="1425390"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Residence land use</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1" name="矩形 30">
                <a:extLst>
                  <a:ext uri="{FF2B5EF4-FFF2-40B4-BE49-F238E27FC236}">
                    <a16:creationId xmlns:a16="http://schemas.microsoft.com/office/drawing/2014/main" id="{C3582E3C-E1D1-46B3-91F7-35EBDE3C8269}"/>
                  </a:ext>
                </a:extLst>
              </p:cNvPr>
              <p:cNvSpPr/>
              <p:nvPr/>
            </p:nvSpPr>
            <p:spPr>
              <a:xfrm>
                <a:off x="7521092" y="4581996"/>
                <a:ext cx="1385316"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Education land use</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04DCB523-8824-4A20-A949-AA6FC917CF2A}"/>
                  </a:ext>
                </a:extLst>
              </p:cNvPr>
              <p:cNvSpPr/>
              <p:nvPr/>
            </p:nvSpPr>
            <p:spPr>
              <a:xfrm>
                <a:off x="7521092" y="4405044"/>
                <a:ext cx="1587294"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Land use aggregation</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3" name="矩形 32">
                <a:extLst>
                  <a:ext uri="{FF2B5EF4-FFF2-40B4-BE49-F238E27FC236}">
                    <a16:creationId xmlns:a16="http://schemas.microsoft.com/office/drawing/2014/main" id="{F00D83B5-926D-4475-8DF3-3D31CFD7958B}"/>
                  </a:ext>
                </a:extLst>
              </p:cNvPr>
              <p:cNvSpPr/>
              <p:nvPr/>
            </p:nvSpPr>
            <p:spPr>
              <a:xfrm>
                <a:off x="7521092" y="4228092"/>
                <a:ext cx="772969"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Distance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998D579D-EE02-4C8A-8830-238702214104}"/>
                  </a:ext>
                </a:extLst>
              </p:cNvPr>
              <p:cNvSpPr/>
              <p:nvPr/>
            </p:nvSpPr>
            <p:spPr>
              <a:xfrm>
                <a:off x="7521092" y="4051140"/>
                <a:ext cx="1023037"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capacity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40" name="矩形 39">
                <a:extLst>
                  <a:ext uri="{FF2B5EF4-FFF2-40B4-BE49-F238E27FC236}">
                    <a16:creationId xmlns:a16="http://schemas.microsoft.com/office/drawing/2014/main" id="{F6DA4450-3C7E-4230-B2A6-DFFDF2437093}"/>
                  </a:ext>
                </a:extLst>
              </p:cNvPr>
              <p:cNvSpPr/>
              <p:nvPr/>
            </p:nvSpPr>
            <p:spPr>
              <a:xfrm>
                <a:off x="7521092" y="3874188"/>
                <a:ext cx="1260281" cy="261610"/>
              </a:xfrm>
              <a:prstGeom prst="rect">
                <a:avLst/>
              </a:prstGeom>
            </p:spPr>
            <p:txBody>
              <a:bodyPr wrap="none">
                <a:spAutoFit/>
              </a:bodyPr>
              <a:lstStyle/>
              <a:p>
                <a:r>
                  <a:rPr lang="en-US" altLang="zh-CN" sz="1100" dirty="0">
                    <a:solidFill>
                      <a:schemeClr val="tx1">
                        <a:lumMod val="65000"/>
                        <a:lumOff val="35000"/>
                      </a:schemeClr>
                    </a:solidFill>
                    <a:latin typeface="Helvetica" panose="020B0604020202020204" pitchFamily="34" charset="0"/>
                    <a:cs typeface="Helvetica" panose="020B0604020202020204" pitchFamily="34" charset="0"/>
                  </a:rPr>
                  <a:t>Bus accessibility </a:t>
                </a:r>
                <a:endParaRPr lang="zh-CN" altLang="en-US" sz="1100" dirty="0">
                  <a:solidFill>
                    <a:schemeClr val="tx1">
                      <a:lumMod val="65000"/>
                      <a:lumOff val="35000"/>
                    </a:schemeClr>
                  </a:solidFill>
                  <a:latin typeface="Helvetica" panose="020B0604020202020204" pitchFamily="34" charset="0"/>
                  <a:cs typeface="Helvetica" panose="020B0604020202020204" pitchFamily="34" charset="0"/>
                </a:endParaRPr>
              </a:p>
            </p:txBody>
          </p:sp>
        </p:grpSp>
        <p:sp>
          <p:nvSpPr>
            <p:cNvPr id="51" name="文本框 50">
              <a:extLst>
                <a:ext uri="{FF2B5EF4-FFF2-40B4-BE49-F238E27FC236}">
                  <a16:creationId xmlns:a16="http://schemas.microsoft.com/office/drawing/2014/main" id="{53B2FE83-C323-45B6-A8C7-40682E931A38}"/>
                </a:ext>
              </a:extLst>
            </p:cNvPr>
            <p:cNvSpPr txBox="1"/>
            <p:nvPr/>
          </p:nvSpPr>
          <p:spPr>
            <a:xfrm>
              <a:off x="7447427" y="4239193"/>
              <a:ext cx="1644546" cy="523220"/>
            </a:xfrm>
            <a:prstGeom prst="rect">
              <a:avLst/>
            </a:prstGeom>
            <a:noFill/>
          </p:spPr>
          <p:txBody>
            <a:bodyPr wrap="square" rtlCol="0">
              <a:spAutoFit/>
            </a:bodyPr>
            <a:lstStyle/>
            <a:p>
              <a:pPr algn="ctr"/>
              <a:r>
                <a:rPr lang="en-US" altLang="zh-CN" sz="1400" dirty="0">
                  <a:solidFill>
                    <a:schemeClr val="tx1">
                      <a:lumMod val="65000"/>
                      <a:lumOff val="35000"/>
                    </a:schemeClr>
                  </a:solidFill>
                  <a:latin typeface="Helvetica" panose="020B0604020202020204" pitchFamily="34" charset="0"/>
                  <a:cs typeface="Helvetica" panose="020B0604020202020204" pitchFamily="34" charset="0"/>
                </a:rPr>
                <a:t>Factors of the departure stations</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grpSp>
      <p:grpSp>
        <p:nvGrpSpPr>
          <p:cNvPr id="15" name="组合 14">
            <a:extLst>
              <a:ext uri="{FF2B5EF4-FFF2-40B4-BE49-F238E27FC236}">
                <a16:creationId xmlns:a16="http://schemas.microsoft.com/office/drawing/2014/main" id="{29DD5EE6-0A31-4133-92B5-F000AEC9FC02}"/>
              </a:ext>
            </a:extLst>
          </p:cNvPr>
          <p:cNvGrpSpPr/>
          <p:nvPr/>
        </p:nvGrpSpPr>
        <p:grpSpPr>
          <a:xfrm>
            <a:off x="137975" y="4619778"/>
            <a:ext cx="2603069" cy="1004856"/>
            <a:chOff x="137978" y="3852285"/>
            <a:chExt cx="2603069" cy="1004856"/>
          </a:xfrm>
        </p:grpSpPr>
        <p:sp>
          <p:nvSpPr>
            <p:cNvPr id="69" name="文本框 68">
              <a:extLst>
                <a:ext uri="{FF2B5EF4-FFF2-40B4-BE49-F238E27FC236}">
                  <a16:creationId xmlns:a16="http://schemas.microsoft.com/office/drawing/2014/main" id="{11AC9865-027D-4064-804E-48E64665223C}"/>
                </a:ext>
              </a:extLst>
            </p:cNvPr>
            <p:cNvSpPr txBox="1"/>
            <p:nvPr/>
          </p:nvSpPr>
          <p:spPr>
            <a:xfrm>
              <a:off x="392435" y="4202373"/>
              <a:ext cx="2348612" cy="338554"/>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Increase in probability</a:t>
              </a:r>
              <a:endParaRPr lang="zh-CN" altLang="en-US" sz="1600"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26A9000C-9741-4CD9-A097-AF34D2E03F5F}"/>
                </a:ext>
              </a:extLst>
            </p:cNvPr>
            <p:cNvSpPr txBox="1"/>
            <p:nvPr/>
          </p:nvSpPr>
          <p:spPr>
            <a:xfrm>
              <a:off x="392434" y="4457148"/>
              <a:ext cx="2348613" cy="338554"/>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Decrease in probability</a:t>
              </a:r>
              <a:endParaRPr lang="zh-CN" altLang="en-US" sz="1600" dirty="0">
                <a:latin typeface="Helvetica" panose="020B0604020202020204" pitchFamily="34" charset="0"/>
                <a:cs typeface="Helvetica" panose="020B0604020202020204" pitchFamily="34" charset="0"/>
              </a:endParaRPr>
            </a:p>
          </p:txBody>
        </p:sp>
        <p:sp>
          <p:nvSpPr>
            <p:cNvPr id="71" name="矩形 70">
              <a:extLst>
                <a:ext uri="{FF2B5EF4-FFF2-40B4-BE49-F238E27FC236}">
                  <a16:creationId xmlns:a16="http://schemas.microsoft.com/office/drawing/2014/main" id="{948FFA3F-9DA9-4F11-9A52-855FCF995BAB}"/>
                </a:ext>
              </a:extLst>
            </p:cNvPr>
            <p:cNvSpPr/>
            <p:nvPr/>
          </p:nvSpPr>
          <p:spPr>
            <a:xfrm>
              <a:off x="213894" y="4312109"/>
              <a:ext cx="116431" cy="99535"/>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72" name="矩形 71">
              <a:extLst>
                <a:ext uri="{FF2B5EF4-FFF2-40B4-BE49-F238E27FC236}">
                  <a16:creationId xmlns:a16="http://schemas.microsoft.com/office/drawing/2014/main" id="{6FC0A0F4-53E1-4339-ABB9-EBF00D41280A}"/>
                </a:ext>
              </a:extLst>
            </p:cNvPr>
            <p:cNvSpPr/>
            <p:nvPr/>
          </p:nvSpPr>
          <p:spPr>
            <a:xfrm>
              <a:off x="213894" y="4565710"/>
              <a:ext cx="116431" cy="99535"/>
            </a:xfrm>
            <a:prstGeom prst="rect">
              <a:avLst/>
            </a:prstGeom>
            <a:no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CBC1D095-4827-451C-9834-5CE987B0BB81}"/>
                </a:ext>
              </a:extLst>
            </p:cNvPr>
            <p:cNvGrpSpPr/>
            <p:nvPr/>
          </p:nvGrpSpPr>
          <p:grpSpPr>
            <a:xfrm>
              <a:off x="137978" y="3852285"/>
              <a:ext cx="2520000" cy="1004856"/>
              <a:chOff x="137978" y="3852285"/>
              <a:chExt cx="2520000" cy="1004856"/>
            </a:xfrm>
          </p:grpSpPr>
          <p:sp>
            <p:nvSpPr>
              <p:cNvPr id="68" name="矩形: 圆角 67">
                <a:extLst>
                  <a:ext uri="{FF2B5EF4-FFF2-40B4-BE49-F238E27FC236}">
                    <a16:creationId xmlns:a16="http://schemas.microsoft.com/office/drawing/2014/main" id="{E83C1A07-4649-4705-95E5-0B970966630B}"/>
                  </a:ext>
                </a:extLst>
              </p:cNvPr>
              <p:cNvSpPr/>
              <p:nvPr/>
            </p:nvSpPr>
            <p:spPr>
              <a:xfrm>
                <a:off x="137978" y="3852285"/>
                <a:ext cx="2520000" cy="1004856"/>
              </a:xfrm>
              <a:prstGeom prst="round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10" name="矩形 9">
                <a:extLst>
                  <a:ext uri="{FF2B5EF4-FFF2-40B4-BE49-F238E27FC236}">
                    <a16:creationId xmlns:a16="http://schemas.microsoft.com/office/drawing/2014/main" id="{263FFCD2-BC4E-4DF0-88BB-B462920D00C4}"/>
                  </a:ext>
                </a:extLst>
              </p:cNvPr>
              <p:cNvSpPr/>
              <p:nvPr/>
            </p:nvSpPr>
            <p:spPr>
              <a:xfrm>
                <a:off x="747855" y="3914797"/>
                <a:ext cx="1197764" cy="369332"/>
              </a:xfrm>
              <a:prstGeom prst="rect">
                <a:avLst/>
              </a:prstGeom>
            </p:spPr>
            <p:txBody>
              <a:bodyPr wrap="none">
                <a:spAutoFit/>
              </a:bodyPr>
              <a:lstStyle/>
              <a:p>
                <a:pPr algn="ctr"/>
                <a:r>
                  <a:rPr lang="en-US" altLang="zh-CN" dirty="0">
                    <a:latin typeface="Helvetica" panose="020B0604020202020204" pitchFamily="34" charset="0"/>
                    <a:cs typeface="Helvetica" panose="020B0604020202020204" pitchFamily="34" charset="0"/>
                  </a:rPr>
                  <a:t>Odd ratio </a:t>
                </a:r>
                <a:endParaRPr lang="zh-CN" altLang="en-US" dirty="0"/>
              </a:p>
            </p:txBody>
          </p:sp>
        </p:grpSp>
      </p:grpSp>
      <p:cxnSp>
        <p:nvCxnSpPr>
          <p:cNvPr id="65" name="直接连接符 64">
            <a:extLst>
              <a:ext uri="{FF2B5EF4-FFF2-40B4-BE49-F238E27FC236}">
                <a16:creationId xmlns:a16="http://schemas.microsoft.com/office/drawing/2014/main" id="{AA315DAF-8947-4733-A7FA-235BD0904DD1}"/>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B7FA9591-C49F-4858-8BBB-0E78A22DAB26}"/>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67" name="灯片编号占位符 1">
            <a:extLst>
              <a:ext uri="{FF2B5EF4-FFF2-40B4-BE49-F238E27FC236}">
                <a16:creationId xmlns:a16="http://schemas.microsoft.com/office/drawing/2014/main" id="{E46A8BDF-DFEB-44C8-BF23-B160F37F9E26}"/>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68</a:t>
            </a:fld>
            <a:endParaRPr lang="zh-CN" altLang="en-US"/>
          </a:p>
        </p:txBody>
      </p:sp>
      <p:sp>
        <p:nvSpPr>
          <p:cNvPr id="62" name="文本框 61">
            <a:extLst>
              <a:ext uri="{FF2B5EF4-FFF2-40B4-BE49-F238E27FC236}">
                <a16:creationId xmlns:a16="http://schemas.microsoft.com/office/drawing/2014/main" id="{3F703AA1-F54A-4763-A48C-E83FF223082D}"/>
              </a:ext>
            </a:extLst>
          </p:cNvPr>
          <p:cNvSpPr txBox="1"/>
          <p:nvPr/>
        </p:nvSpPr>
        <p:spPr>
          <a:xfrm>
            <a:off x="435253" y="3315753"/>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賀茂</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3" name="文本框 62">
            <a:extLst>
              <a:ext uri="{FF2B5EF4-FFF2-40B4-BE49-F238E27FC236}">
                <a16:creationId xmlns:a16="http://schemas.microsoft.com/office/drawing/2014/main" id="{5C9478A5-77AA-4DBD-A2E9-71A7696B99C2}"/>
              </a:ext>
            </a:extLst>
          </p:cNvPr>
          <p:cNvSpPr txBox="1"/>
          <p:nvPr/>
        </p:nvSpPr>
        <p:spPr>
          <a:xfrm>
            <a:off x="2951958" y="3310091"/>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藤崎</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4" name="文本框 63">
            <a:extLst>
              <a:ext uri="{FF2B5EF4-FFF2-40B4-BE49-F238E27FC236}">
                <a16:creationId xmlns:a16="http://schemas.microsoft.com/office/drawing/2014/main" id="{885B4478-C3C2-4154-92D6-5BD469C91E56}"/>
              </a:ext>
            </a:extLst>
          </p:cNvPr>
          <p:cNvSpPr txBox="1"/>
          <p:nvPr/>
        </p:nvSpPr>
        <p:spPr>
          <a:xfrm>
            <a:off x="5468663" y="3305320"/>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箱崎九大前</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3" name="文本框 72">
            <a:extLst>
              <a:ext uri="{FF2B5EF4-FFF2-40B4-BE49-F238E27FC236}">
                <a16:creationId xmlns:a16="http://schemas.microsoft.com/office/drawing/2014/main" id="{171D2F00-2EB0-4327-9782-9CF7A365C95A}"/>
              </a:ext>
            </a:extLst>
          </p:cNvPr>
          <p:cNvSpPr txBox="1"/>
          <p:nvPr/>
        </p:nvSpPr>
        <p:spPr>
          <a:xfrm>
            <a:off x="2958548" y="6070006"/>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呉服町</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4" name="文本框 73">
            <a:extLst>
              <a:ext uri="{FF2B5EF4-FFF2-40B4-BE49-F238E27FC236}">
                <a16:creationId xmlns:a16="http://schemas.microsoft.com/office/drawing/2014/main" id="{B9D37668-8542-4EFD-91CE-E975390980D6}"/>
              </a:ext>
            </a:extLst>
          </p:cNvPr>
          <p:cNvSpPr txBox="1"/>
          <p:nvPr/>
        </p:nvSpPr>
        <p:spPr>
          <a:xfrm>
            <a:off x="5476901" y="6066629"/>
            <a:ext cx="1644546" cy="307777"/>
          </a:xfrm>
          <a:prstGeom prst="rect">
            <a:avLst/>
          </a:prstGeom>
          <a:noFill/>
        </p:spPr>
        <p:txBody>
          <a:bodyPr wrap="square" rtlCol="0">
            <a:spAutoFit/>
          </a:bodyPr>
          <a:lstStyle/>
          <a:p>
            <a:pPr algn="ctr"/>
            <a:r>
              <a:rPr lang="ja-JP" altLang="en-US" sz="1400" dirty="0">
                <a:solidFill>
                  <a:schemeClr val="tx1">
                    <a:lumMod val="65000"/>
                    <a:lumOff val="35000"/>
                  </a:schemeClr>
                </a:solidFill>
                <a:latin typeface="Helvetica" panose="020B0604020202020204" pitchFamily="34" charset="0"/>
                <a:cs typeface="Helvetica" panose="020B0604020202020204" pitchFamily="34" charset="0"/>
              </a:rPr>
              <a:t>天神</a:t>
            </a:r>
            <a:endParaRPr lang="zh-CN" altLang="en-US" sz="14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75" name="矩形 74">
            <a:extLst>
              <a:ext uri="{FF2B5EF4-FFF2-40B4-BE49-F238E27FC236}">
                <a16:creationId xmlns:a16="http://schemas.microsoft.com/office/drawing/2014/main" id="{ABDA2343-0C6B-43EB-A605-350AA9FD57D5}"/>
              </a:ext>
            </a:extLst>
          </p:cNvPr>
          <p:cNvSpPr/>
          <p:nvPr/>
        </p:nvSpPr>
        <p:spPr>
          <a:xfrm>
            <a:off x="499952" y="651478"/>
            <a:ext cx="6385081"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Probability of choosing the station as the destination</a:t>
            </a:r>
          </a:p>
        </p:txBody>
      </p:sp>
    </p:spTree>
    <p:extLst>
      <p:ext uri="{BB962C8B-B14F-4D97-AF65-F5344CB8AC3E}">
        <p14:creationId xmlns:p14="http://schemas.microsoft.com/office/powerpoint/2010/main" val="2146854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69</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543432" cy="461665"/>
            <a:chOff x="-3" y="4326643"/>
            <a:chExt cx="154343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03261" y="1606039"/>
            <a:ext cx="8144095" cy="4196020"/>
          </a:xfrm>
          <a:prstGeom prst="rect">
            <a:avLst/>
          </a:prstGeom>
        </p:spPr>
        <p:txBody>
          <a:bodyPr wrap="square">
            <a:spAutoFit/>
          </a:bodyPr>
          <a:lstStyle/>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Passengers are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not inclined to choose a destination</a:t>
            </a:r>
            <a:r>
              <a:rPr lang="en-US" altLang="zh-CN" dirty="0">
                <a:latin typeface="Helvetica" panose="020B0604020202020204" pitchFamily="34" charset="0"/>
                <a:ea typeface="MS Mincho" panose="02020609040205080304" pitchFamily="49" charset="-128"/>
                <a:cs typeface="Helvetica" panose="020B0604020202020204" pitchFamily="34" charset="0"/>
              </a:rPr>
              <a:t> station which has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similar land use type</a:t>
            </a:r>
            <a:r>
              <a:rPr lang="en-US" altLang="zh-CN" dirty="0">
                <a:latin typeface="Helvetica" panose="020B0604020202020204" pitchFamily="34" charset="0"/>
                <a:ea typeface="MS Mincho" panose="02020609040205080304" pitchFamily="49" charset="-128"/>
                <a:cs typeface="Helvetica" panose="020B0604020202020204" pitchFamily="34" charset="0"/>
              </a:rPr>
              <a:t> with that of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departure station</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marL="342900" indent="-342900">
              <a:lnSpc>
                <a:spcPct val="150000"/>
              </a:lnSpc>
              <a:buFont typeface="+mj-lt"/>
              <a:buAutoNum type="arabicPeriod"/>
            </a:pPr>
            <a:endPar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A station belongs to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a:t>
            </a:r>
            <a:r>
              <a:rPr lang="en-US" altLang="zh-CN" dirty="0">
                <a:latin typeface="Helvetica" panose="020B0604020202020204" pitchFamily="34" charset="0"/>
                <a:ea typeface="MS Mincho" panose="02020609040205080304" pitchFamily="49" charset="-128"/>
                <a:cs typeface="Helvetica" panose="020B0604020202020204" pitchFamily="34" charset="0"/>
              </a:rPr>
              <a:t> has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 probability being chosen as the destination</a:t>
            </a:r>
            <a:r>
              <a:rPr lang="en-US" altLang="zh-CN" dirty="0">
                <a:latin typeface="Helvetica" panose="020B0604020202020204" pitchFamily="34" charset="0"/>
                <a:ea typeface="MS Mincho" panose="02020609040205080304" pitchFamily="49" charset="-128"/>
                <a:cs typeface="Helvetica" panose="020B0604020202020204" pitchFamily="34" charset="0"/>
              </a:rPr>
              <a:t> no matter how the land use of departure station varies.</a:t>
            </a:r>
          </a:p>
          <a:p>
            <a:pPr marL="342900" indent="-342900">
              <a:lnSpc>
                <a:spcPct val="150000"/>
              </a:lnSpc>
              <a:buFont typeface="+mj-lt"/>
              <a:buAutoNum type="arabicPeriod"/>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342900" indent="-342900">
              <a:lnSpc>
                <a:spcPct val="150000"/>
              </a:lnSpc>
              <a:buFont typeface="+mj-lt"/>
              <a:buAutoNum type="arabicPeriod"/>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any type of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the increase in the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education land use</a:t>
            </a:r>
            <a:r>
              <a:rPr lang="en-US" altLang="zh-CN" dirty="0">
                <a:latin typeface="Helvetica" panose="020B0604020202020204" pitchFamily="34" charset="0"/>
                <a:ea typeface="MS Mincho" panose="02020609040205080304" pitchFamily="49" charset="-128"/>
                <a:cs typeface="Helvetica" panose="020B0604020202020204" pitchFamily="34" charset="0"/>
              </a:rPr>
              <a:t> of the departure station can lead to an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increase in the probability of choosing the target station as the destination</a:t>
            </a:r>
            <a:r>
              <a:rPr lang="en-US" altLang="zh-CN" dirty="0">
                <a:latin typeface="Helvetica" panose="020B0604020202020204" pitchFamily="34" charset="0"/>
                <a:ea typeface="MS Mincho" panose="02020609040205080304" pitchFamily="49" charset="-128"/>
                <a:cs typeface="Helvetica" panose="020B0604020202020204" pitchFamily="34" charset="0"/>
              </a:rPr>
              <a:t>.</a:t>
            </a:r>
          </a:p>
        </p:txBody>
      </p:sp>
    </p:spTree>
    <p:extLst>
      <p:ext uri="{BB962C8B-B14F-4D97-AF65-F5344CB8AC3E}">
        <p14:creationId xmlns:p14="http://schemas.microsoft.com/office/powerpoint/2010/main" val="268757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4"/>
            <a:ext cx="9144000" cy="218678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7</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3271469" cy="461665"/>
            <a:chOff x="-3" y="4326643"/>
            <a:chExt cx="3271469"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3078087"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Problems in Fukuoka</a:t>
              </a:r>
            </a:p>
          </p:txBody>
        </p:sp>
      </p:grpSp>
      <p:graphicFrame>
        <p:nvGraphicFramePr>
          <p:cNvPr id="31" name="图表 30">
            <a:extLst>
              <a:ext uri="{FF2B5EF4-FFF2-40B4-BE49-F238E27FC236}">
                <a16:creationId xmlns:a16="http://schemas.microsoft.com/office/drawing/2014/main" id="{2E5F01D9-9900-4A36-9CFF-7AA3B87E74A0}"/>
              </a:ext>
            </a:extLst>
          </p:cNvPr>
          <p:cNvGraphicFramePr>
            <a:graphicFrameLocks/>
          </p:cNvGraphicFramePr>
          <p:nvPr>
            <p:extLst>
              <p:ext uri="{D42A27DB-BD31-4B8C-83A1-F6EECF244321}">
                <p14:modId xmlns:p14="http://schemas.microsoft.com/office/powerpoint/2010/main" val="393727604"/>
              </p:ext>
            </p:extLst>
          </p:nvPr>
        </p:nvGraphicFramePr>
        <p:xfrm>
          <a:off x="580186" y="2962421"/>
          <a:ext cx="7983621" cy="3344363"/>
        </p:xfrm>
        <a:graphic>
          <a:graphicData uri="http://schemas.openxmlformats.org/drawingml/2006/chart">
            <c:chart xmlns:c="http://schemas.openxmlformats.org/drawingml/2006/chart" xmlns:r="http://schemas.openxmlformats.org/officeDocument/2006/relationships" r:id="rId3"/>
          </a:graphicData>
        </a:graphic>
      </p:graphicFrame>
      <p:sp>
        <p:nvSpPr>
          <p:cNvPr id="24" name="矩形 23">
            <a:extLst>
              <a:ext uri="{FF2B5EF4-FFF2-40B4-BE49-F238E27FC236}">
                <a16:creationId xmlns:a16="http://schemas.microsoft.com/office/drawing/2014/main" id="{A5EB1310-C3AD-4D52-BD1D-76F341B89B79}"/>
              </a:ext>
            </a:extLst>
          </p:cNvPr>
          <p:cNvSpPr/>
          <p:nvPr/>
        </p:nvSpPr>
        <p:spPr>
          <a:xfrm>
            <a:off x="1584028"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25" name="矩形: 圆角 24">
            <a:extLst>
              <a:ext uri="{FF2B5EF4-FFF2-40B4-BE49-F238E27FC236}">
                <a16:creationId xmlns:a16="http://schemas.microsoft.com/office/drawing/2014/main" id="{FD9AB99A-57E0-42E4-B761-BA50599618BE}"/>
              </a:ext>
            </a:extLst>
          </p:cNvPr>
          <p:cNvSpPr/>
          <p:nvPr/>
        </p:nvSpPr>
        <p:spPr>
          <a:xfrm>
            <a:off x="158402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E46535D7-BAC4-4ED5-8B29-0723D948C2C1}"/>
              </a:ext>
            </a:extLst>
          </p:cNvPr>
          <p:cNvSpPr/>
          <p:nvPr/>
        </p:nvSpPr>
        <p:spPr>
          <a:xfrm>
            <a:off x="5567054"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3" name="矩形: 圆角 32">
            <a:extLst>
              <a:ext uri="{FF2B5EF4-FFF2-40B4-BE49-F238E27FC236}">
                <a16:creationId xmlns:a16="http://schemas.microsoft.com/office/drawing/2014/main" id="{4F2314D5-18F9-40E9-AC98-33FB0B5B1CF7}"/>
              </a:ext>
            </a:extLst>
          </p:cNvPr>
          <p:cNvSpPr/>
          <p:nvPr/>
        </p:nvSpPr>
        <p:spPr>
          <a:xfrm>
            <a:off x="5560018"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4" name="矩形 33">
            <a:extLst>
              <a:ext uri="{FF2B5EF4-FFF2-40B4-BE49-F238E27FC236}">
                <a16:creationId xmlns:a16="http://schemas.microsoft.com/office/drawing/2014/main" id="{590DB052-1864-4581-973F-756F69FAED88}"/>
              </a:ext>
            </a:extLst>
          </p:cNvPr>
          <p:cNvSpPr/>
          <p:nvPr/>
        </p:nvSpPr>
        <p:spPr>
          <a:xfrm>
            <a:off x="1298687" y="1291526"/>
            <a:ext cx="2677304"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02CEAEC0-FB26-4A01-85F8-9F4CA2DBF93C}"/>
              </a:ext>
            </a:extLst>
          </p:cNvPr>
          <p:cNvSpPr/>
          <p:nvPr/>
        </p:nvSpPr>
        <p:spPr>
          <a:xfrm rot="5400000">
            <a:off x="3315953" y="5355174"/>
            <a:ext cx="896169" cy="423904"/>
          </a:xfrm>
          <a:prstGeom prst="ellipse">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80644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AC5F4C16-49E2-4B20-83F0-28C3C5AEEAF7}"/>
              </a:ext>
            </a:extLst>
          </p:cNvPr>
          <p:cNvSpPr/>
          <p:nvPr/>
        </p:nvSpPr>
        <p:spPr>
          <a:xfrm>
            <a:off x="2" y="543737"/>
            <a:ext cx="4051004"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70</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1695716" cy="461665"/>
            <a:chOff x="-3" y="4326643"/>
            <a:chExt cx="1695716"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30" name="矩形: 圆角 29">
            <a:extLst>
              <a:ext uri="{FF2B5EF4-FFF2-40B4-BE49-F238E27FC236}">
                <a16:creationId xmlns:a16="http://schemas.microsoft.com/office/drawing/2014/main" id="{B48CCBF7-30F2-4C1D-8597-FE0EF5466ABA}"/>
              </a:ext>
            </a:extLst>
          </p:cNvPr>
          <p:cNvSpPr/>
          <p:nvPr/>
        </p:nvSpPr>
        <p:spPr>
          <a:xfrm>
            <a:off x="4522090" y="1754354"/>
            <a:ext cx="4293703" cy="1414899"/>
          </a:xfrm>
          <a:prstGeom prst="roundRect">
            <a:avLst>
              <a:gd name="adj" fmla="val 15252"/>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kern="100" dirty="0">
                <a:solidFill>
                  <a:schemeClr val="tx1"/>
                </a:solidFill>
                <a:latin typeface="Helvetica" panose="020B0604020202020204" pitchFamily="34" charset="0"/>
                <a:cs typeface="Helvetica" panose="020B0604020202020204" pitchFamily="34" charset="0"/>
              </a:rPr>
              <a:t>Described the passenger flow using the </a:t>
            </a:r>
            <a:r>
              <a:rPr lang="en-US" altLang="zh-CN" kern="100" dirty="0">
                <a:solidFill>
                  <a:srgbClr val="FF3300"/>
                </a:solidFill>
                <a:latin typeface="Helvetica" panose="020B0604020202020204" pitchFamily="34" charset="0"/>
                <a:cs typeface="Helvetica" panose="020B0604020202020204" pitchFamily="34" charset="0"/>
              </a:rPr>
              <a:t>probability of choosing a specific destination station</a:t>
            </a:r>
            <a:r>
              <a:rPr lang="en-US" altLang="zh-CN" kern="100" dirty="0">
                <a:solidFill>
                  <a:schemeClr val="tx1"/>
                </a:solidFill>
                <a:latin typeface="Helvetica" panose="020B0604020202020204" pitchFamily="34" charset="0"/>
                <a:cs typeface="Helvetica" panose="020B0604020202020204" pitchFamily="34" charset="0"/>
              </a:rPr>
              <a:t>.</a:t>
            </a:r>
          </a:p>
        </p:txBody>
      </p:sp>
      <p:sp>
        <p:nvSpPr>
          <p:cNvPr id="35" name="矩形 34">
            <a:extLst>
              <a:ext uri="{FF2B5EF4-FFF2-40B4-BE49-F238E27FC236}">
                <a16:creationId xmlns:a16="http://schemas.microsoft.com/office/drawing/2014/main" id="{CE6B284E-2551-48EB-B85C-68D8992A0A17}"/>
              </a:ext>
            </a:extLst>
          </p:cNvPr>
          <p:cNvSpPr/>
          <p:nvPr/>
        </p:nvSpPr>
        <p:spPr>
          <a:xfrm>
            <a:off x="667515" y="1244521"/>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Problems</a:t>
            </a:r>
          </a:p>
        </p:txBody>
      </p:sp>
      <p:grpSp>
        <p:nvGrpSpPr>
          <p:cNvPr id="36" name="组合 35">
            <a:extLst>
              <a:ext uri="{FF2B5EF4-FFF2-40B4-BE49-F238E27FC236}">
                <a16:creationId xmlns:a16="http://schemas.microsoft.com/office/drawing/2014/main" id="{21F75EE7-BDB4-459F-BFEB-8A7C8061B4A6}"/>
              </a:ext>
            </a:extLst>
          </p:cNvPr>
          <p:cNvGrpSpPr/>
          <p:nvPr/>
        </p:nvGrpSpPr>
        <p:grpSpPr>
          <a:xfrm>
            <a:off x="201509" y="2077948"/>
            <a:ext cx="3583739" cy="1287532"/>
            <a:chOff x="306568" y="1845329"/>
            <a:chExt cx="3583739" cy="1287532"/>
          </a:xfrm>
        </p:grpSpPr>
        <p:sp>
          <p:nvSpPr>
            <p:cNvPr id="37" name="矩形 36">
              <a:extLst>
                <a:ext uri="{FF2B5EF4-FFF2-40B4-BE49-F238E27FC236}">
                  <a16:creationId xmlns:a16="http://schemas.microsoft.com/office/drawing/2014/main" id="{47C1FDA6-4DB7-4658-BE4F-98696924A9B7}"/>
                </a:ext>
              </a:extLst>
            </p:cNvPr>
            <p:cNvSpPr/>
            <p:nvPr/>
          </p:nvSpPr>
          <p:spPr>
            <a:xfrm>
              <a:off x="670592" y="1845329"/>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Description for the process of passenger flow needs to be clear.</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F824BBAB-DBA3-4D87-B3A0-A727E1426D09}"/>
                </a:ext>
              </a:extLst>
            </p:cNvPr>
            <p:cNvSpPr/>
            <p:nvPr/>
          </p:nvSpPr>
          <p:spPr>
            <a:xfrm>
              <a:off x="306568" y="1845329"/>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grpSp>
      <p:grpSp>
        <p:nvGrpSpPr>
          <p:cNvPr id="39" name="组合 38">
            <a:extLst>
              <a:ext uri="{FF2B5EF4-FFF2-40B4-BE49-F238E27FC236}">
                <a16:creationId xmlns:a16="http://schemas.microsoft.com/office/drawing/2014/main" id="{24E1D915-512F-45D7-9864-D946695A3056}"/>
              </a:ext>
            </a:extLst>
          </p:cNvPr>
          <p:cNvGrpSpPr/>
          <p:nvPr/>
        </p:nvGrpSpPr>
        <p:grpSpPr>
          <a:xfrm>
            <a:off x="201509" y="4207881"/>
            <a:ext cx="3583739" cy="1287532"/>
            <a:chOff x="201509" y="3558115"/>
            <a:chExt cx="3583739" cy="1287532"/>
          </a:xfrm>
        </p:grpSpPr>
        <p:sp>
          <p:nvSpPr>
            <p:cNvPr id="40" name="矩形 39">
              <a:extLst>
                <a:ext uri="{FF2B5EF4-FFF2-40B4-BE49-F238E27FC236}">
                  <a16:creationId xmlns:a16="http://schemas.microsoft.com/office/drawing/2014/main" id="{6E784B2C-CCCE-4DF4-945A-1D36D9D8EFBB}"/>
                </a:ext>
              </a:extLst>
            </p:cNvPr>
            <p:cNvSpPr/>
            <p:nvPr/>
          </p:nvSpPr>
          <p:spPr>
            <a:xfrm>
              <a:off x="565533" y="3558115"/>
              <a:ext cx="3219715"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The model should be able to reflect the influence extent of the indicators.</a:t>
              </a:r>
              <a:endParaRPr lang="zh-CN" altLang="en-US" dirty="0">
                <a:latin typeface="Helvetica" panose="020B0604020202020204" pitchFamily="34" charset="0"/>
                <a:cs typeface="Helvetica" panose="020B0604020202020204" pitchFamily="34" charset="0"/>
              </a:endParaRPr>
            </a:p>
          </p:txBody>
        </p:sp>
        <p:sp>
          <p:nvSpPr>
            <p:cNvPr id="41" name="矩形: 圆角 40">
              <a:extLst>
                <a:ext uri="{FF2B5EF4-FFF2-40B4-BE49-F238E27FC236}">
                  <a16:creationId xmlns:a16="http://schemas.microsoft.com/office/drawing/2014/main" id="{C14ABFD0-FF96-4170-8F15-4A5DDF3FBE2C}"/>
                </a:ext>
              </a:extLst>
            </p:cNvPr>
            <p:cNvSpPr/>
            <p:nvPr/>
          </p:nvSpPr>
          <p:spPr>
            <a:xfrm>
              <a:off x="201509" y="3558115"/>
              <a:ext cx="288758" cy="288758"/>
            </a:xfrm>
            <a:prstGeom prst="roundRect">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42" name="矩形 41">
            <a:extLst>
              <a:ext uri="{FF2B5EF4-FFF2-40B4-BE49-F238E27FC236}">
                <a16:creationId xmlns:a16="http://schemas.microsoft.com/office/drawing/2014/main" id="{51398BF6-FEC3-466C-B0D9-666293DB2CC1}"/>
              </a:ext>
            </a:extLst>
          </p:cNvPr>
          <p:cNvSpPr/>
          <p:nvPr/>
        </p:nvSpPr>
        <p:spPr>
          <a:xfrm>
            <a:off x="5310952" y="1244521"/>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Achievements</a:t>
            </a:r>
          </a:p>
        </p:txBody>
      </p:sp>
      <p:pic>
        <p:nvPicPr>
          <p:cNvPr id="43" name="图形 42" descr="箭头: 直">
            <a:extLst>
              <a:ext uri="{FF2B5EF4-FFF2-40B4-BE49-F238E27FC236}">
                <a16:creationId xmlns:a16="http://schemas.microsoft.com/office/drawing/2014/main" id="{AFFA5CEF-0F04-40E3-A1F8-DB880096E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1" y="1686510"/>
            <a:ext cx="701749" cy="701749"/>
          </a:xfrm>
          <a:prstGeom prst="rect">
            <a:avLst/>
          </a:prstGeom>
        </p:spPr>
      </p:pic>
      <p:pic>
        <p:nvPicPr>
          <p:cNvPr id="44" name="图形 43" descr="箭头: 直">
            <a:extLst>
              <a:ext uri="{FF2B5EF4-FFF2-40B4-BE49-F238E27FC236}">
                <a16:creationId xmlns:a16="http://schemas.microsoft.com/office/drawing/2014/main" id="{07AD7FF1-3A3A-4359-A1FE-590C9030C0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00130" y="3923633"/>
            <a:ext cx="701749" cy="701749"/>
          </a:xfrm>
          <a:prstGeom prst="rect">
            <a:avLst/>
          </a:prstGeom>
        </p:spPr>
      </p:pic>
      <p:sp>
        <p:nvSpPr>
          <p:cNvPr id="51" name="矩形: 圆角 50">
            <a:extLst>
              <a:ext uri="{FF2B5EF4-FFF2-40B4-BE49-F238E27FC236}">
                <a16:creationId xmlns:a16="http://schemas.microsoft.com/office/drawing/2014/main" id="{301D8097-56BE-418B-82BD-335F8EC88F96}"/>
              </a:ext>
            </a:extLst>
          </p:cNvPr>
          <p:cNvSpPr/>
          <p:nvPr/>
        </p:nvSpPr>
        <p:spPr>
          <a:xfrm>
            <a:off x="4522090" y="4070728"/>
            <a:ext cx="4295655" cy="1955925"/>
          </a:xfrm>
          <a:prstGeom prst="roundRect">
            <a:avLst>
              <a:gd name="adj" fmla="val 8303"/>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Helvetica" panose="020B0604020202020204" pitchFamily="34" charset="0"/>
                <a:cs typeface="Helvetica" panose="020B0604020202020204" pitchFamily="34" charset="0"/>
              </a:rPr>
              <a:t>The problem is converted into a </a:t>
            </a:r>
            <a:r>
              <a:rPr lang="en-US" altLang="zh-CN" dirty="0">
                <a:solidFill>
                  <a:srgbClr val="FF3300"/>
                </a:solidFill>
                <a:latin typeface="Helvetica" panose="020B0604020202020204" pitchFamily="34" charset="0"/>
                <a:cs typeface="Helvetica" panose="020B0604020202020204" pitchFamily="34" charset="0"/>
              </a:rPr>
              <a:t>binary choice question</a:t>
            </a:r>
            <a:r>
              <a:rPr lang="en-US" altLang="zh-CN" dirty="0">
                <a:solidFill>
                  <a:schemeClr val="tx1"/>
                </a:solidFill>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Logistic regression is used to estimate</a:t>
            </a:r>
            <a:r>
              <a:rPr lang="en-US" altLang="zh-CN" dirty="0">
                <a:solidFill>
                  <a:schemeClr val="tx1"/>
                </a:solidFill>
                <a:latin typeface="Helvetica" panose="020B0604020202020204" pitchFamily="34" charset="0"/>
                <a:cs typeface="Helvetica" panose="020B0604020202020204" pitchFamily="34" charset="0"/>
              </a:rPr>
              <a:t> the influence of land use on the choice of destination</a:t>
            </a:r>
            <a:endParaRPr lang="zh-CN" alt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96400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CFAAE0B-09A5-4266-B83C-21A792A693CB}"/>
              </a:ext>
            </a:extLst>
          </p:cNvPr>
          <p:cNvSpPr/>
          <p:nvPr/>
        </p:nvSpPr>
        <p:spPr>
          <a:xfrm>
            <a:off x="1" y="3031371"/>
            <a:ext cx="9144000" cy="1762699"/>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i="1" dirty="0">
                <a:solidFill>
                  <a:schemeClr val="bg1"/>
                </a:solidFill>
                <a:latin typeface="Times New Roman" panose="02020603050405020304" pitchFamily="18" charset="0"/>
                <a:cs typeface="Times New Roman" panose="02020603050405020304" pitchFamily="18" charset="0"/>
              </a:rPr>
              <a:t>Conclusion</a:t>
            </a:r>
          </a:p>
        </p:txBody>
      </p:sp>
      <p:sp>
        <p:nvSpPr>
          <p:cNvPr id="5" name="矩形 4">
            <a:extLst>
              <a:ext uri="{FF2B5EF4-FFF2-40B4-BE49-F238E27FC236}">
                <a16:creationId xmlns:a16="http://schemas.microsoft.com/office/drawing/2014/main" id="{6B701D00-F76D-43AE-85FD-9E79D5F1DB34}"/>
              </a:ext>
            </a:extLst>
          </p:cNvPr>
          <p:cNvSpPr/>
          <p:nvPr/>
        </p:nvSpPr>
        <p:spPr>
          <a:xfrm>
            <a:off x="0" y="1714500"/>
            <a:ext cx="9144000" cy="823752"/>
          </a:xfrm>
          <a:prstGeom prst="rect">
            <a:avLst/>
          </a:prstGeom>
        </p:spPr>
        <p:txBody>
          <a:bodyPr wrap="square">
            <a:spAutoFit/>
          </a:bodyPr>
          <a:lstStyle/>
          <a:p>
            <a:pPr algn="ctr">
              <a:lnSpc>
                <a:spcPct val="150000"/>
              </a:lnSpc>
            </a:pPr>
            <a:r>
              <a:rPr lang="en-US" altLang="zh-CN" sz="3600" i="1" dirty="0">
                <a:latin typeface="Times New Roman" panose="02020603050405020304" pitchFamily="18" charset="0"/>
                <a:cs typeface="Times New Roman" panose="02020603050405020304" pitchFamily="18" charset="0"/>
              </a:rPr>
              <a:t>Chapter 6</a:t>
            </a:r>
          </a:p>
        </p:txBody>
      </p:sp>
    </p:spTree>
    <p:extLst>
      <p:ext uri="{BB962C8B-B14F-4D97-AF65-F5344CB8AC3E}">
        <p14:creationId xmlns:p14="http://schemas.microsoft.com/office/powerpoint/2010/main" val="38421531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箭头: 下 24">
            <a:extLst>
              <a:ext uri="{FF2B5EF4-FFF2-40B4-BE49-F238E27FC236}">
                <a16:creationId xmlns:a16="http://schemas.microsoft.com/office/drawing/2014/main" id="{94C36299-52C5-40F3-85B5-828F3A114B73}"/>
              </a:ext>
            </a:extLst>
          </p:cNvPr>
          <p:cNvSpPr/>
          <p:nvPr/>
        </p:nvSpPr>
        <p:spPr>
          <a:xfrm>
            <a:off x="800669" y="1289430"/>
            <a:ext cx="770586" cy="4743285"/>
          </a:xfrm>
          <a:prstGeom prst="downArrow">
            <a:avLst>
              <a:gd name="adj1" fmla="val 50000"/>
              <a:gd name="adj2" fmla="val 148619"/>
            </a:avLst>
          </a:prstGeom>
          <a:solidFill>
            <a:srgbClr val="85023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72</a:t>
            </a:fld>
            <a:endParaRPr lang="zh-CN" altLang="en-US"/>
          </a:p>
        </p:txBody>
      </p:sp>
      <p:sp>
        <p:nvSpPr>
          <p:cNvPr id="32" name="矩形: 圆角 31">
            <a:extLst>
              <a:ext uri="{FF2B5EF4-FFF2-40B4-BE49-F238E27FC236}">
                <a16:creationId xmlns:a16="http://schemas.microsoft.com/office/drawing/2014/main" id="{3D050882-7C43-4643-9662-FEEAFA3FF276}"/>
              </a:ext>
            </a:extLst>
          </p:cNvPr>
          <p:cNvSpPr/>
          <p:nvPr/>
        </p:nvSpPr>
        <p:spPr>
          <a:xfrm>
            <a:off x="3750486" y="3944972"/>
            <a:ext cx="3386726" cy="692164"/>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Exploring the determinants on the utilization of rail transit</a:t>
            </a:r>
          </a:p>
        </p:txBody>
      </p:sp>
      <p:sp>
        <p:nvSpPr>
          <p:cNvPr id="4" name="矩形: 圆角 3">
            <a:extLst>
              <a:ext uri="{FF2B5EF4-FFF2-40B4-BE49-F238E27FC236}">
                <a16:creationId xmlns:a16="http://schemas.microsoft.com/office/drawing/2014/main" id="{B79F14FB-A996-4CAF-A23B-1CE9FC290A3B}"/>
              </a:ext>
            </a:extLst>
          </p:cNvPr>
          <p:cNvSpPr/>
          <p:nvPr/>
        </p:nvSpPr>
        <p:spPr>
          <a:xfrm>
            <a:off x="2992879"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C968C5E4-F28F-4FA6-A238-13F1228BF814}"/>
              </a:ext>
            </a:extLst>
          </p:cNvPr>
          <p:cNvSpPr/>
          <p:nvPr/>
        </p:nvSpPr>
        <p:spPr>
          <a:xfrm>
            <a:off x="3295878" y="2690577"/>
            <a:ext cx="4295939" cy="464620"/>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Promoting the use of public rail transit</a:t>
            </a:r>
          </a:p>
        </p:txBody>
      </p:sp>
      <p:sp>
        <p:nvSpPr>
          <p:cNvPr id="34" name="箭头: 右 33">
            <a:extLst>
              <a:ext uri="{FF2B5EF4-FFF2-40B4-BE49-F238E27FC236}">
                <a16:creationId xmlns:a16="http://schemas.microsoft.com/office/drawing/2014/main" id="{FA608961-BACE-4287-A425-0633E9A7399C}"/>
              </a:ext>
            </a:extLst>
          </p:cNvPr>
          <p:cNvSpPr/>
          <p:nvPr/>
        </p:nvSpPr>
        <p:spPr>
          <a:xfrm rot="5400000">
            <a:off x="5322376" y="3602927"/>
            <a:ext cx="242941" cy="116289"/>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A82001D-2021-4663-9B2A-C70AE3604E34}"/>
              </a:ext>
            </a:extLst>
          </p:cNvPr>
          <p:cNvSpPr txBox="1"/>
          <p:nvPr/>
        </p:nvSpPr>
        <p:spPr>
          <a:xfrm>
            <a:off x="567844" y="1456092"/>
            <a:ext cx="1236236"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Problems</a:t>
            </a:r>
          </a:p>
        </p:txBody>
      </p:sp>
      <p:sp>
        <p:nvSpPr>
          <p:cNvPr id="50" name="文本框 49">
            <a:extLst>
              <a:ext uri="{FF2B5EF4-FFF2-40B4-BE49-F238E27FC236}">
                <a16:creationId xmlns:a16="http://schemas.microsoft.com/office/drawing/2014/main" id="{A0CEFEFB-40CD-487F-9113-42617602DDE1}"/>
              </a:ext>
            </a:extLst>
          </p:cNvPr>
          <p:cNvSpPr txBox="1"/>
          <p:nvPr/>
        </p:nvSpPr>
        <p:spPr>
          <a:xfrm>
            <a:off x="657612" y="2738221"/>
            <a:ext cx="1095172"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Demand</a:t>
            </a:r>
          </a:p>
        </p:txBody>
      </p:sp>
      <p:sp>
        <p:nvSpPr>
          <p:cNvPr id="16" name="矩形 15">
            <a:extLst>
              <a:ext uri="{FF2B5EF4-FFF2-40B4-BE49-F238E27FC236}">
                <a16:creationId xmlns:a16="http://schemas.microsoft.com/office/drawing/2014/main" id="{13CDF756-FF8F-4C9D-96C6-B2BC7E9778E1}"/>
              </a:ext>
            </a:extLst>
          </p:cNvPr>
          <p:cNvSpPr/>
          <p:nvPr/>
        </p:nvSpPr>
        <p:spPr>
          <a:xfrm>
            <a:off x="631967" y="4106388"/>
            <a:ext cx="1107997" cy="369332"/>
          </a:xfrm>
          <a:prstGeom prst="rect">
            <a:avLst/>
          </a:prstGeom>
        </p:spPr>
        <p:txBody>
          <a:bodyPr wrap="none">
            <a:spAutoFit/>
          </a:bodyPr>
          <a:lstStyle/>
          <a:p>
            <a:pPr algn="ctr"/>
            <a:r>
              <a:rPr lang="en-US" altLang="zh-CN" b="1" dirty="0">
                <a:latin typeface="Helvetica" panose="020B0604020202020204" pitchFamily="34" charset="0"/>
                <a:cs typeface="Helvetica" panose="020B0604020202020204" pitchFamily="34" charset="0"/>
              </a:rPr>
              <a:t>Purpose</a:t>
            </a:r>
          </a:p>
        </p:txBody>
      </p:sp>
      <p:sp>
        <p:nvSpPr>
          <p:cNvPr id="20" name="矩形 19">
            <a:extLst>
              <a:ext uri="{FF2B5EF4-FFF2-40B4-BE49-F238E27FC236}">
                <a16:creationId xmlns:a16="http://schemas.microsoft.com/office/drawing/2014/main" id="{13D39DC7-4282-4E6E-9ED1-232265750099}"/>
              </a:ext>
            </a:extLst>
          </p:cNvPr>
          <p:cNvSpPr/>
          <p:nvPr/>
        </p:nvSpPr>
        <p:spPr>
          <a:xfrm>
            <a:off x="644788" y="5468197"/>
            <a:ext cx="1172116" cy="369332"/>
          </a:xfrm>
          <a:prstGeom prst="rect">
            <a:avLst/>
          </a:prstGeom>
        </p:spPr>
        <p:txBody>
          <a:bodyPr wrap="none">
            <a:spAutoFit/>
          </a:bodyPr>
          <a:lstStyle/>
          <a:p>
            <a:r>
              <a:rPr lang="en-US" altLang="zh-CN" b="1" dirty="0">
                <a:latin typeface="Helvetica" panose="020B0604020202020204" pitchFamily="34" charset="0"/>
                <a:cs typeface="Helvetica" panose="020B0604020202020204" pitchFamily="34" charset="0"/>
              </a:rPr>
              <a:t>Subtopic</a:t>
            </a:r>
          </a:p>
        </p:txBody>
      </p:sp>
      <p:sp>
        <p:nvSpPr>
          <p:cNvPr id="51" name="矩形: 圆角 50">
            <a:extLst>
              <a:ext uri="{FF2B5EF4-FFF2-40B4-BE49-F238E27FC236}">
                <a16:creationId xmlns:a16="http://schemas.microsoft.com/office/drawing/2014/main" id="{9CA0EE7A-C72A-40B9-A434-8C70FCDBA3D8}"/>
              </a:ext>
            </a:extLst>
          </p:cNvPr>
          <p:cNvSpPr/>
          <p:nvPr/>
        </p:nvSpPr>
        <p:spPr>
          <a:xfrm>
            <a:off x="2124681" y="5264393"/>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Walking duration to rail transit stations</a:t>
            </a:r>
          </a:p>
        </p:txBody>
      </p:sp>
      <p:sp>
        <p:nvSpPr>
          <p:cNvPr id="52" name="矩形: 圆角 51">
            <a:extLst>
              <a:ext uri="{FF2B5EF4-FFF2-40B4-BE49-F238E27FC236}">
                <a16:creationId xmlns:a16="http://schemas.microsoft.com/office/drawing/2014/main" id="{48131160-95F3-4A9A-B25F-C535DC39D6EB}"/>
              </a:ext>
            </a:extLst>
          </p:cNvPr>
          <p:cNvSpPr/>
          <p:nvPr/>
        </p:nvSpPr>
        <p:spPr>
          <a:xfrm>
            <a:off x="4425288" y="5264394"/>
            <a:ext cx="2037123" cy="776940"/>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of a single station</a:t>
            </a:r>
          </a:p>
        </p:txBody>
      </p:sp>
      <p:sp>
        <p:nvSpPr>
          <p:cNvPr id="53" name="矩形: 圆角 52">
            <a:extLst>
              <a:ext uri="{FF2B5EF4-FFF2-40B4-BE49-F238E27FC236}">
                <a16:creationId xmlns:a16="http://schemas.microsoft.com/office/drawing/2014/main" id="{F0DFE992-5471-4C8B-9532-384C6217FBAD}"/>
              </a:ext>
            </a:extLst>
          </p:cNvPr>
          <p:cNvSpPr/>
          <p:nvPr/>
        </p:nvSpPr>
        <p:spPr>
          <a:xfrm>
            <a:off x="6725895" y="5259987"/>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Ridership flow between station and station</a:t>
            </a:r>
          </a:p>
        </p:txBody>
      </p:sp>
      <p:sp>
        <p:nvSpPr>
          <p:cNvPr id="54" name="矩形: 圆角 53">
            <a:extLst>
              <a:ext uri="{FF2B5EF4-FFF2-40B4-BE49-F238E27FC236}">
                <a16:creationId xmlns:a16="http://schemas.microsoft.com/office/drawing/2014/main" id="{70DE17AA-72C4-43BA-B4EB-CFE5B8DDA59B}"/>
              </a:ext>
            </a:extLst>
          </p:cNvPr>
          <p:cNvSpPr/>
          <p:nvPr/>
        </p:nvSpPr>
        <p:spPr>
          <a:xfrm>
            <a:off x="5556970" y="1289430"/>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Traffic congestion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右大括号 21">
            <a:extLst>
              <a:ext uri="{FF2B5EF4-FFF2-40B4-BE49-F238E27FC236}">
                <a16:creationId xmlns:a16="http://schemas.microsoft.com/office/drawing/2014/main" id="{2F401D03-5A38-4F53-97F2-27A46ABC777B}"/>
              </a:ext>
            </a:extLst>
          </p:cNvPr>
          <p:cNvSpPr/>
          <p:nvPr/>
        </p:nvSpPr>
        <p:spPr>
          <a:xfrm rot="5400000">
            <a:off x="5297734" y="981611"/>
            <a:ext cx="292231" cy="2564090"/>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5" name="右大括号 54">
            <a:extLst>
              <a:ext uri="{FF2B5EF4-FFF2-40B4-BE49-F238E27FC236}">
                <a16:creationId xmlns:a16="http://schemas.microsoft.com/office/drawing/2014/main" id="{1E8930A5-F5B4-4F81-BBEF-CA99664A010E}"/>
              </a:ext>
            </a:extLst>
          </p:cNvPr>
          <p:cNvSpPr/>
          <p:nvPr/>
        </p:nvSpPr>
        <p:spPr>
          <a:xfrm rot="16200000">
            <a:off x="5297733" y="2871655"/>
            <a:ext cx="292231" cy="4295937"/>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335DA8C9-9D93-4A45-ABD8-70659D662278}"/>
              </a:ext>
            </a:extLst>
          </p:cNvPr>
          <p:cNvCxnSpPr>
            <a:cxnSpLocks/>
          </p:cNvCxnSpPr>
          <p:nvPr/>
        </p:nvCxnSpPr>
        <p:spPr>
          <a:xfrm>
            <a:off x="1412654" y="1833189"/>
            <a:ext cx="1278567"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62FA86-CF0D-4481-A737-5D3F8BFEFEDA}"/>
              </a:ext>
            </a:extLst>
          </p:cNvPr>
          <p:cNvCxnSpPr>
            <a:cxnSpLocks/>
          </p:cNvCxnSpPr>
          <p:nvPr/>
        </p:nvCxnSpPr>
        <p:spPr>
          <a:xfrm>
            <a:off x="1412654" y="3107553"/>
            <a:ext cx="1462521"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30DE362-1415-4BF9-BA32-69F9D11E2313}"/>
              </a:ext>
            </a:extLst>
          </p:cNvPr>
          <p:cNvCxnSpPr>
            <a:cxnSpLocks/>
          </p:cNvCxnSpPr>
          <p:nvPr/>
        </p:nvCxnSpPr>
        <p:spPr>
          <a:xfrm>
            <a:off x="1412654" y="4497708"/>
            <a:ext cx="1783033"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F89ABEC-5D41-43F0-B73C-E1D644AA1130}"/>
              </a:ext>
            </a:extLst>
          </p:cNvPr>
          <p:cNvCxnSpPr>
            <a:cxnSpLocks/>
          </p:cNvCxnSpPr>
          <p:nvPr/>
        </p:nvCxnSpPr>
        <p:spPr>
          <a:xfrm>
            <a:off x="1412654" y="5868505"/>
            <a:ext cx="576402"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4C84DFDD-91E5-4657-BBCB-BE9728E3C2D3}"/>
              </a:ext>
            </a:extLst>
          </p:cNvPr>
          <p:cNvGrpSpPr/>
          <p:nvPr/>
        </p:nvGrpSpPr>
        <p:grpSpPr>
          <a:xfrm>
            <a:off x="306570" y="591906"/>
            <a:ext cx="3630541" cy="461665"/>
            <a:chOff x="-3" y="4326643"/>
            <a:chExt cx="3630541" cy="461665"/>
          </a:xfrm>
        </p:grpSpPr>
        <p:sp>
          <p:nvSpPr>
            <p:cNvPr id="29" name="矩形 28">
              <a:extLst>
                <a:ext uri="{FF2B5EF4-FFF2-40B4-BE49-F238E27FC236}">
                  <a16:creationId xmlns:a16="http://schemas.microsoft.com/office/drawing/2014/main" id="{D17AB70D-AD87-4881-93A6-22A027117BD7}"/>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0" name="文本框 29">
              <a:extLst>
                <a:ext uri="{FF2B5EF4-FFF2-40B4-BE49-F238E27FC236}">
                  <a16:creationId xmlns:a16="http://schemas.microsoft.com/office/drawing/2014/main" id="{2C50B38C-41FF-497E-88CB-006C7C53C006}"/>
                </a:ext>
              </a:extLst>
            </p:cNvPr>
            <p:cNvSpPr txBox="1"/>
            <p:nvPr/>
          </p:nvSpPr>
          <p:spPr>
            <a:xfrm>
              <a:off x="193379" y="4326643"/>
              <a:ext cx="343715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Review of the subtopics</a:t>
              </a:r>
            </a:p>
          </p:txBody>
        </p:sp>
      </p:grpSp>
      <p:sp>
        <p:nvSpPr>
          <p:cNvPr id="45" name="矩形 44">
            <a:extLst>
              <a:ext uri="{FF2B5EF4-FFF2-40B4-BE49-F238E27FC236}">
                <a16:creationId xmlns:a16="http://schemas.microsoft.com/office/drawing/2014/main" id="{69958943-6C58-44D5-BC17-22F8C2BB720B}"/>
              </a:ext>
            </a:extLst>
          </p:cNvPr>
          <p:cNvSpPr/>
          <p:nvPr/>
        </p:nvSpPr>
        <p:spPr>
          <a:xfrm>
            <a:off x="499952" y="1114083"/>
            <a:ext cx="8258453" cy="273223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08164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73</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826294"/>
            <a:ext cx="5073051" cy="461665"/>
            <a:chOff x="-3" y="4326643"/>
            <a:chExt cx="5073051"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4879669"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Walking duration to transit stations</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2384411"/>
            <a:ext cx="8159306" cy="2534027"/>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Described passengers' walking duration preferences by </a:t>
            </a:r>
            <a:r>
              <a:rPr lang="en-US" altLang="zh-CN" dirty="0">
                <a:solidFill>
                  <a:srgbClr val="FF3300"/>
                </a:solidFill>
                <a:latin typeface="Helvetica" panose="020B0604020202020204" pitchFamily="34" charset="0"/>
                <a:cs typeface="Helvetica" panose="020B0604020202020204" pitchFamily="34" charset="0"/>
              </a:rPr>
              <a:t>examining the probability</a:t>
            </a:r>
            <a:r>
              <a:rPr lang="en-US" altLang="zh-CN" dirty="0">
                <a:latin typeface="Helvetica" panose="020B0604020202020204" pitchFamily="34" charset="0"/>
                <a:cs typeface="Helvetica" panose="020B0604020202020204" pitchFamily="34" charset="0"/>
              </a:rPr>
              <a:t> of certainly </a:t>
            </a:r>
            <a:r>
              <a:rPr lang="en-US" altLang="zh-CN" dirty="0">
                <a:solidFill>
                  <a:srgbClr val="FF3300"/>
                </a:solidFill>
                <a:latin typeface="Helvetica" panose="020B0604020202020204" pitchFamily="34" charset="0"/>
                <a:cs typeface="Helvetica" panose="020B0604020202020204" pitchFamily="34" charset="0"/>
              </a:rPr>
              <a:t>accepting a given threshold of walking duration</a:t>
            </a:r>
            <a:r>
              <a:rPr lang="en-US" altLang="zh-CN" dirty="0">
                <a:latin typeface="Helvetica" panose="020B0604020202020204" pitchFamily="34" charset="0"/>
                <a:cs typeface="Helvetica" panose="020B0604020202020204" pitchFamily="34" charset="0"/>
              </a:rPr>
              <a:t> to transit stations.</a:t>
            </a:r>
          </a:p>
          <a:p>
            <a:pPr marL="457200" indent="-457200" algn="just">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gn="just">
              <a:lnSpc>
                <a:spcPct val="150000"/>
              </a:lnSpc>
              <a:buFont typeface="Wingdings" panose="05000000000000000000" pitchFamily="2" charset="2"/>
              <a:buChar char="Ø"/>
            </a:pPr>
            <a:r>
              <a:rPr lang="en-US" altLang="zh-CN" kern="100" dirty="0">
                <a:solidFill>
                  <a:prstClr val="black"/>
                </a:solidFill>
                <a:latin typeface="Helvetica" panose="020B0604020202020204" pitchFamily="34" charset="0"/>
                <a:cs typeface="Helvetica" panose="020B0604020202020204" pitchFamily="34" charset="0"/>
              </a:rPr>
              <a:t>The effect of influencing factors is </a:t>
            </a:r>
            <a:r>
              <a:rPr lang="en-US" altLang="zh-CN" kern="100" dirty="0">
                <a:solidFill>
                  <a:srgbClr val="FF3300"/>
                </a:solidFill>
                <a:latin typeface="Helvetica" panose="020B0604020202020204" pitchFamily="34" charset="0"/>
                <a:cs typeface="Helvetica" panose="020B0604020202020204" pitchFamily="34" charset="0"/>
              </a:rPr>
              <a:t>predicted, </a:t>
            </a:r>
            <a:r>
              <a:rPr lang="en-US" altLang="zh-CN" kern="100" dirty="0">
                <a:solidFill>
                  <a:prstClr val="black"/>
                </a:solidFill>
                <a:latin typeface="Helvetica" panose="020B0604020202020204" pitchFamily="34" charset="0"/>
                <a:cs typeface="Helvetica" panose="020B0604020202020204" pitchFamily="34" charset="0"/>
              </a:rPr>
              <a:t>the results are </a:t>
            </a:r>
            <a:r>
              <a:rPr lang="en-US" altLang="zh-CN" kern="100" dirty="0">
                <a:solidFill>
                  <a:srgbClr val="FF3300"/>
                </a:solidFill>
                <a:latin typeface="Helvetica" panose="020B0604020202020204" pitchFamily="34" charset="0"/>
                <a:cs typeface="Helvetica" panose="020B0604020202020204" pitchFamily="34" charset="0"/>
              </a:rPr>
              <a:t>evaluated </a:t>
            </a:r>
            <a:r>
              <a:rPr lang="en-US" altLang="zh-CN" kern="100" dirty="0">
                <a:solidFill>
                  <a:prstClr val="black"/>
                </a:solidFill>
                <a:latin typeface="Helvetica" panose="020B0604020202020204" pitchFamily="34" charset="0"/>
                <a:cs typeface="Helvetica" panose="020B0604020202020204" pitchFamily="34" charset="0"/>
              </a:rPr>
              <a:t>from the view of </a:t>
            </a:r>
            <a:r>
              <a:rPr lang="en-US" altLang="zh-CN" kern="100" dirty="0">
                <a:solidFill>
                  <a:srgbClr val="FF3300"/>
                </a:solidFill>
                <a:latin typeface="Helvetica" panose="020B0604020202020204" pitchFamily="34" charset="0"/>
                <a:cs typeface="Helvetica" panose="020B0604020202020204" pitchFamily="34" charset="0"/>
              </a:rPr>
              <a:t>both individual and group.</a:t>
            </a:r>
          </a:p>
        </p:txBody>
      </p:sp>
    </p:spTree>
    <p:extLst>
      <p:ext uri="{BB962C8B-B14F-4D97-AF65-F5344CB8AC3E}">
        <p14:creationId xmlns:p14="http://schemas.microsoft.com/office/powerpoint/2010/main" val="2907738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74</a:t>
            </a:fld>
            <a:endParaRPr lang="zh-CN" altLang="en-US"/>
          </a:p>
        </p:txBody>
      </p:sp>
      <p:sp>
        <p:nvSpPr>
          <p:cNvPr id="18" name="文本框 17">
            <a:extLst>
              <a:ext uri="{FF2B5EF4-FFF2-40B4-BE49-F238E27FC236}">
                <a16:creationId xmlns:a16="http://schemas.microsoft.com/office/drawing/2014/main" id="{8D611072-0A65-43E7-820A-63B6CFDCF0B1}"/>
              </a:ext>
            </a:extLst>
          </p:cNvPr>
          <p:cNvSpPr txBox="1"/>
          <p:nvPr/>
        </p:nvSpPr>
        <p:spPr>
          <a:xfrm>
            <a:off x="503363" y="2008250"/>
            <a:ext cx="8137272" cy="336502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Reorganized the indicator system. Proposed the indicators of </a:t>
            </a:r>
            <a:r>
              <a:rPr lang="en-US" altLang="zh-CN" dirty="0">
                <a:solidFill>
                  <a:srgbClr val="FF3300"/>
                </a:solidFill>
                <a:latin typeface="Helvetica" panose="020B0604020202020204" pitchFamily="34" charset="0"/>
                <a:cs typeface="Helvetica" panose="020B0604020202020204" pitchFamily="34" charset="0"/>
              </a:rPr>
              <a:t>land use variety, bus capacity and bus accessibility</a:t>
            </a:r>
            <a:r>
              <a:rPr lang="en-US" altLang="zh-CN" dirty="0">
                <a:latin typeface="Helvetica" panose="020B0604020202020204" pitchFamily="34" charset="0"/>
                <a:cs typeface="Helvetica" panose="020B0604020202020204" pitchFamily="34" charset="0"/>
              </a:rPr>
              <a: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To reduce first and second type of statistical error in small samples, use </a:t>
            </a:r>
            <a:r>
              <a:rPr lang="en-US" altLang="zh-CN" dirty="0">
                <a:solidFill>
                  <a:srgbClr val="FF3300"/>
                </a:solidFill>
                <a:latin typeface="Helvetica" panose="020B0604020202020204" pitchFamily="34" charset="0"/>
                <a:cs typeface="Helvetica" panose="020B0604020202020204" pitchFamily="34" charset="0"/>
              </a:rPr>
              <a:t>exploratory regression </a:t>
            </a:r>
            <a:r>
              <a:rPr lang="en-US" altLang="zh-CN" dirty="0">
                <a:latin typeface="Helvetica" panose="020B0604020202020204" pitchFamily="34" charset="0"/>
                <a:cs typeface="Helvetica" panose="020B0604020202020204" pitchFamily="34" charset="0"/>
              </a:rPr>
              <a:t>to screen effective indicators.</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Identified</a:t>
            </a:r>
            <a:r>
              <a:rPr lang="zh-CN" altLang="en-US" dirty="0">
                <a:latin typeface="Helvetica" panose="020B0604020202020204" pitchFamily="34" charset="0"/>
                <a:cs typeface="Helvetica" panose="020B0604020202020204" pitchFamily="34" charset="0"/>
              </a:rPr>
              <a:t> </a:t>
            </a:r>
            <a:r>
              <a:rPr lang="zh-CN" altLang="en-US" dirty="0">
                <a:solidFill>
                  <a:srgbClr val="FF3300"/>
                </a:solidFill>
                <a:latin typeface="Helvetica" panose="020B0604020202020204" pitchFamily="34" charset="0"/>
                <a:cs typeface="Helvetica" panose="020B0604020202020204" pitchFamily="34" charset="0"/>
              </a:rPr>
              <a:t>global/local indicator in MGWR </a:t>
            </a:r>
            <a:r>
              <a:rPr lang="en-US" altLang="zh-CN" dirty="0">
                <a:latin typeface="Helvetica" panose="020B0604020202020204" pitchFamily="34" charset="0"/>
                <a:cs typeface="Helvetica" panose="020B0604020202020204" pitchFamily="34" charset="0"/>
              </a:rPr>
              <a:t>using</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 </a:t>
            </a:r>
            <a:r>
              <a:rPr lang="zh-CN" altLang="en-US" dirty="0">
                <a:latin typeface="Helvetica" panose="020B0604020202020204" pitchFamily="34" charset="0"/>
                <a:cs typeface="Helvetica" panose="020B0604020202020204" pitchFamily="34" charset="0"/>
              </a:rPr>
              <a:t>spatial autocorrelation of indicators</a:t>
            </a:r>
            <a:r>
              <a:rPr lang="en-US" altLang="zh-CN" dirty="0">
                <a:latin typeface="Helvetica" panose="020B0604020202020204" pitchFamily="34" charset="0"/>
                <a:cs typeface="Helvetica" panose="020B0604020202020204" pitchFamily="34" charset="0"/>
              </a:rPr>
              <a:t>.</a:t>
            </a:r>
            <a:r>
              <a:rPr lang="zh-CN" altLang="en-US" dirty="0">
                <a:latin typeface="Helvetica" panose="020B0604020202020204" pitchFamily="34" charset="0"/>
                <a:cs typeface="Helvetica" panose="020B0604020202020204" pitchFamily="34" charset="0"/>
              </a:rPr>
              <a:t> </a:t>
            </a:r>
          </a:p>
        </p:txBody>
      </p:sp>
      <p:grpSp>
        <p:nvGrpSpPr>
          <p:cNvPr id="22" name="组合 21">
            <a:extLst>
              <a:ext uri="{FF2B5EF4-FFF2-40B4-BE49-F238E27FC236}">
                <a16:creationId xmlns:a16="http://schemas.microsoft.com/office/drawing/2014/main" id="{4BECE2EA-BE59-4D41-A0BA-3F401863AB67}"/>
              </a:ext>
            </a:extLst>
          </p:cNvPr>
          <p:cNvGrpSpPr/>
          <p:nvPr/>
        </p:nvGrpSpPr>
        <p:grpSpPr>
          <a:xfrm>
            <a:off x="306570" y="826294"/>
            <a:ext cx="7327066" cy="461665"/>
            <a:chOff x="-3" y="4326643"/>
            <a:chExt cx="7327066" cy="461665"/>
          </a:xfrm>
        </p:grpSpPr>
        <p:sp>
          <p:nvSpPr>
            <p:cNvPr id="23" name="矩形 22">
              <a:extLst>
                <a:ext uri="{FF2B5EF4-FFF2-40B4-BE49-F238E27FC236}">
                  <a16:creationId xmlns:a16="http://schemas.microsoft.com/office/drawing/2014/main" id="{5BB1A77B-FDE3-442B-B310-9B4D6C27DE81}"/>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51441604-6CBA-42CB-BCD9-3F291CA7D50A}"/>
                </a:ext>
              </a:extLst>
            </p:cNvPr>
            <p:cNvSpPr txBox="1"/>
            <p:nvPr/>
          </p:nvSpPr>
          <p:spPr>
            <a:xfrm>
              <a:off x="193379" y="4326643"/>
              <a:ext cx="7133684"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Influencing factors of transit ridership (station level)</a:t>
              </a:r>
            </a:p>
          </p:txBody>
        </p:sp>
      </p:grpSp>
    </p:spTree>
    <p:extLst>
      <p:ext uri="{BB962C8B-B14F-4D97-AF65-F5344CB8AC3E}">
        <p14:creationId xmlns:p14="http://schemas.microsoft.com/office/powerpoint/2010/main" val="2434080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75</a:t>
            </a:fld>
            <a:endParaRPr lang="zh-CN" altLang="en-US"/>
          </a:p>
        </p:txBody>
      </p:sp>
      <p:sp>
        <p:nvSpPr>
          <p:cNvPr id="18" name="文本框 17">
            <a:extLst>
              <a:ext uri="{FF2B5EF4-FFF2-40B4-BE49-F238E27FC236}">
                <a16:creationId xmlns:a16="http://schemas.microsoft.com/office/drawing/2014/main" id="{8D611072-0A65-43E7-820A-63B6CFDCF0B1}"/>
              </a:ext>
            </a:extLst>
          </p:cNvPr>
          <p:cNvSpPr txBox="1"/>
          <p:nvPr/>
        </p:nvSpPr>
        <p:spPr>
          <a:xfrm>
            <a:off x="499952" y="2453584"/>
            <a:ext cx="8214390" cy="253402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Described the passenger flow using the </a:t>
            </a:r>
            <a:r>
              <a:rPr lang="en-US" altLang="zh-CN" dirty="0">
                <a:solidFill>
                  <a:srgbClr val="FF3300"/>
                </a:solidFill>
                <a:latin typeface="Helvetica" panose="020B0604020202020204" pitchFamily="34" charset="0"/>
                <a:cs typeface="Helvetica" panose="020B0604020202020204" pitchFamily="34" charset="0"/>
              </a:rPr>
              <a:t>probability of choosing a specific destination station</a:t>
            </a:r>
            <a:r>
              <a:rPr lang="en-US" altLang="zh-CN" dirty="0">
                <a:latin typeface="Helvetica" panose="020B0604020202020204" pitchFamily="34" charset="0"/>
                <a:cs typeface="Helvetica" panose="020B0604020202020204" pitchFamily="34" charset="0"/>
              </a:rPr>
              <a:t>.</a:t>
            </a:r>
          </a:p>
          <a:p>
            <a:pPr marL="457200" indent="-457200">
              <a:lnSpc>
                <a:spcPct val="150000"/>
              </a:lnSpc>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The problem is converted into a </a:t>
            </a:r>
            <a:r>
              <a:rPr lang="en-US" altLang="zh-CN" dirty="0">
                <a:solidFill>
                  <a:srgbClr val="FF3300"/>
                </a:solidFill>
                <a:latin typeface="Helvetica" panose="020B0604020202020204" pitchFamily="34" charset="0"/>
                <a:cs typeface="Helvetica" panose="020B0604020202020204" pitchFamily="34" charset="0"/>
              </a:rPr>
              <a:t>binary choice question</a:t>
            </a:r>
            <a:r>
              <a:rPr lang="en-US" altLang="zh-CN" dirty="0">
                <a:latin typeface="Helvetica" panose="020B0604020202020204" pitchFamily="34" charset="0"/>
                <a:cs typeface="Helvetica" panose="020B0604020202020204" pitchFamily="34" charset="0"/>
              </a:rPr>
              <a:t>. </a:t>
            </a:r>
            <a:r>
              <a:rPr lang="en-US" altLang="zh-CN" dirty="0">
                <a:solidFill>
                  <a:srgbClr val="FF3300"/>
                </a:solidFill>
                <a:latin typeface="Helvetica" panose="020B0604020202020204" pitchFamily="34" charset="0"/>
                <a:cs typeface="Helvetica" panose="020B0604020202020204" pitchFamily="34" charset="0"/>
              </a:rPr>
              <a:t>Logistic regression is used to estimate the influence of land use on the choice</a:t>
            </a:r>
            <a:r>
              <a:rPr lang="en-US" altLang="zh-CN" dirty="0">
                <a:latin typeface="Helvetica" panose="020B0604020202020204" pitchFamily="34" charset="0"/>
                <a:cs typeface="Helvetica" panose="020B0604020202020204" pitchFamily="34" charset="0"/>
              </a:rPr>
              <a:t> of destination station.</a:t>
            </a:r>
          </a:p>
        </p:txBody>
      </p:sp>
      <p:grpSp>
        <p:nvGrpSpPr>
          <p:cNvPr id="25" name="组合 24">
            <a:extLst>
              <a:ext uri="{FF2B5EF4-FFF2-40B4-BE49-F238E27FC236}">
                <a16:creationId xmlns:a16="http://schemas.microsoft.com/office/drawing/2014/main" id="{F2D19FA6-9410-4C94-8D67-9EF9750FE8A2}"/>
              </a:ext>
            </a:extLst>
          </p:cNvPr>
          <p:cNvGrpSpPr/>
          <p:nvPr/>
        </p:nvGrpSpPr>
        <p:grpSpPr>
          <a:xfrm>
            <a:off x="306570" y="826294"/>
            <a:ext cx="8696031" cy="461665"/>
            <a:chOff x="-3" y="4326643"/>
            <a:chExt cx="8696031" cy="461665"/>
          </a:xfrm>
        </p:grpSpPr>
        <p:sp>
          <p:nvSpPr>
            <p:cNvPr id="26" name="矩形 25">
              <a:extLst>
                <a:ext uri="{FF2B5EF4-FFF2-40B4-BE49-F238E27FC236}">
                  <a16:creationId xmlns:a16="http://schemas.microsoft.com/office/drawing/2014/main" id="{0B844C78-4069-4856-AC8A-1D4C649A0AF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7" name="文本框 26">
              <a:extLst>
                <a:ext uri="{FF2B5EF4-FFF2-40B4-BE49-F238E27FC236}">
                  <a16:creationId xmlns:a16="http://schemas.microsoft.com/office/drawing/2014/main" id="{01D3F74E-B7F1-4ED3-ABA4-378C6075E988}"/>
                </a:ext>
              </a:extLst>
            </p:cNvPr>
            <p:cNvSpPr txBox="1"/>
            <p:nvPr/>
          </p:nvSpPr>
          <p:spPr>
            <a:xfrm>
              <a:off x="193379" y="4326643"/>
              <a:ext cx="8502649"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Influencing factors of transit ridership (station-to-station level)</a:t>
              </a:r>
            </a:p>
          </p:txBody>
        </p:sp>
      </p:grpSp>
    </p:spTree>
    <p:extLst>
      <p:ext uri="{BB962C8B-B14F-4D97-AF65-F5344CB8AC3E}">
        <p14:creationId xmlns:p14="http://schemas.microsoft.com/office/powerpoint/2010/main" val="3200131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7BA9E54-4D31-4944-879C-E8DC65C8A2D9}"/>
              </a:ext>
            </a:extLst>
          </p:cNvPr>
          <p:cNvSpPr txBox="1"/>
          <p:nvPr/>
        </p:nvSpPr>
        <p:spPr>
          <a:xfrm>
            <a:off x="3553932" y="3044279"/>
            <a:ext cx="2036135" cy="769441"/>
          </a:xfrm>
          <a:prstGeom prst="rect">
            <a:avLst/>
          </a:prstGeom>
          <a:noFill/>
        </p:spPr>
        <p:txBody>
          <a:bodyPr wrap="none" rtlCol="0">
            <a:spAutoFit/>
          </a:bodyPr>
          <a:lstStyle/>
          <a:p>
            <a:r>
              <a:rPr lang="en-US" altLang="zh-CN" sz="4400" dirty="0">
                <a:latin typeface="Helvetica" panose="020B0604020202020204" pitchFamily="34" charset="0"/>
                <a:cs typeface="Helvetica" panose="020B0604020202020204" pitchFamily="34" charset="0"/>
              </a:rPr>
              <a:t>Thanks</a:t>
            </a:r>
            <a:endParaRPr lang="zh-CN" altLang="en-US" sz="4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37622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44E7163-33AA-45AD-AF55-EA573C32A98F}"/>
              </a:ext>
            </a:extLst>
          </p:cNvPr>
          <p:cNvSpPr/>
          <p:nvPr/>
        </p:nvSpPr>
        <p:spPr>
          <a:xfrm>
            <a:off x="-1" y="537683"/>
            <a:ext cx="9144000" cy="442559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84C2F3-BAEF-4CF0-B995-814A37079C0B}"/>
              </a:ext>
            </a:extLst>
          </p:cNvPr>
          <p:cNvSpPr>
            <a:spLocks noGrp="1"/>
          </p:cNvSpPr>
          <p:nvPr>
            <p:ph type="sldNum" sz="quarter" idx="12"/>
          </p:nvPr>
        </p:nvSpPr>
        <p:spPr/>
        <p:txBody>
          <a:bodyPr/>
          <a:lstStyle/>
          <a:p>
            <a:fld id="{A17BB91D-344C-44E0-9148-DFE0CFF5CFC9}" type="slidenum">
              <a:rPr lang="zh-CN" altLang="en-US" smtClean="0"/>
              <a:t>77</a:t>
            </a:fld>
            <a:endParaRPr lang="zh-CN" altLang="en-US"/>
          </a:p>
        </p:txBody>
      </p:sp>
      <p:pic>
        <p:nvPicPr>
          <p:cNvPr id="3" name="图片 2">
            <a:extLst>
              <a:ext uri="{FF2B5EF4-FFF2-40B4-BE49-F238E27FC236}">
                <a16:creationId xmlns:a16="http://schemas.microsoft.com/office/drawing/2014/main" id="{FEDB3870-A8BC-4744-8A36-7230B2116098}"/>
              </a:ext>
            </a:extLst>
          </p:cNvPr>
          <p:cNvPicPr>
            <a:picLocks noChangeAspect="1"/>
          </p:cNvPicPr>
          <p:nvPr/>
        </p:nvPicPr>
        <p:blipFill>
          <a:blip r:embed="rId3"/>
          <a:stretch>
            <a:fillRect/>
          </a:stretch>
        </p:blipFill>
        <p:spPr>
          <a:xfrm>
            <a:off x="1788889" y="1111996"/>
            <a:ext cx="6303068" cy="3709303"/>
          </a:xfrm>
          <a:prstGeom prst="rect">
            <a:avLst/>
          </a:prstGeom>
        </p:spPr>
      </p:pic>
      <p:sp>
        <p:nvSpPr>
          <p:cNvPr id="5" name="矩形 4">
            <a:extLst>
              <a:ext uri="{FF2B5EF4-FFF2-40B4-BE49-F238E27FC236}">
                <a16:creationId xmlns:a16="http://schemas.microsoft.com/office/drawing/2014/main" id="{96D15C0C-8197-4540-8E39-82A6CD3B0B36}"/>
              </a:ext>
            </a:extLst>
          </p:cNvPr>
          <p:cNvSpPr/>
          <p:nvPr/>
        </p:nvSpPr>
        <p:spPr>
          <a:xfrm>
            <a:off x="1788889" y="5102238"/>
            <a:ext cx="6303068"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1. </a:t>
            </a:r>
            <a:r>
              <a:rPr lang="zh-CN" altLang="en-US" dirty="0">
                <a:latin typeface="Helvetica" panose="020B0604020202020204" pitchFamily="34" charset="0"/>
                <a:cs typeface="Helvetica" panose="020B0604020202020204" pitchFamily="34" charset="0"/>
              </a:rPr>
              <a:t>Matching the </a:t>
            </a:r>
            <a:r>
              <a:rPr lang="zh-CN" altLang="en-US" dirty="0">
                <a:solidFill>
                  <a:srgbClr val="FF3300"/>
                </a:solidFill>
                <a:latin typeface="Helvetica" panose="020B0604020202020204" pitchFamily="34" charset="0"/>
                <a:cs typeface="Helvetica" panose="020B0604020202020204" pitchFamily="34" charset="0"/>
              </a:rPr>
              <a:t>region</a:t>
            </a:r>
            <a:r>
              <a:rPr lang="zh-CN" altLang="en-US" dirty="0">
                <a:latin typeface="Helvetica" panose="020B0604020202020204" pitchFamily="34" charset="0"/>
                <a:cs typeface="Helvetica" panose="020B0604020202020204" pitchFamily="34" charset="0"/>
              </a:rPr>
              <a:t> of data. </a:t>
            </a:r>
            <a:endParaRPr lang="en-US" altLang="zh-CN" dirty="0">
              <a:latin typeface="Helvetica" panose="020B0604020202020204" pitchFamily="34" charset="0"/>
              <a:cs typeface="Helvetica" panose="020B0604020202020204" pitchFamily="34" charset="0"/>
            </a:endParaRPr>
          </a:p>
          <a:p>
            <a:pPr>
              <a:lnSpc>
                <a:spcPct val="150000"/>
              </a:lnSpc>
            </a:pPr>
            <a:r>
              <a:rPr lang="en-US" altLang="zh-CN" dirty="0">
                <a:latin typeface="Helvetica" panose="020B0604020202020204" pitchFamily="34" charset="0"/>
                <a:cs typeface="Helvetica" panose="020B0604020202020204" pitchFamily="34" charset="0"/>
              </a:rPr>
              <a:t>2. Matching the </a:t>
            </a:r>
            <a:r>
              <a:rPr lang="en-US" altLang="zh-CN" dirty="0">
                <a:solidFill>
                  <a:srgbClr val="FF3300"/>
                </a:solidFill>
                <a:latin typeface="Helvetica" panose="020B0604020202020204" pitchFamily="34" charset="0"/>
                <a:cs typeface="Helvetica" panose="020B0604020202020204" pitchFamily="34" charset="0"/>
              </a:rPr>
              <a:t>time points</a:t>
            </a:r>
            <a:r>
              <a:rPr lang="en-US" altLang="zh-CN" dirty="0">
                <a:latin typeface="Helvetica" panose="020B0604020202020204" pitchFamily="34" charset="0"/>
                <a:cs typeface="Helvetica" panose="020B0604020202020204" pitchFamily="34" charset="0"/>
              </a:rPr>
              <a:t> of data. </a:t>
            </a:r>
          </a:p>
          <a:p>
            <a:pPr>
              <a:lnSpc>
                <a:spcPct val="150000"/>
              </a:lnSpc>
            </a:pPr>
            <a:r>
              <a:rPr lang="en-US" altLang="zh-CN" dirty="0">
                <a:latin typeface="Helvetica" panose="020B0604020202020204" pitchFamily="34" charset="0"/>
                <a:cs typeface="Helvetica" panose="020B0604020202020204" pitchFamily="34" charset="0"/>
              </a:rPr>
              <a:t>3. Extracting the </a:t>
            </a:r>
            <a:r>
              <a:rPr lang="en-US" altLang="zh-CN" dirty="0">
                <a:solidFill>
                  <a:srgbClr val="FF3300"/>
                </a:solidFill>
                <a:latin typeface="Helvetica" panose="020B0604020202020204" pitchFamily="34" charset="0"/>
                <a:cs typeface="Helvetica" panose="020B0604020202020204" pitchFamily="34" charset="0"/>
              </a:rPr>
              <a:t>data within the catchment area</a:t>
            </a:r>
            <a:r>
              <a:rPr lang="en-US" altLang="zh-CN" dirty="0">
                <a:latin typeface="Helvetica" panose="020B0604020202020204" pitchFamily="34" charset="0"/>
                <a:cs typeface="Helvetica" panose="020B0604020202020204" pitchFamily="34" charset="0"/>
              </a:rPr>
              <a:t>.</a:t>
            </a:r>
          </a:p>
        </p:txBody>
      </p:sp>
      <p:grpSp>
        <p:nvGrpSpPr>
          <p:cNvPr id="11" name="组合 10">
            <a:extLst>
              <a:ext uri="{FF2B5EF4-FFF2-40B4-BE49-F238E27FC236}">
                <a16:creationId xmlns:a16="http://schemas.microsoft.com/office/drawing/2014/main" id="{70584C49-AB99-46B8-8980-6CE719F33C5A}"/>
              </a:ext>
            </a:extLst>
          </p:cNvPr>
          <p:cNvGrpSpPr/>
          <p:nvPr/>
        </p:nvGrpSpPr>
        <p:grpSpPr>
          <a:xfrm>
            <a:off x="306570" y="591906"/>
            <a:ext cx="2449128" cy="461665"/>
            <a:chOff x="-3" y="4326643"/>
            <a:chExt cx="2449128" cy="461665"/>
          </a:xfrm>
        </p:grpSpPr>
        <p:sp>
          <p:nvSpPr>
            <p:cNvPr id="15" name="矩形 14">
              <a:extLst>
                <a:ext uri="{FF2B5EF4-FFF2-40B4-BE49-F238E27FC236}">
                  <a16:creationId xmlns:a16="http://schemas.microsoft.com/office/drawing/2014/main" id="{44B95A76-EF5D-489C-BD1E-B4414E3D8BA4}"/>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0EC4D4C3-B44B-40A4-85F6-B3FAD0879F2B}"/>
                </a:ext>
              </a:extLst>
            </p:cNvPr>
            <p:cNvSpPr txBox="1"/>
            <p:nvPr/>
          </p:nvSpPr>
          <p:spPr>
            <a:xfrm>
              <a:off x="193379" y="4326643"/>
              <a:ext cx="225574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extraction</a:t>
              </a:r>
            </a:p>
          </p:txBody>
        </p:sp>
      </p:grpSp>
    </p:spTree>
    <p:extLst>
      <p:ext uri="{BB962C8B-B14F-4D97-AF65-F5344CB8AC3E}">
        <p14:creationId xmlns:p14="http://schemas.microsoft.com/office/powerpoint/2010/main" val="29441586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01FF43C-8BC1-47BD-85D7-1A1285A2B06A}"/>
              </a:ext>
            </a:extLst>
          </p:cNvPr>
          <p:cNvSpPr/>
          <p:nvPr/>
        </p:nvSpPr>
        <p:spPr>
          <a:xfrm>
            <a:off x="0" y="533479"/>
            <a:ext cx="5438274" cy="5959395"/>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584775"/>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3 - Analysis on the characteristics of transit ridership and land use</a:t>
            </a:r>
            <a:endParaRPr lang="en-US" altLang="zh-CN" sz="1400" i="1" dirty="0">
              <a:latin typeface="Times New Roman" panose="02020603050405020304" pitchFamily="18" charset="0"/>
              <a:cs typeface="Times New Roman" panose="02020603050405020304" pitchFamily="18" charset="0"/>
            </a:endParaRPr>
          </a:p>
          <a:p>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Characteristics of transit ridership and land use</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6"/>
          </a:solid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3.3</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05965D-C0D8-4340-A73F-2B20B6AAF124}"/>
              </a:ext>
            </a:extLst>
          </p:cNvPr>
          <p:cNvSpPr>
            <a:spLocks noGrp="1"/>
          </p:cNvSpPr>
          <p:nvPr>
            <p:ph type="sldNum" sz="quarter" idx="12"/>
          </p:nvPr>
        </p:nvSpPr>
        <p:spPr/>
        <p:txBody>
          <a:bodyPr/>
          <a:lstStyle/>
          <a:p>
            <a:fld id="{A17BB91D-344C-44E0-9148-DFE0CFF5CFC9}" type="slidenum">
              <a:rPr lang="zh-CN" altLang="en-US" smtClean="0"/>
              <a:t>78</a:t>
            </a:fld>
            <a:endParaRPr lang="zh-CN" altLang="en-US"/>
          </a:p>
        </p:txBody>
      </p:sp>
      <p:pic>
        <p:nvPicPr>
          <p:cNvPr id="3" name="图片 2">
            <a:extLst>
              <a:ext uri="{FF2B5EF4-FFF2-40B4-BE49-F238E27FC236}">
                <a16:creationId xmlns:a16="http://schemas.microsoft.com/office/drawing/2014/main" id="{61E31E36-AD48-485C-AE02-CC3F8437CD8C}"/>
              </a:ext>
            </a:extLst>
          </p:cNvPr>
          <p:cNvPicPr>
            <a:picLocks noChangeAspect="1"/>
          </p:cNvPicPr>
          <p:nvPr/>
        </p:nvPicPr>
        <p:blipFill>
          <a:blip r:embed="rId3"/>
          <a:stretch>
            <a:fillRect/>
          </a:stretch>
        </p:blipFill>
        <p:spPr>
          <a:xfrm>
            <a:off x="306570" y="1586104"/>
            <a:ext cx="4857532" cy="4654590"/>
          </a:xfrm>
          <a:prstGeom prst="rect">
            <a:avLst/>
          </a:prstGeom>
          <a:ln>
            <a:solidFill>
              <a:schemeClr val="tx1"/>
            </a:solidFill>
          </a:ln>
        </p:spPr>
      </p:pic>
      <p:grpSp>
        <p:nvGrpSpPr>
          <p:cNvPr id="11" name="组合 10">
            <a:extLst>
              <a:ext uri="{FF2B5EF4-FFF2-40B4-BE49-F238E27FC236}">
                <a16:creationId xmlns:a16="http://schemas.microsoft.com/office/drawing/2014/main" id="{A6BE5611-E35F-45F2-A429-1FB5A72D078C}"/>
              </a:ext>
            </a:extLst>
          </p:cNvPr>
          <p:cNvGrpSpPr/>
          <p:nvPr/>
        </p:nvGrpSpPr>
        <p:grpSpPr>
          <a:xfrm>
            <a:off x="306570" y="591906"/>
            <a:ext cx="3699470" cy="461665"/>
            <a:chOff x="-3" y="4326643"/>
            <a:chExt cx="3699470" cy="461665"/>
          </a:xfrm>
        </p:grpSpPr>
        <p:sp>
          <p:nvSpPr>
            <p:cNvPr id="15" name="矩形 14">
              <a:extLst>
                <a:ext uri="{FF2B5EF4-FFF2-40B4-BE49-F238E27FC236}">
                  <a16:creationId xmlns:a16="http://schemas.microsoft.com/office/drawing/2014/main" id="{C702D1AB-3AFA-409B-93B3-1CBF934082E3}"/>
                </a:ext>
              </a:extLst>
            </p:cNvPr>
            <p:cNvSpPr/>
            <p:nvPr/>
          </p:nvSpPr>
          <p:spPr>
            <a:xfrm>
              <a:off x="-3" y="4460785"/>
              <a:ext cx="193382" cy="1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7" name="文本框 16">
              <a:extLst>
                <a:ext uri="{FF2B5EF4-FFF2-40B4-BE49-F238E27FC236}">
                  <a16:creationId xmlns:a16="http://schemas.microsoft.com/office/drawing/2014/main" id="{2A68BC72-0592-4A97-AE61-6BDE99F04C36}"/>
                </a:ext>
              </a:extLst>
            </p:cNvPr>
            <p:cNvSpPr txBox="1"/>
            <p:nvPr/>
          </p:nvSpPr>
          <p:spPr>
            <a:xfrm>
              <a:off x="193379" y="4326643"/>
              <a:ext cx="350608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Land use characteristics</a:t>
              </a:r>
            </a:p>
          </p:txBody>
        </p:sp>
      </p:grpSp>
      <p:grpSp>
        <p:nvGrpSpPr>
          <p:cNvPr id="18" name="组合 17">
            <a:extLst>
              <a:ext uri="{FF2B5EF4-FFF2-40B4-BE49-F238E27FC236}">
                <a16:creationId xmlns:a16="http://schemas.microsoft.com/office/drawing/2014/main" id="{F273E8A3-B6FD-493B-9FC7-829ACFD0E15B}"/>
              </a:ext>
            </a:extLst>
          </p:cNvPr>
          <p:cNvGrpSpPr/>
          <p:nvPr/>
        </p:nvGrpSpPr>
        <p:grpSpPr>
          <a:xfrm>
            <a:off x="6067083" y="1259553"/>
            <a:ext cx="2448106" cy="1017098"/>
            <a:chOff x="6334695" y="1326490"/>
            <a:chExt cx="2448106" cy="1017098"/>
          </a:xfrm>
        </p:grpSpPr>
        <p:sp>
          <p:nvSpPr>
            <p:cNvPr id="19" name="文本框 18">
              <a:extLst>
                <a:ext uri="{FF2B5EF4-FFF2-40B4-BE49-F238E27FC236}">
                  <a16:creationId xmlns:a16="http://schemas.microsoft.com/office/drawing/2014/main" id="{CC68F183-C8F7-434B-A718-9F650A233410}"/>
                </a:ext>
              </a:extLst>
            </p:cNvPr>
            <p:cNvSpPr txBox="1"/>
            <p:nvPr/>
          </p:nvSpPr>
          <p:spPr>
            <a:xfrm>
              <a:off x="6334695" y="1697257"/>
              <a:ext cx="2448106" cy="646331"/>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800m-radius region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Extracting data</a:t>
              </a:r>
              <a:endParaRPr lang="zh-CN" altLang="en-US" dirty="0">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BF181F39-3AAC-4844-B054-75AB40BA852D}"/>
                </a:ext>
              </a:extLst>
            </p:cNvPr>
            <p:cNvGrpSpPr/>
            <p:nvPr/>
          </p:nvGrpSpPr>
          <p:grpSpPr>
            <a:xfrm>
              <a:off x="6352156" y="1326490"/>
              <a:ext cx="1227473" cy="369332"/>
              <a:chOff x="6352156" y="1326490"/>
              <a:chExt cx="1227473" cy="369332"/>
            </a:xfrm>
          </p:grpSpPr>
          <p:cxnSp>
            <p:nvCxnSpPr>
              <p:cNvPr id="21" name="直接连接符 20">
                <a:extLst>
                  <a:ext uri="{FF2B5EF4-FFF2-40B4-BE49-F238E27FC236}">
                    <a16:creationId xmlns:a16="http://schemas.microsoft.com/office/drawing/2014/main" id="{7FEE132B-2848-4F51-BDC5-2A37C6751210}"/>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C41B61D-C515-4ECB-84FB-C8A69BB09DB1}"/>
                  </a:ext>
                </a:extLst>
              </p:cNvPr>
              <p:cNvSpPr/>
              <p:nvPr/>
            </p:nvSpPr>
            <p:spPr>
              <a:xfrm>
                <a:off x="6352156" y="1326490"/>
                <a:ext cx="928459"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ArcGIS</a:t>
                </a:r>
              </a:p>
            </p:txBody>
          </p:sp>
        </p:grpSp>
      </p:grpSp>
      <p:grpSp>
        <p:nvGrpSpPr>
          <p:cNvPr id="23" name="组合 22">
            <a:extLst>
              <a:ext uri="{FF2B5EF4-FFF2-40B4-BE49-F238E27FC236}">
                <a16:creationId xmlns:a16="http://schemas.microsoft.com/office/drawing/2014/main" id="{F5C6F293-8B9A-4275-9A86-3A1BF0E3E9CB}"/>
              </a:ext>
            </a:extLst>
          </p:cNvPr>
          <p:cNvGrpSpPr/>
          <p:nvPr/>
        </p:nvGrpSpPr>
        <p:grpSpPr>
          <a:xfrm>
            <a:off x="6067083" y="2892237"/>
            <a:ext cx="2383986" cy="3233089"/>
            <a:chOff x="6334695" y="1326490"/>
            <a:chExt cx="2383986" cy="3233089"/>
          </a:xfrm>
        </p:grpSpPr>
        <p:sp>
          <p:nvSpPr>
            <p:cNvPr id="24" name="文本框 23">
              <a:extLst>
                <a:ext uri="{FF2B5EF4-FFF2-40B4-BE49-F238E27FC236}">
                  <a16:creationId xmlns:a16="http://schemas.microsoft.com/office/drawing/2014/main" id="{B7D1D5D0-FBBB-4735-B468-07771651B6E8}"/>
                </a:ext>
              </a:extLst>
            </p:cNvPr>
            <p:cNvSpPr txBox="1"/>
            <p:nvPr/>
          </p:nvSpPr>
          <p:spPr>
            <a:xfrm>
              <a:off x="6334695" y="1697257"/>
              <a:ext cx="2383986" cy="286232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Business</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Commerce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Hotel</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Entertainment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Residence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Apartment house</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Dwelling with shop</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Government</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Education</a:t>
              </a: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Culture</a:t>
              </a:r>
              <a:endParaRPr lang="zh-CN" altLang="en-US" dirty="0">
                <a:latin typeface="Helvetica" panose="020B0604020202020204" pitchFamily="34" charset="0"/>
                <a:cs typeface="Helvetica" panose="020B0604020202020204" pitchFamily="34" charset="0"/>
              </a:endParaRPr>
            </a:p>
          </p:txBody>
        </p:sp>
        <p:grpSp>
          <p:nvGrpSpPr>
            <p:cNvPr id="25" name="组合 24">
              <a:extLst>
                <a:ext uri="{FF2B5EF4-FFF2-40B4-BE49-F238E27FC236}">
                  <a16:creationId xmlns:a16="http://schemas.microsoft.com/office/drawing/2014/main" id="{BD380279-2EE0-454B-800D-C874E877EE3B}"/>
                </a:ext>
              </a:extLst>
            </p:cNvPr>
            <p:cNvGrpSpPr/>
            <p:nvPr/>
          </p:nvGrpSpPr>
          <p:grpSpPr>
            <a:xfrm>
              <a:off x="6352156" y="1326490"/>
              <a:ext cx="1620957" cy="369332"/>
              <a:chOff x="6352156" y="1326490"/>
              <a:chExt cx="1620957" cy="369332"/>
            </a:xfrm>
          </p:grpSpPr>
          <p:cxnSp>
            <p:nvCxnSpPr>
              <p:cNvPr id="26" name="直接连接符 25">
                <a:extLst>
                  <a:ext uri="{FF2B5EF4-FFF2-40B4-BE49-F238E27FC236}">
                    <a16:creationId xmlns:a16="http://schemas.microsoft.com/office/drawing/2014/main" id="{7B1D113D-9D9E-4AA2-AD9A-09C6B93CF9C3}"/>
                  </a:ext>
                </a:extLst>
              </p:cNvPr>
              <p:cNvCxnSpPr>
                <a:cxnSpLocks/>
              </p:cNvCxnSpPr>
              <p:nvPr/>
            </p:nvCxnSpPr>
            <p:spPr>
              <a:xfrm>
                <a:off x="6352381" y="1691507"/>
                <a:ext cx="1227248"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6290AA3-AA21-4CEE-960D-F4140C064562}"/>
                  </a:ext>
                </a:extLst>
              </p:cNvPr>
              <p:cNvSpPr/>
              <p:nvPr/>
            </p:nvSpPr>
            <p:spPr>
              <a:xfrm>
                <a:off x="6352156" y="1326490"/>
                <a:ext cx="1620957"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Main land use</a:t>
                </a:r>
              </a:p>
            </p:txBody>
          </p:sp>
        </p:grpSp>
      </p:grpSp>
      <p:sp>
        <p:nvSpPr>
          <p:cNvPr id="28" name="矩形 27">
            <a:extLst>
              <a:ext uri="{FF2B5EF4-FFF2-40B4-BE49-F238E27FC236}">
                <a16:creationId xmlns:a16="http://schemas.microsoft.com/office/drawing/2014/main" id="{B40A84D5-EC8D-4C14-9488-E01A14243EE3}"/>
              </a:ext>
            </a:extLst>
          </p:cNvPr>
          <p:cNvSpPr/>
          <p:nvPr/>
        </p:nvSpPr>
        <p:spPr>
          <a:xfrm>
            <a:off x="499952" y="1126466"/>
            <a:ext cx="2266967" cy="400110"/>
          </a:xfrm>
          <a:prstGeom prst="rect">
            <a:avLst/>
          </a:prstGeom>
        </p:spPr>
        <p:txBody>
          <a:bodyPr wrap="none">
            <a:spAutoFit/>
          </a:bodyPr>
          <a:lstStyle/>
          <a:p>
            <a:pPr marL="285750" indent="-28575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 Data extraction</a:t>
            </a:r>
          </a:p>
        </p:txBody>
      </p:sp>
    </p:spTree>
    <p:extLst>
      <p:ext uri="{BB962C8B-B14F-4D97-AF65-F5344CB8AC3E}">
        <p14:creationId xmlns:p14="http://schemas.microsoft.com/office/powerpoint/2010/main" val="1551315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AEB919-1A34-467B-A66C-47369963425C}"/>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Data</a:t>
            </a:r>
          </a:p>
        </p:txBody>
      </p:sp>
      <p:sp>
        <p:nvSpPr>
          <p:cNvPr id="6" name="矩形 5">
            <a:extLst>
              <a:ext uri="{FF2B5EF4-FFF2-40B4-BE49-F238E27FC236}">
                <a16:creationId xmlns:a16="http://schemas.microsoft.com/office/drawing/2014/main" id="{D30A53E8-B5C3-405E-8E6F-E687C629833F}"/>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FED7A80E-320C-4090-8B93-D9D68B505FDC}"/>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7794AA-1503-4FCD-BD03-BB804A032CB5}"/>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FE7C763A-95D2-468B-A45B-A618BA7C6628}"/>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1">
            <a:extLst>
              <a:ext uri="{FF2B5EF4-FFF2-40B4-BE49-F238E27FC236}">
                <a16:creationId xmlns:a16="http://schemas.microsoft.com/office/drawing/2014/main" id="{48452865-7F7D-4DC9-A921-2F476525AD7B}"/>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79</a:t>
            </a:fld>
            <a:endParaRPr lang="zh-CN" altLang="en-US"/>
          </a:p>
        </p:txBody>
      </p:sp>
      <p:pic>
        <p:nvPicPr>
          <p:cNvPr id="13" name="图片 12">
            <a:extLst>
              <a:ext uri="{FF2B5EF4-FFF2-40B4-BE49-F238E27FC236}">
                <a16:creationId xmlns:a16="http://schemas.microsoft.com/office/drawing/2014/main" id="{5637D842-EB17-45BD-B230-CC4DC7C3F4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582" y="1493099"/>
            <a:ext cx="6676831" cy="4956150"/>
          </a:xfrm>
          <a:prstGeom prst="rect">
            <a:avLst/>
          </a:prstGeom>
          <a:noFill/>
          <a:ln>
            <a:noFill/>
          </a:ln>
        </p:spPr>
      </p:pic>
      <p:sp>
        <p:nvSpPr>
          <p:cNvPr id="15" name="文本框 14">
            <a:extLst>
              <a:ext uri="{FF2B5EF4-FFF2-40B4-BE49-F238E27FC236}">
                <a16:creationId xmlns:a16="http://schemas.microsoft.com/office/drawing/2014/main" id="{41B1A0AF-D34B-490A-BC47-D2E0C50D22E0}"/>
              </a:ext>
            </a:extLst>
          </p:cNvPr>
          <p:cNvSpPr txBox="1"/>
          <p:nvPr/>
        </p:nvSpPr>
        <p:spPr>
          <a:xfrm>
            <a:off x="2398004" y="1053571"/>
            <a:ext cx="4347985" cy="400110"/>
          </a:xfrm>
          <a:prstGeom prst="rect">
            <a:avLst/>
          </a:prstGeom>
          <a:noFill/>
          <a:ln w="19050">
            <a:noFill/>
          </a:ln>
        </p:spPr>
        <p:txBody>
          <a:bodyPr wrap="non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Data Source: Person Trip Survey </a:t>
            </a:r>
            <a:endParaRPr lang="zh-CN" altLang="en-US" sz="2000" dirty="0">
              <a:latin typeface="Helvetica" panose="020B0604020202020204" pitchFamily="34" charset="0"/>
              <a:cs typeface="Helvetica" panose="020B0604020202020204" pitchFamily="34" charset="0"/>
            </a:endParaRPr>
          </a:p>
        </p:txBody>
      </p:sp>
      <p:grpSp>
        <p:nvGrpSpPr>
          <p:cNvPr id="11" name="组合 10">
            <a:extLst>
              <a:ext uri="{FF2B5EF4-FFF2-40B4-BE49-F238E27FC236}">
                <a16:creationId xmlns:a16="http://schemas.microsoft.com/office/drawing/2014/main" id="{05FEBF77-1477-488C-8460-49FB3313643D}"/>
              </a:ext>
            </a:extLst>
          </p:cNvPr>
          <p:cNvGrpSpPr/>
          <p:nvPr/>
        </p:nvGrpSpPr>
        <p:grpSpPr>
          <a:xfrm>
            <a:off x="306570" y="591906"/>
            <a:ext cx="2604620" cy="461665"/>
            <a:chOff x="-3" y="4326643"/>
            <a:chExt cx="2604620" cy="461665"/>
          </a:xfrm>
        </p:grpSpPr>
        <p:sp>
          <p:nvSpPr>
            <p:cNvPr id="12" name="矩形 11">
              <a:extLst>
                <a:ext uri="{FF2B5EF4-FFF2-40B4-BE49-F238E27FC236}">
                  <a16:creationId xmlns:a16="http://schemas.microsoft.com/office/drawing/2014/main" id="{A0C789AB-41B4-4D80-BC62-388E54DA1CA9}"/>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589B9D1-65D3-4971-B4DB-4170A1FE78DD}"/>
                </a:ext>
              </a:extLst>
            </p:cNvPr>
            <p:cNvSpPr txBox="1"/>
            <p:nvPr/>
          </p:nvSpPr>
          <p:spPr>
            <a:xfrm>
              <a:off x="193379" y="4326643"/>
              <a:ext cx="241123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Data processing</a:t>
              </a:r>
            </a:p>
          </p:txBody>
        </p:sp>
      </p:grpSp>
    </p:spTree>
    <p:extLst>
      <p:ext uri="{BB962C8B-B14F-4D97-AF65-F5344CB8AC3E}">
        <p14:creationId xmlns:p14="http://schemas.microsoft.com/office/powerpoint/2010/main" val="201556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E94CCF3-A726-4864-B933-21150B84F6F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purpose</a:t>
            </a:r>
          </a:p>
        </p:txBody>
      </p:sp>
      <p:sp>
        <p:nvSpPr>
          <p:cNvPr id="6" name="矩形 5">
            <a:extLst>
              <a:ext uri="{FF2B5EF4-FFF2-40B4-BE49-F238E27FC236}">
                <a16:creationId xmlns:a16="http://schemas.microsoft.com/office/drawing/2014/main" id="{18072355-50F6-45E2-B0D0-3CD83C833C42}"/>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7" name="直接连接符 6">
            <a:extLst>
              <a:ext uri="{FF2B5EF4-FFF2-40B4-BE49-F238E27FC236}">
                <a16:creationId xmlns:a16="http://schemas.microsoft.com/office/drawing/2014/main" id="{7CE18012-45E8-40CD-B0F6-351296D232AC}"/>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FAA6CF3-7E10-45CB-A1E7-8E5647DD9D39}"/>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F53870-3F95-4560-A9E0-3EA9FE89E628}"/>
              </a:ext>
            </a:extLst>
          </p:cNvPr>
          <p:cNvSpPr/>
          <p:nvPr/>
        </p:nvSpPr>
        <p:spPr>
          <a:xfrm>
            <a:off x="0" y="537684"/>
            <a:ext cx="9143999" cy="174294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C7ED3C1A-00FB-4865-BBC0-2B8EFFD32840}"/>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53164CF-94C2-4C27-8866-7F86ABE123D0}"/>
              </a:ext>
            </a:extLst>
          </p:cNvPr>
          <p:cNvSpPr txBox="1"/>
          <p:nvPr/>
        </p:nvSpPr>
        <p:spPr>
          <a:xfrm>
            <a:off x="659550" y="1175419"/>
            <a:ext cx="7824897" cy="872034"/>
          </a:xfrm>
          <a:prstGeom prst="rect">
            <a:avLst/>
          </a:prstGeom>
          <a:solidFill>
            <a:srgbClr val="85023E"/>
          </a:solidFill>
        </p:spPr>
        <p:txBody>
          <a:bodyPr wrap="square" rtlCol="0">
            <a:spAutoFit/>
          </a:bodyPr>
          <a:lstStyle/>
          <a:p>
            <a:pPr>
              <a:lnSpc>
                <a:spcPct val="150000"/>
              </a:lnSpc>
            </a:pPr>
            <a:r>
              <a:rPr lang="en-US" altLang="zh-CN" dirty="0">
                <a:solidFill>
                  <a:schemeClr val="bg1"/>
                </a:solidFill>
                <a:latin typeface="Helvetica" panose="020B0604020202020204" pitchFamily="34" charset="0"/>
                <a:cs typeface="Helvetica" panose="020B0604020202020204" pitchFamily="34" charset="0"/>
              </a:rPr>
              <a:t>Exploring the factors influencing rail transit ridership from multiple perspectives and estimating the influence.</a:t>
            </a:r>
          </a:p>
        </p:txBody>
      </p:sp>
      <p:grpSp>
        <p:nvGrpSpPr>
          <p:cNvPr id="21" name="组合 20">
            <a:extLst>
              <a:ext uri="{FF2B5EF4-FFF2-40B4-BE49-F238E27FC236}">
                <a16:creationId xmlns:a16="http://schemas.microsoft.com/office/drawing/2014/main" id="{2B626B7F-E23D-4AC6-987E-33D9AC6F4F02}"/>
              </a:ext>
            </a:extLst>
          </p:cNvPr>
          <p:cNvGrpSpPr/>
          <p:nvPr/>
        </p:nvGrpSpPr>
        <p:grpSpPr>
          <a:xfrm>
            <a:off x="306570" y="591906"/>
            <a:ext cx="2245547" cy="461665"/>
            <a:chOff x="-3" y="4326643"/>
            <a:chExt cx="2245547" cy="461665"/>
          </a:xfrm>
        </p:grpSpPr>
        <p:sp>
          <p:nvSpPr>
            <p:cNvPr id="22" name="矩形 21">
              <a:extLst>
                <a:ext uri="{FF2B5EF4-FFF2-40B4-BE49-F238E27FC236}">
                  <a16:creationId xmlns:a16="http://schemas.microsoft.com/office/drawing/2014/main" id="{69551209-F2B2-4532-8899-88D9ED86CFC9}"/>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97E0D25F-F4DF-44B6-BA4A-BA668C5BC16B}"/>
                </a:ext>
              </a:extLst>
            </p:cNvPr>
            <p:cNvSpPr txBox="1"/>
            <p:nvPr/>
          </p:nvSpPr>
          <p:spPr>
            <a:xfrm>
              <a:off x="193379" y="4326643"/>
              <a:ext cx="2052165"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Main purpose</a:t>
              </a:r>
            </a:p>
          </p:txBody>
        </p:sp>
      </p:grpSp>
      <p:grpSp>
        <p:nvGrpSpPr>
          <p:cNvPr id="24" name="组合 23">
            <a:extLst>
              <a:ext uri="{FF2B5EF4-FFF2-40B4-BE49-F238E27FC236}">
                <a16:creationId xmlns:a16="http://schemas.microsoft.com/office/drawing/2014/main" id="{D8690B10-F4D6-41D5-A22A-95DFB5EC945D}"/>
              </a:ext>
            </a:extLst>
          </p:cNvPr>
          <p:cNvGrpSpPr/>
          <p:nvPr/>
        </p:nvGrpSpPr>
        <p:grpSpPr>
          <a:xfrm>
            <a:off x="306570" y="2448977"/>
            <a:ext cx="4024880" cy="461665"/>
            <a:chOff x="-3" y="4326643"/>
            <a:chExt cx="4024880" cy="461665"/>
          </a:xfrm>
        </p:grpSpPr>
        <p:sp>
          <p:nvSpPr>
            <p:cNvPr id="25" name="矩形 24">
              <a:extLst>
                <a:ext uri="{FF2B5EF4-FFF2-40B4-BE49-F238E27FC236}">
                  <a16:creationId xmlns:a16="http://schemas.microsoft.com/office/drawing/2014/main" id="{6A850B28-6794-4DAD-9D59-A18BFB95C60C}"/>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6" name="文本框 25">
              <a:extLst>
                <a:ext uri="{FF2B5EF4-FFF2-40B4-BE49-F238E27FC236}">
                  <a16:creationId xmlns:a16="http://schemas.microsoft.com/office/drawing/2014/main" id="{ADDD680B-413D-41DE-BEF5-40E667DB53A3}"/>
                </a:ext>
              </a:extLst>
            </p:cNvPr>
            <p:cNvSpPr txBox="1"/>
            <p:nvPr/>
          </p:nvSpPr>
          <p:spPr>
            <a:xfrm>
              <a:off x="193379" y="4326643"/>
              <a:ext cx="3831498"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Specific issues in research</a:t>
              </a:r>
            </a:p>
          </p:txBody>
        </p:sp>
      </p:grpSp>
      <p:grpSp>
        <p:nvGrpSpPr>
          <p:cNvPr id="27" name="组合 26">
            <a:extLst>
              <a:ext uri="{FF2B5EF4-FFF2-40B4-BE49-F238E27FC236}">
                <a16:creationId xmlns:a16="http://schemas.microsoft.com/office/drawing/2014/main" id="{931F6C7D-EE2F-4425-904A-FFAFDC061E94}"/>
              </a:ext>
            </a:extLst>
          </p:cNvPr>
          <p:cNvGrpSpPr/>
          <p:nvPr/>
        </p:nvGrpSpPr>
        <p:grpSpPr>
          <a:xfrm>
            <a:off x="499951" y="3044784"/>
            <a:ext cx="8144096" cy="872034"/>
            <a:chOff x="499952" y="1278523"/>
            <a:chExt cx="8144096" cy="872034"/>
          </a:xfrm>
        </p:grpSpPr>
        <p:sp>
          <p:nvSpPr>
            <p:cNvPr id="28" name="矩形: 圆角 27">
              <a:extLst>
                <a:ext uri="{FF2B5EF4-FFF2-40B4-BE49-F238E27FC236}">
                  <a16:creationId xmlns:a16="http://schemas.microsoft.com/office/drawing/2014/main" id="{0DF5BD1F-199A-4D8A-929F-F9E30546C8F5}"/>
                </a:ext>
              </a:extLst>
            </p:cNvPr>
            <p:cNvSpPr/>
            <p:nvPr/>
          </p:nvSpPr>
          <p:spPr>
            <a:xfrm>
              <a:off x="499952" y="1278523"/>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9" name="矩形 28">
              <a:extLst>
                <a:ext uri="{FF2B5EF4-FFF2-40B4-BE49-F238E27FC236}">
                  <a16:creationId xmlns:a16="http://schemas.microsoft.com/office/drawing/2014/main" id="{2C8CD437-662C-4DC8-847E-8683F125B9DE}"/>
                </a:ext>
              </a:extLst>
            </p:cNvPr>
            <p:cNvSpPr/>
            <p:nvPr/>
          </p:nvSpPr>
          <p:spPr>
            <a:xfrm>
              <a:off x="788710" y="1278523"/>
              <a:ext cx="7855338" cy="872034"/>
            </a:xfrm>
            <a:prstGeom prst="rect">
              <a:avLst/>
            </a:prstGeom>
          </p:spPr>
          <p:txBody>
            <a:bodyPr wrap="square">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Walking</a:t>
              </a:r>
              <a:r>
                <a:rPr lang="en-US" altLang="zh-CN" dirty="0">
                  <a:latin typeface="Helvetica" panose="020B0604020202020204" pitchFamily="34" charset="0"/>
                  <a:cs typeface="Helvetica" panose="020B0604020202020204" pitchFamily="34" charset="0"/>
                </a:rPr>
                <a:t> is the most important travel modes in accessing transit stations, also one of the most key determinants on the utilization of rail transit.</a:t>
              </a:r>
              <a:endParaRPr lang="en-US" altLang="zh-CN" dirty="0">
                <a:solidFill>
                  <a:srgbClr val="FF3300"/>
                </a:solidFill>
                <a:latin typeface="Helvetica" panose="020B0604020202020204" pitchFamily="34" charset="0"/>
                <a:cs typeface="Helvetica" panose="020B0604020202020204" pitchFamily="34" charset="0"/>
              </a:endParaRPr>
            </a:p>
          </p:txBody>
        </p:sp>
      </p:grpSp>
      <p:grpSp>
        <p:nvGrpSpPr>
          <p:cNvPr id="30" name="组合 29">
            <a:extLst>
              <a:ext uri="{FF2B5EF4-FFF2-40B4-BE49-F238E27FC236}">
                <a16:creationId xmlns:a16="http://schemas.microsoft.com/office/drawing/2014/main" id="{08C41C74-83A5-4DC7-BC9C-83DE6A70A11F}"/>
              </a:ext>
            </a:extLst>
          </p:cNvPr>
          <p:cNvGrpSpPr/>
          <p:nvPr/>
        </p:nvGrpSpPr>
        <p:grpSpPr>
          <a:xfrm>
            <a:off x="499951" y="4073418"/>
            <a:ext cx="8143850" cy="872034"/>
            <a:chOff x="499951" y="3507430"/>
            <a:chExt cx="8143850" cy="872034"/>
          </a:xfrm>
        </p:grpSpPr>
        <p:sp>
          <p:nvSpPr>
            <p:cNvPr id="31" name="矩形: 圆角 30">
              <a:extLst>
                <a:ext uri="{FF2B5EF4-FFF2-40B4-BE49-F238E27FC236}">
                  <a16:creationId xmlns:a16="http://schemas.microsoft.com/office/drawing/2014/main" id="{51CC0429-60DC-49D6-BC8E-54743806FA5E}"/>
                </a:ext>
              </a:extLst>
            </p:cNvPr>
            <p:cNvSpPr/>
            <p:nvPr/>
          </p:nvSpPr>
          <p:spPr>
            <a:xfrm>
              <a:off x="499951" y="3507430"/>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2" name="矩形 31">
              <a:extLst>
                <a:ext uri="{FF2B5EF4-FFF2-40B4-BE49-F238E27FC236}">
                  <a16:creationId xmlns:a16="http://schemas.microsoft.com/office/drawing/2014/main" id="{CD97F1AC-60C4-4910-B560-0B1BB8CABE26}"/>
                </a:ext>
              </a:extLst>
            </p:cNvPr>
            <p:cNvSpPr/>
            <p:nvPr/>
          </p:nvSpPr>
          <p:spPr>
            <a:xfrm>
              <a:off x="788465" y="3507430"/>
              <a:ext cx="7855336" cy="872034"/>
            </a:xfrm>
            <a:prstGeom prst="rect">
              <a:avLst/>
            </a:prstGeom>
          </p:spPr>
          <p:txBody>
            <a:bodyPr wrap="square">
              <a:spAutoFit/>
            </a:bodyPr>
            <a:lstStyle/>
            <a:p>
              <a:pPr>
                <a:lnSpc>
                  <a:spcPct val="150000"/>
                </a:lnSpc>
              </a:pPr>
              <a:r>
                <a:rPr lang="en-US" altLang="zh-CN" dirty="0">
                  <a:solidFill>
                    <a:srgbClr val="FF3300"/>
                  </a:solidFill>
                  <a:latin typeface="Helvetica" panose="020B0604020202020204" pitchFamily="34" charset="0"/>
                  <a:cs typeface="Helvetica" panose="020B0604020202020204" pitchFamily="34" charset="0"/>
                </a:rPr>
                <a:t>Rail transit ridership </a:t>
              </a:r>
              <a:r>
                <a:rPr lang="en-US" altLang="zh-CN" dirty="0">
                  <a:latin typeface="Helvetica" panose="020B0604020202020204" pitchFamily="34" charset="0"/>
                  <a:cs typeface="Helvetica" panose="020B0604020202020204" pitchFamily="34" charset="0"/>
                </a:rPr>
                <a:t>is considered to be mainly </a:t>
              </a:r>
              <a:r>
                <a:rPr lang="en-US" altLang="zh-CN" dirty="0">
                  <a:solidFill>
                    <a:srgbClr val="FF3300"/>
                  </a:solidFill>
                  <a:latin typeface="Helvetica" panose="020B0604020202020204" pitchFamily="34" charset="0"/>
                  <a:cs typeface="Helvetica" panose="020B0604020202020204" pitchFamily="34" charset="0"/>
                </a:rPr>
                <a:t>affected by the factors surrounding the station</a:t>
              </a:r>
              <a:r>
                <a:rPr lang="en-US" altLang="zh-CN" dirty="0">
                  <a:latin typeface="Helvetica" panose="020B0604020202020204" pitchFamily="34" charset="0"/>
                  <a:cs typeface="Helvetica" panose="020B0604020202020204" pitchFamily="34" charset="0"/>
                </a:rPr>
                <a:t>. </a:t>
              </a:r>
            </a:p>
          </p:txBody>
        </p:sp>
      </p:grpSp>
      <p:grpSp>
        <p:nvGrpSpPr>
          <p:cNvPr id="33" name="组合 32">
            <a:extLst>
              <a:ext uri="{FF2B5EF4-FFF2-40B4-BE49-F238E27FC236}">
                <a16:creationId xmlns:a16="http://schemas.microsoft.com/office/drawing/2014/main" id="{443AF1FF-6D4B-425F-A684-2D71C76BBD71}"/>
              </a:ext>
            </a:extLst>
          </p:cNvPr>
          <p:cNvGrpSpPr/>
          <p:nvPr/>
        </p:nvGrpSpPr>
        <p:grpSpPr>
          <a:xfrm>
            <a:off x="499951" y="5102052"/>
            <a:ext cx="8143602" cy="1287532"/>
            <a:chOff x="500199" y="4465167"/>
            <a:chExt cx="8143602" cy="1287532"/>
          </a:xfrm>
        </p:grpSpPr>
        <p:sp>
          <p:nvSpPr>
            <p:cNvPr id="34" name="矩形: 圆角 33">
              <a:extLst>
                <a:ext uri="{FF2B5EF4-FFF2-40B4-BE49-F238E27FC236}">
                  <a16:creationId xmlns:a16="http://schemas.microsoft.com/office/drawing/2014/main" id="{8700D33C-0D0C-489F-BEB1-BCEB8951FA5C}"/>
                </a:ext>
              </a:extLst>
            </p:cNvPr>
            <p:cNvSpPr/>
            <p:nvPr/>
          </p:nvSpPr>
          <p:spPr>
            <a:xfrm>
              <a:off x="500199" y="4465167"/>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9D74579E-2196-460C-BDAF-080892A335A5}"/>
                </a:ext>
              </a:extLst>
            </p:cNvPr>
            <p:cNvSpPr/>
            <p:nvPr/>
          </p:nvSpPr>
          <p:spPr>
            <a:xfrm>
              <a:off x="788709" y="4465167"/>
              <a:ext cx="7855092" cy="1287532"/>
            </a:xfrm>
            <a:prstGeom prst="rect">
              <a:avLst/>
            </a:prstGeom>
          </p:spPr>
          <p:txBody>
            <a:bodyPr wrap="square">
              <a:spAutoFit/>
            </a:bodyPr>
            <a:lstStyle/>
            <a:p>
              <a:pPr>
                <a:lnSpc>
                  <a:spcPct val="150000"/>
                </a:lnSpc>
              </a:pPr>
              <a:r>
                <a:rPr lang="en-US" altLang="zh-CN" dirty="0">
                  <a:latin typeface="Helvetica" panose="020B0604020202020204" pitchFamily="34" charset="0"/>
                  <a:cs typeface="Helvetica" panose="020B0604020202020204" pitchFamily="34" charset="0"/>
                </a:rPr>
                <a:t>The rail transit station is in a network. When the ridership is affected by the environmental factors around the station, </a:t>
              </a:r>
              <a:r>
                <a:rPr lang="en-US" altLang="zh-CN" dirty="0">
                  <a:solidFill>
                    <a:srgbClr val="FF3300"/>
                  </a:solidFill>
                  <a:latin typeface="Helvetica" panose="020B0604020202020204" pitchFamily="34" charset="0"/>
                  <a:cs typeface="Helvetica" panose="020B0604020202020204" pitchFamily="34" charset="0"/>
                </a:rPr>
                <a:t>it is also influenced by</a:t>
              </a:r>
              <a:r>
                <a:rPr lang="en-US" altLang="zh-CN" dirty="0">
                  <a:latin typeface="Helvetica" panose="020B0604020202020204" pitchFamily="34" charset="0"/>
                  <a:cs typeface="Helvetica" panose="020B0604020202020204" pitchFamily="34" charset="0"/>
                </a:rPr>
                <a:t> the environmental factors around </a:t>
              </a:r>
              <a:r>
                <a:rPr lang="en-US" altLang="zh-CN" dirty="0">
                  <a:solidFill>
                    <a:srgbClr val="FF3300"/>
                  </a:solidFill>
                  <a:latin typeface="Helvetica" panose="020B0604020202020204" pitchFamily="34" charset="0"/>
                  <a:cs typeface="Helvetica" panose="020B0604020202020204" pitchFamily="34" charset="0"/>
                </a:rPr>
                <a:t>the other stations </a:t>
              </a:r>
              <a:r>
                <a:rPr lang="en-US" altLang="zh-CN" dirty="0">
                  <a:latin typeface="Helvetica" panose="020B0604020202020204" pitchFamily="34" charset="0"/>
                  <a:cs typeface="Helvetica" panose="020B0604020202020204" pitchFamily="34" charset="0"/>
                </a:rPr>
                <a:t>in the same network.</a:t>
              </a:r>
              <a:endParaRPr lang="en-US" altLang="zh-CN" dirty="0">
                <a:solidFill>
                  <a:srgbClr val="FF3300"/>
                </a:solidFill>
                <a:latin typeface="Helvetica" panose="020B0604020202020204" pitchFamily="34" charset="0"/>
                <a:cs typeface="Helvetica" panose="020B0604020202020204" pitchFamily="34" charset="0"/>
              </a:endParaRPr>
            </a:p>
          </p:txBody>
        </p:sp>
      </p:grpSp>
      <p:sp>
        <p:nvSpPr>
          <p:cNvPr id="36" name="文本框 35">
            <a:extLst>
              <a:ext uri="{FF2B5EF4-FFF2-40B4-BE49-F238E27FC236}">
                <a16:creationId xmlns:a16="http://schemas.microsoft.com/office/drawing/2014/main" id="{25DF4F9B-65D5-4894-98CF-F5D9C74043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37" name="直接连接符 36">
            <a:extLst>
              <a:ext uri="{FF2B5EF4-FFF2-40B4-BE49-F238E27FC236}">
                <a16:creationId xmlns:a16="http://schemas.microsoft.com/office/drawing/2014/main" id="{F533FFBC-F230-4866-84CF-0DA0EC930EE4}"/>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灯片编号占位符 1">
            <a:extLst>
              <a:ext uri="{FF2B5EF4-FFF2-40B4-BE49-F238E27FC236}">
                <a16:creationId xmlns:a16="http://schemas.microsoft.com/office/drawing/2014/main" id="{99CEC716-9810-4FEA-A94E-05083859BCD6}"/>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8</a:t>
            </a:fld>
            <a:endParaRPr lang="zh-CN" altLang="en-US"/>
          </a:p>
        </p:txBody>
      </p:sp>
    </p:spTree>
    <p:extLst>
      <p:ext uri="{BB962C8B-B14F-4D97-AF65-F5344CB8AC3E}">
        <p14:creationId xmlns:p14="http://schemas.microsoft.com/office/powerpoint/2010/main" val="2433087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6805892-8647-42F7-A1D8-0FBFE3D5C32E}"/>
              </a:ext>
            </a:extLst>
          </p:cNvPr>
          <p:cNvSpPr txBox="1"/>
          <p:nvPr/>
        </p:nvSpPr>
        <p:spPr>
          <a:xfrm>
            <a:off x="-2" y="4237123"/>
            <a:ext cx="9144001" cy="218521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Assuming the distribution of walking duration of the passengers with the </a:t>
            </a:r>
            <a:r>
              <a:rPr lang="en-US" altLang="zh-CN" dirty="0">
                <a:solidFill>
                  <a:srgbClr val="FF3300"/>
                </a:solidFill>
                <a:latin typeface="Helvetica" panose="020B0604020202020204" pitchFamily="34" charset="0"/>
                <a:cs typeface="Helvetica" panose="020B0604020202020204" pitchFamily="34" charset="0"/>
              </a:rPr>
              <a:t>same attributions</a:t>
            </a:r>
            <a:r>
              <a:rPr lang="en-US" altLang="zh-CN" dirty="0">
                <a:latin typeface="Helvetica" panose="020B0604020202020204" pitchFamily="34" charset="0"/>
                <a:cs typeface="Helvetica" panose="020B0604020202020204" pitchFamily="34" charset="0"/>
              </a:rPr>
              <a:t> subject to the </a:t>
            </a:r>
            <a:r>
              <a:rPr lang="en-US" altLang="zh-CN" dirty="0">
                <a:solidFill>
                  <a:srgbClr val="FF3300"/>
                </a:solidFill>
                <a:latin typeface="Helvetica" panose="020B0604020202020204" pitchFamily="34" charset="0"/>
                <a:cs typeface="Helvetica" panose="020B0604020202020204" pitchFamily="34" charset="0"/>
              </a:rPr>
              <a:t>normal distribution</a:t>
            </a:r>
            <a:r>
              <a:rPr lang="en-US" altLang="zh-CN" dirty="0">
                <a:latin typeface="Helvetica" panose="020B0604020202020204" pitchFamily="34" charset="0"/>
                <a:cs typeface="Helvetica" panose="020B0604020202020204" pitchFamily="34" charset="0"/>
              </a:rPr>
              <a:t>.</a:t>
            </a:r>
          </a:p>
          <a:p>
            <a:pPr marL="342900" indent="-342900">
              <a:spcAft>
                <a:spcPts val="600"/>
              </a:spcAft>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If the survey result obtained from the questionnaire showed one group of passengers with specific attributes </a:t>
            </a:r>
            <a:r>
              <a:rPr lang="en-US" altLang="zh-CN" dirty="0">
                <a:solidFill>
                  <a:srgbClr val="FF3300"/>
                </a:solidFill>
                <a:latin typeface="Helvetica" panose="020B0604020202020204" pitchFamily="34" charset="0"/>
                <a:cs typeface="Helvetica" panose="020B0604020202020204" pitchFamily="34" charset="0"/>
              </a:rPr>
              <a:t>tend to walk longer</a:t>
            </a:r>
            <a:r>
              <a:rPr lang="en-US" altLang="zh-CN" dirty="0">
                <a:latin typeface="Helvetica" panose="020B0604020202020204" pitchFamily="34" charset="0"/>
                <a:cs typeface="Helvetica" panose="020B0604020202020204" pitchFamily="34" charset="0"/>
              </a:rPr>
              <a:t>, it means this group of passengers can </a:t>
            </a:r>
            <a:r>
              <a:rPr lang="en-US" altLang="zh-CN" dirty="0">
                <a:solidFill>
                  <a:srgbClr val="FF3300"/>
                </a:solidFill>
                <a:latin typeface="Helvetica" panose="020B0604020202020204" pitchFamily="34" charset="0"/>
                <a:cs typeface="Helvetica" panose="020B0604020202020204" pitchFamily="34" charset="0"/>
              </a:rPr>
              <a:t>accept a longer walking duration.</a:t>
            </a: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In this graph it can be considered that </a:t>
            </a:r>
            <a:r>
              <a:rPr lang="en-US" altLang="zh-CN" dirty="0">
                <a:solidFill>
                  <a:srgbClr val="FF3300"/>
                </a:solidFill>
                <a:latin typeface="Helvetica" panose="020B0604020202020204" pitchFamily="34" charset="0"/>
                <a:cs typeface="Helvetica" panose="020B0604020202020204" pitchFamily="34" charset="0"/>
              </a:rPr>
              <a:t>Group 1 </a:t>
            </a:r>
            <a:r>
              <a:rPr lang="en-US" altLang="zh-CN" dirty="0">
                <a:latin typeface="Helvetica" panose="020B0604020202020204" pitchFamily="34" charset="0"/>
                <a:cs typeface="Helvetica" panose="020B0604020202020204" pitchFamily="34" charset="0"/>
              </a:rPr>
              <a:t>can accept a </a:t>
            </a:r>
            <a:r>
              <a:rPr lang="en-US" altLang="zh-CN" dirty="0">
                <a:solidFill>
                  <a:srgbClr val="FF3300"/>
                </a:solidFill>
                <a:latin typeface="Helvetica" panose="020B0604020202020204" pitchFamily="34" charset="0"/>
                <a:cs typeface="Helvetica" panose="020B0604020202020204" pitchFamily="34" charset="0"/>
              </a:rPr>
              <a:t>longer</a:t>
            </a:r>
            <a:r>
              <a:rPr lang="en-US" altLang="zh-CN" dirty="0">
                <a:latin typeface="Helvetica" panose="020B0604020202020204" pitchFamily="34" charset="0"/>
                <a:cs typeface="Helvetica" panose="020B0604020202020204" pitchFamily="34" charset="0"/>
              </a:rPr>
              <a:t> walking duration </a:t>
            </a:r>
            <a:r>
              <a:rPr lang="en-US" altLang="zh-CN" dirty="0">
                <a:solidFill>
                  <a:srgbClr val="FF3300"/>
                </a:solidFill>
                <a:latin typeface="Helvetica" panose="020B0604020202020204" pitchFamily="34" charset="0"/>
                <a:cs typeface="Helvetica" panose="020B0604020202020204" pitchFamily="34" charset="0"/>
              </a:rPr>
              <a:t>than Group 2.</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B12D7467-5A6E-4E77-B0CC-10E7B5927078}"/>
              </a:ext>
            </a:extLst>
          </p:cNvPr>
          <p:cNvSpPr/>
          <p:nvPr/>
        </p:nvSpPr>
        <p:spPr>
          <a:xfrm>
            <a:off x="0" y="537685"/>
            <a:ext cx="9143999" cy="361356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19A6CF82-2490-49FD-824A-572F80D9A78C}"/>
              </a:ext>
            </a:extLst>
          </p:cNvPr>
          <p:cNvGrpSpPr/>
          <p:nvPr/>
        </p:nvGrpSpPr>
        <p:grpSpPr>
          <a:xfrm>
            <a:off x="489799" y="780302"/>
            <a:ext cx="8164674" cy="3328508"/>
            <a:chOff x="638503" y="1012952"/>
            <a:chExt cx="8164674" cy="3328508"/>
          </a:xfrm>
        </p:grpSpPr>
        <p:pic>
          <p:nvPicPr>
            <p:cNvPr id="10" name="图片 9">
              <a:extLst>
                <a:ext uri="{FF2B5EF4-FFF2-40B4-BE49-F238E27FC236}">
                  <a16:creationId xmlns:a16="http://schemas.microsoft.com/office/drawing/2014/main" id="{DF6CDC8E-811B-423C-9B4F-6FA7653F8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57" y="1012952"/>
              <a:ext cx="4849448" cy="3232965"/>
            </a:xfrm>
            <a:prstGeom prst="rect">
              <a:avLst/>
            </a:prstGeom>
          </p:spPr>
        </p:pic>
        <p:grpSp>
          <p:nvGrpSpPr>
            <p:cNvPr id="11" name="组合 10">
              <a:extLst>
                <a:ext uri="{FF2B5EF4-FFF2-40B4-BE49-F238E27FC236}">
                  <a16:creationId xmlns:a16="http://schemas.microsoft.com/office/drawing/2014/main" id="{3DCFC35E-E7E0-45A0-BBF7-D39B8DBB79AB}"/>
                </a:ext>
              </a:extLst>
            </p:cNvPr>
            <p:cNvGrpSpPr/>
            <p:nvPr/>
          </p:nvGrpSpPr>
          <p:grpSpPr>
            <a:xfrm>
              <a:off x="1939037" y="1368139"/>
              <a:ext cx="822342" cy="2403999"/>
              <a:chOff x="3095643" y="1295922"/>
              <a:chExt cx="822342" cy="2403999"/>
            </a:xfrm>
          </p:grpSpPr>
          <p:cxnSp>
            <p:nvCxnSpPr>
              <p:cNvPr id="15" name="直接连接符 14">
                <a:extLst>
                  <a:ext uri="{FF2B5EF4-FFF2-40B4-BE49-F238E27FC236}">
                    <a16:creationId xmlns:a16="http://schemas.microsoft.com/office/drawing/2014/main" id="{889CA7D3-431F-4056-A5DF-F7FC5979A708}"/>
                  </a:ext>
                </a:extLst>
              </p:cNvPr>
              <p:cNvCxnSpPr>
                <a:cxnSpLocks/>
              </p:cNvCxnSpPr>
              <p:nvPr/>
            </p:nvCxnSpPr>
            <p:spPr>
              <a:xfrm flipV="1">
                <a:off x="3507522" y="1295922"/>
                <a:ext cx="0" cy="240399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68A24B7-A791-4B7E-8B69-8AF230C62C97}"/>
                  </a:ext>
                </a:extLst>
              </p:cNvPr>
              <p:cNvSpPr txBox="1"/>
              <p:nvPr/>
            </p:nvSpPr>
            <p:spPr>
              <a:xfrm>
                <a:off x="3095643" y="3298001"/>
                <a:ext cx="822342" cy="400110"/>
              </a:xfrm>
              <a:prstGeom prst="rect">
                <a:avLst/>
              </a:prstGeom>
              <a:solidFill>
                <a:schemeClr val="bg1"/>
              </a:solidFill>
              <a:ln>
                <a:solidFill>
                  <a:schemeClr val="tx1"/>
                </a:solidFill>
              </a:ln>
            </p:spPr>
            <p:txBody>
              <a:bodyPr wrap="square" rtlCol="0">
                <a:spAutoFit/>
              </a:bodyPr>
              <a:lstStyle/>
              <a:p>
                <a:r>
                  <a:rPr lang="en-US" altLang="zh-CN" sz="2000" dirty="0">
                    <a:latin typeface="Helvetica" panose="020B0604020202020204" pitchFamily="34" charset="0"/>
                    <a:cs typeface="Helvetica" panose="020B0604020202020204" pitchFamily="34" charset="0"/>
                  </a:rPr>
                  <a:t>6 min</a:t>
                </a:r>
                <a:endParaRPr lang="zh-CN" altLang="en-US" sz="2000" dirty="0">
                  <a:latin typeface="Helvetica" panose="020B0604020202020204" pitchFamily="34" charset="0"/>
                  <a:cs typeface="Helvetica" panose="020B0604020202020204" pitchFamily="34" charset="0"/>
                </a:endParaRPr>
              </a:p>
            </p:txBody>
          </p:sp>
        </p:grpSp>
        <p:sp>
          <p:nvSpPr>
            <p:cNvPr id="19" name="文本框 18">
              <a:extLst>
                <a:ext uri="{FF2B5EF4-FFF2-40B4-BE49-F238E27FC236}">
                  <a16:creationId xmlns:a16="http://schemas.microsoft.com/office/drawing/2014/main" id="{6B8E04CF-4C48-4BD2-976F-5E829BE04D40}"/>
                </a:ext>
              </a:extLst>
            </p:cNvPr>
            <p:cNvSpPr txBox="1"/>
            <p:nvPr/>
          </p:nvSpPr>
          <p:spPr>
            <a:xfrm>
              <a:off x="5943483" y="3370124"/>
              <a:ext cx="2859694" cy="646331"/>
            </a:xfrm>
            <a:prstGeom prst="rect">
              <a:avLst/>
            </a:prstGeom>
            <a:noFill/>
            <a:ln w="19050">
              <a:solidFill>
                <a:srgbClr val="FF5050"/>
              </a:solidFill>
              <a:prstDash val="dash"/>
            </a:ln>
          </p:spPr>
          <p:txBody>
            <a:bodyPr wrap="square" rtlCol="0">
              <a:spAutoFit/>
            </a:bodyPr>
            <a:lstStyle/>
            <a:p>
              <a:pPr algn="ctr"/>
              <a:r>
                <a:rPr lang="en-US" altLang="zh-CN" dirty="0">
                  <a:latin typeface="Helvetica" panose="020B0604020202020204" pitchFamily="34" charset="0"/>
                  <a:cs typeface="Helvetica" panose="020B0604020202020204" pitchFamily="34" charset="0"/>
                </a:rPr>
                <a:t>If considering the threshold of </a:t>
              </a:r>
              <a:r>
                <a:rPr lang="en-US" altLang="zh-CN" dirty="0">
                  <a:solidFill>
                    <a:srgbClr val="FF3300"/>
                  </a:solidFill>
                  <a:latin typeface="Helvetica" panose="020B0604020202020204" pitchFamily="34" charset="0"/>
                  <a:cs typeface="Helvetica" panose="020B0604020202020204" pitchFamily="34" charset="0"/>
                </a:rPr>
                <a:t>6 minutes</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20" name="组合 19">
              <a:extLst>
                <a:ext uri="{FF2B5EF4-FFF2-40B4-BE49-F238E27FC236}">
                  <a16:creationId xmlns:a16="http://schemas.microsoft.com/office/drawing/2014/main" id="{E4C038C9-FFA2-4FCB-8779-264F50904171}"/>
                </a:ext>
              </a:extLst>
            </p:cNvPr>
            <p:cNvGrpSpPr/>
            <p:nvPr/>
          </p:nvGrpSpPr>
          <p:grpSpPr>
            <a:xfrm>
              <a:off x="6322132" y="1368139"/>
              <a:ext cx="1617725" cy="369332"/>
              <a:chOff x="6357645" y="1337086"/>
              <a:chExt cx="1617725" cy="369332"/>
            </a:xfrm>
          </p:grpSpPr>
          <p:cxnSp>
            <p:nvCxnSpPr>
              <p:cNvPr id="21" name="直接连接符 20">
                <a:extLst>
                  <a:ext uri="{FF2B5EF4-FFF2-40B4-BE49-F238E27FC236}">
                    <a16:creationId xmlns:a16="http://schemas.microsoft.com/office/drawing/2014/main" id="{A48D82D7-7BE9-4828-BF78-E9390B734BF3}"/>
                  </a:ext>
                </a:extLst>
              </p:cNvPr>
              <p:cNvCxnSpPr/>
              <p:nvPr/>
            </p:nvCxnSpPr>
            <p:spPr>
              <a:xfrm>
                <a:off x="6357645" y="1527422"/>
                <a:ext cx="418920"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6B5316B-1D72-488C-8D9C-F01394301AD6}"/>
                  </a:ext>
                </a:extLst>
              </p:cNvPr>
              <p:cNvSpPr txBox="1"/>
              <p:nvPr/>
            </p:nvSpPr>
            <p:spPr>
              <a:xfrm>
                <a:off x="6957143" y="1337086"/>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1</a:t>
                </a:r>
                <a:endParaRPr lang="zh-CN" altLang="en-US" dirty="0">
                  <a:latin typeface="Helvetica" panose="020B0604020202020204" pitchFamily="34" charset="0"/>
                  <a:cs typeface="Helvetica" panose="020B0604020202020204" pitchFamily="34" charset="0"/>
                </a:endParaRPr>
              </a:p>
            </p:txBody>
          </p:sp>
        </p:grpSp>
        <p:grpSp>
          <p:nvGrpSpPr>
            <p:cNvPr id="23" name="组合 22">
              <a:extLst>
                <a:ext uri="{FF2B5EF4-FFF2-40B4-BE49-F238E27FC236}">
                  <a16:creationId xmlns:a16="http://schemas.microsoft.com/office/drawing/2014/main" id="{5916538F-88B7-45E2-B0B7-31E7A21DBEA6}"/>
                </a:ext>
              </a:extLst>
            </p:cNvPr>
            <p:cNvGrpSpPr/>
            <p:nvPr/>
          </p:nvGrpSpPr>
          <p:grpSpPr>
            <a:xfrm>
              <a:off x="6322132" y="2009028"/>
              <a:ext cx="1617725" cy="369332"/>
              <a:chOff x="6357645" y="1977975"/>
              <a:chExt cx="1617725" cy="369332"/>
            </a:xfrm>
          </p:grpSpPr>
          <p:cxnSp>
            <p:nvCxnSpPr>
              <p:cNvPr id="24" name="直接连接符 23">
                <a:extLst>
                  <a:ext uri="{FF2B5EF4-FFF2-40B4-BE49-F238E27FC236}">
                    <a16:creationId xmlns:a16="http://schemas.microsoft.com/office/drawing/2014/main" id="{23423F08-262B-49BE-A347-2334E51EFB10}"/>
                  </a:ext>
                </a:extLst>
              </p:cNvPr>
              <p:cNvCxnSpPr/>
              <p:nvPr/>
            </p:nvCxnSpPr>
            <p:spPr>
              <a:xfrm>
                <a:off x="6357645" y="2162641"/>
                <a:ext cx="41892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CEF971-B3AB-4A78-A139-5DA5BAE6E86C}"/>
                  </a:ext>
                </a:extLst>
              </p:cNvPr>
              <p:cNvSpPr txBox="1"/>
              <p:nvPr/>
            </p:nvSpPr>
            <p:spPr>
              <a:xfrm>
                <a:off x="6957143" y="1977975"/>
                <a:ext cx="1018227"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Group 2</a:t>
                </a:r>
                <a:endParaRPr lang="zh-CN" altLang="en-US" dirty="0">
                  <a:latin typeface="Helvetica" panose="020B0604020202020204" pitchFamily="34" charset="0"/>
                  <a:cs typeface="Helvetica" panose="020B0604020202020204" pitchFamily="34" charset="0"/>
                </a:endParaRPr>
              </a:p>
            </p:txBody>
          </p:sp>
        </p:grpSp>
        <p:grpSp>
          <p:nvGrpSpPr>
            <p:cNvPr id="26" name="组合 25">
              <a:extLst>
                <a:ext uri="{FF2B5EF4-FFF2-40B4-BE49-F238E27FC236}">
                  <a16:creationId xmlns:a16="http://schemas.microsoft.com/office/drawing/2014/main" id="{2AA445B4-3E9F-4677-AE77-1A75A2264006}"/>
                </a:ext>
              </a:extLst>
            </p:cNvPr>
            <p:cNvGrpSpPr/>
            <p:nvPr/>
          </p:nvGrpSpPr>
          <p:grpSpPr>
            <a:xfrm>
              <a:off x="6322132" y="2649917"/>
              <a:ext cx="2000486" cy="369332"/>
              <a:chOff x="6357645" y="2618864"/>
              <a:chExt cx="2000486" cy="369332"/>
            </a:xfrm>
          </p:grpSpPr>
          <p:cxnSp>
            <p:nvCxnSpPr>
              <p:cNvPr id="27" name="直接连接符 26">
                <a:extLst>
                  <a:ext uri="{FF2B5EF4-FFF2-40B4-BE49-F238E27FC236}">
                    <a16:creationId xmlns:a16="http://schemas.microsoft.com/office/drawing/2014/main" id="{FCB99C3F-03F7-4BAC-8B35-9B408F4167F2}"/>
                  </a:ext>
                </a:extLst>
              </p:cNvPr>
              <p:cNvCxnSpPr/>
              <p:nvPr/>
            </p:nvCxnSpPr>
            <p:spPr>
              <a:xfrm>
                <a:off x="6357645" y="2803848"/>
                <a:ext cx="418920" cy="0"/>
              </a:xfrm>
              <a:prstGeom prst="line">
                <a:avLst/>
              </a:prstGeom>
              <a:ln w="28575">
                <a:solidFill>
                  <a:srgbClr val="01010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C7FB0CB-E42C-44AD-B0FB-34EC66188C1C}"/>
                  </a:ext>
                </a:extLst>
              </p:cNvPr>
              <p:cNvSpPr txBox="1"/>
              <p:nvPr/>
            </p:nvSpPr>
            <p:spPr>
              <a:xfrm>
                <a:off x="6955183" y="2618864"/>
                <a:ext cx="1402948"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All Samples</a:t>
                </a:r>
                <a:endParaRPr lang="zh-CN" altLang="en-US" dirty="0">
                  <a:latin typeface="Helvetica" panose="020B0604020202020204" pitchFamily="34" charset="0"/>
                  <a:cs typeface="Helvetica" panose="020B0604020202020204" pitchFamily="34" charset="0"/>
                </a:endParaRPr>
              </a:p>
            </p:txBody>
          </p:sp>
        </p:grpSp>
        <p:sp>
          <p:nvSpPr>
            <p:cNvPr id="29" name="文本框 28">
              <a:extLst>
                <a:ext uri="{FF2B5EF4-FFF2-40B4-BE49-F238E27FC236}">
                  <a16:creationId xmlns:a16="http://schemas.microsoft.com/office/drawing/2014/main" id="{48FE070E-C82A-4B5C-B900-B80C18AD7DA5}"/>
                </a:ext>
              </a:extLst>
            </p:cNvPr>
            <p:cNvSpPr txBox="1"/>
            <p:nvPr/>
          </p:nvSpPr>
          <p:spPr>
            <a:xfrm>
              <a:off x="2900400" y="3972128"/>
              <a:ext cx="875561" cy="369332"/>
            </a:xfrm>
            <a:prstGeom prst="rect">
              <a:avLst/>
            </a:prstGeom>
            <a:noFill/>
          </p:spPr>
          <p:txBody>
            <a:bodyPr wrap="none" rtlCol="0">
              <a:spAutoFit/>
            </a:bodyPr>
            <a:lstStyle/>
            <a:p>
              <a:pPr algn="ctr"/>
              <a:r>
                <a:rPr lang="en-US" altLang="zh-CN" dirty="0">
                  <a:latin typeface="Helvetica" panose="020B0604020202020204" pitchFamily="34" charset="0"/>
                  <a:cs typeface="Helvetica" panose="020B0604020202020204" pitchFamily="34" charset="0"/>
                </a:rPr>
                <a:t>minute</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1C3329C8-D485-4A47-9242-FA992F25F4A7}"/>
                </a:ext>
              </a:extLst>
            </p:cNvPr>
            <p:cNvSpPr txBox="1"/>
            <p:nvPr/>
          </p:nvSpPr>
          <p:spPr>
            <a:xfrm rot="16200000">
              <a:off x="192227" y="2444767"/>
              <a:ext cx="126188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Probability</a:t>
              </a:r>
              <a:endParaRPr lang="zh-CN" altLang="en-US" dirty="0">
                <a:latin typeface="Helvetica" panose="020B0604020202020204" pitchFamily="34" charset="0"/>
                <a:cs typeface="Helvetica" panose="020B0604020202020204" pitchFamily="34" charset="0"/>
              </a:endParaRPr>
            </a:p>
          </p:txBody>
        </p:sp>
      </p:gr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Methods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2.2</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88B0261-FE75-4375-AB50-9A0561D412A9}"/>
              </a:ext>
            </a:extLst>
          </p:cNvPr>
          <p:cNvSpPr>
            <a:spLocks noGrp="1"/>
          </p:cNvSpPr>
          <p:nvPr>
            <p:ph type="sldNum" sz="quarter" idx="12"/>
          </p:nvPr>
        </p:nvSpPr>
        <p:spPr/>
        <p:txBody>
          <a:bodyPr/>
          <a:lstStyle/>
          <a:p>
            <a:fld id="{A17BB91D-344C-44E0-9148-DFE0CFF5CFC9}" type="slidenum">
              <a:rPr lang="zh-CN" altLang="en-US" smtClean="0"/>
              <a:t>80</a:t>
            </a:fld>
            <a:endParaRPr lang="zh-CN" altLang="en-US"/>
          </a:p>
        </p:txBody>
      </p:sp>
      <p:grpSp>
        <p:nvGrpSpPr>
          <p:cNvPr id="31" name="组合 30">
            <a:extLst>
              <a:ext uri="{FF2B5EF4-FFF2-40B4-BE49-F238E27FC236}">
                <a16:creationId xmlns:a16="http://schemas.microsoft.com/office/drawing/2014/main" id="{784F6FCB-39A4-43F8-8D78-B4E93254B159}"/>
              </a:ext>
            </a:extLst>
          </p:cNvPr>
          <p:cNvGrpSpPr/>
          <p:nvPr/>
        </p:nvGrpSpPr>
        <p:grpSpPr>
          <a:xfrm>
            <a:off x="306570" y="591906"/>
            <a:ext cx="3338795" cy="461665"/>
            <a:chOff x="-3" y="4326643"/>
            <a:chExt cx="3338795" cy="461665"/>
          </a:xfrm>
        </p:grpSpPr>
        <p:sp>
          <p:nvSpPr>
            <p:cNvPr id="32" name="矩形 31">
              <a:extLst>
                <a:ext uri="{FF2B5EF4-FFF2-40B4-BE49-F238E27FC236}">
                  <a16:creationId xmlns:a16="http://schemas.microsoft.com/office/drawing/2014/main" id="{7F2F78C7-8DE1-4D7F-82A9-B7B83FC107C7}"/>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33" name="文本框 32">
              <a:extLst>
                <a:ext uri="{FF2B5EF4-FFF2-40B4-BE49-F238E27FC236}">
                  <a16:creationId xmlns:a16="http://schemas.microsoft.com/office/drawing/2014/main" id="{DD9E0768-535A-4AE0-B760-6575D650B547}"/>
                </a:ext>
              </a:extLst>
            </p:cNvPr>
            <p:cNvSpPr txBox="1"/>
            <p:nvPr/>
          </p:nvSpPr>
          <p:spPr>
            <a:xfrm>
              <a:off x="193379" y="4326643"/>
              <a:ext cx="31454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Important assumption</a:t>
              </a:r>
            </a:p>
          </p:txBody>
        </p:sp>
      </p:grpSp>
    </p:spTree>
    <p:extLst>
      <p:ext uri="{BB962C8B-B14F-4D97-AF65-F5344CB8AC3E}">
        <p14:creationId xmlns:p14="http://schemas.microsoft.com/office/powerpoint/2010/main" val="3582677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EB98BE72-C514-472A-A580-79DF241B60D6}"/>
              </a:ext>
            </a:extLst>
          </p:cNvPr>
          <p:cNvSpPr/>
          <p:nvPr/>
        </p:nvSpPr>
        <p:spPr>
          <a:xfrm>
            <a:off x="0" y="537685"/>
            <a:ext cx="4581082" cy="5950982"/>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Evaluation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81</a:t>
            </a:fld>
            <a:endParaRPr lang="zh-CN" altLang="en-US"/>
          </a:p>
        </p:txBody>
      </p:sp>
      <p:graphicFrame>
        <p:nvGraphicFramePr>
          <p:cNvPr id="10" name="表格 9">
            <a:extLst>
              <a:ext uri="{FF2B5EF4-FFF2-40B4-BE49-F238E27FC236}">
                <a16:creationId xmlns:a16="http://schemas.microsoft.com/office/drawing/2014/main" id="{10721C46-5CB2-4BB5-8131-FAD093E7E4B4}"/>
              </a:ext>
            </a:extLst>
          </p:cNvPr>
          <p:cNvGraphicFramePr>
            <a:graphicFrameLocks noGrp="1"/>
          </p:cNvGraphicFramePr>
          <p:nvPr>
            <p:extLst/>
          </p:nvPr>
        </p:nvGraphicFramePr>
        <p:xfrm>
          <a:off x="4954359" y="890853"/>
          <a:ext cx="3955143" cy="4787454"/>
        </p:xfrm>
        <a:graphic>
          <a:graphicData uri="http://schemas.openxmlformats.org/drawingml/2006/table">
            <a:tbl>
              <a:tblPr>
                <a:tableStyleId>{5C22544A-7EE6-4342-B048-85BDC9FD1C3A}</a:tableStyleId>
              </a:tblPr>
              <a:tblGrid>
                <a:gridCol w="843424">
                  <a:extLst>
                    <a:ext uri="{9D8B030D-6E8A-4147-A177-3AD203B41FA5}">
                      <a16:colId xmlns:a16="http://schemas.microsoft.com/office/drawing/2014/main" val="247633410"/>
                    </a:ext>
                  </a:extLst>
                </a:gridCol>
                <a:gridCol w="1021392">
                  <a:extLst>
                    <a:ext uri="{9D8B030D-6E8A-4147-A177-3AD203B41FA5}">
                      <a16:colId xmlns:a16="http://schemas.microsoft.com/office/drawing/2014/main" val="3112362989"/>
                    </a:ext>
                  </a:extLst>
                </a:gridCol>
                <a:gridCol w="909634">
                  <a:extLst>
                    <a:ext uri="{9D8B030D-6E8A-4147-A177-3AD203B41FA5}">
                      <a16:colId xmlns:a16="http://schemas.microsoft.com/office/drawing/2014/main" val="1676357567"/>
                    </a:ext>
                  </a:extLst>
                </a:gridCol>
                <a:gridCol w="1180693">
                  <a:extLst>
                    <a:ext uri="{9D8B030D-6E8A-4147-A177-3AD203B41FA5}">
                      <a16:colId xmlns:a16="http://schemas.microsoft.com/office/drawing/2014/main" val="1800049001"/>
                    </a:ext>
                  </a:extLst>
                </a:gridCol>
              </a:tblGrid>
              <a:tr h="588957">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Individual Value</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800" u="none" strike="noStrike" kern="1200" dirty="0">
                        <a:solidFill>
                          <a:schemeClr val="accent1"/>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altLang="zh-CN" sz="1600" u="none" strike="noStrike" kern="1200" dirty="0">
                          <a:solidFill>
                            <a:srgbClr val="FF3300"/>
                          </a:solidFill>
                          <a:effectLst/>
                          <a:latin typeface="Helvetica" panose="020B0604020202020204" pitchFamily="34" charset="0"/>
                          <a:ea typeface="+mn-ea"/>
                          <a:cs typeface="Helvetica" panose="020B0604020202020204" pitchFamily="34" charset="0"/>
                        </a:rPr>
                        <a:t>Group Trend</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altLang="zh-CN" sz="1800" u="none" strike="noStrike" kern="1200" dirty="0">
                        <a:solidFill>
                          <a:srgbClr val="FF0000"/>
                        </a:solidFill>
                        <a:effectLst/>
                        <a:latin typeface="+mn-lt"/>
                        <a:ea typeface="+mn-ea"/>
                        <a:cs typeface="+mn-cs"/>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227936"/>
                  </a:ext>
                </a:extLst>
              </a:tr>
              <a:tr h="5889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chemeClr val="accent1"/>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Actual</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Prediction</a:t>
                      </a:r>
                      <a:endParaRPr lang="en-US" altLang="zh-CN" sz="1600" u="none" strike="noStrike" kern="1200" dirty="0">
                        <a:solidFill>
                          <a:srgbClr val="FF0000"/>
                        </a:solidFill>
                        <a:effectLst/>
                        <a:latin typeface="Helvetica" panose="020B0604020202020204" pitchFamily="34" charset="0"/>
                        <a:ea typeface="+mn-ea"/>
                        <a:cs typeface="Helvetica" panose="020B0604020202020204" pitchFamily="34" charset="0"/>
                      </a:endParaRP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954007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1.000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0.654</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7005929"/>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754546"/>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0.897</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82049"/>
                  </a:ext>
                </a:extLst>
              </a:tr>
              <a:tr h="300795">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93362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281161"/>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36416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0.621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7131079"/>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476277"/>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0.498</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0.435</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3202412"/>
                  </a:ext>
                </a:extLst>
              </a:tr>
              <a:tr h="300795">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253416"/>
                  </a:ext>
                </a:extLst>
              </a:tr>
              <a:tr h="300795">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1</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a:solidFill>
                            <a:schemeClr val="dk1"/>
                          </a:solidFill>
                          <a:effectLst/>
                          <a:latin typeface="Helvetica" panose="020B0604020202020204" pitchFamily="34" charset="0"/>
                          <a:ea typeface="+mn-ea"/>
                          <a:cs typeface="Helvetica" panose="020B0604020202020204" pitchFamily="34" charset="0"/>
                        </a:rPr>
                        <a:t>0.496</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0.410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1338150"/>
                  </a:ext>
                </a:extLst>
              </a:tr>
              <a:tr h="300795">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p>
                  </a:txBody>
                  <a:tcPr marL="12634" marR="12634" marT="12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600" u="none" strike="noStrike" kern="1200" dirty="0">
                          <a:solidFill>
                            <a:schemeClr val="dk1"/>
                          </a:solidFill>
                          <a:effectLst/>
                          <a:latin typeface="Helvetica" panose="020B0604020202020204" pitchFamily="34" charset="0"/>
                          <a:ea typeface="+mn-ea"/>
                          <a:cs typeface="Helvetica" panose="020B0604020202020204" pitchFamily="34" charset="0"/>
                        </a:rPr>
                        <a:t>…</a:t>
                      </a:r>
                      <a:endParaRPr lang="zh-CN" altLang="en-US" sz="1600" u="none" strike="noStrike" kern="1200" dirty="0">
                        <a:solidFill>
                          <a:schemeClr val="dk1"/>
                        </a:solidFill>
                        <a:effectLst/>
                        <a:latin typeface="Helvetica" panose="020B0604020202020204" pitchFamily="34" charset="0"/>
                        <a:ea typeface="+mn-ea"/>
                        <a:cs typeface="Helvetica" panose="020B0604020202020204" pitchFamily="34" charset="0"/>
                      </a:endParaRPr>
                    </a:p>
                  </a:txBody>
                  <a:tcPr marL="12634" marR="12634" marT="1263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836529"/>
                  </a:ext>
                </a:extLst>
              </a:tr>
            </a:tbl>
          </a:graphicData>
        </a:graphic>
      </p:graphicFrame>
      <p:sp>
        <p:nvSpPr>
          <p:cNvPr id="15" name="文本框 14">
            <a:extLst>
              <a:ext uri="{FF2B5EF4-FFF2-40B4-BE49-F238E27FC236}">
                <a16:creationId xmlns:a16="http://schemas.microsoft.com/office/drawing/2014/main" id="{B87A2EEB-5A72-49DE-937D-A01B9C9A2066}"/>
              </a:ext>
            </a:extLst>
          </p:cNvPr>
          <p:cNvSpPr txBox="1"/>
          <p:nvPr/>
        </p:nvSpPr>
        <p:spPr>
          <a:xfrm>
            <a:off x="305377" y="3927410"/>
            <a:ext cx="4174548" cy="230832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predicted result is </a:t>
            </a:r>
            <a:r>
              <a:rPr lang="en-US" altLang="zh-CN" dirty="0">
                <a:solidFill>
                  <a:srgbClr val="FF3300"/>
                </a:solidFill>
                <a:latin typeface="Helvetica" panose="020B0604020202020204" pitchFamily="34" charset="0"/>
                <a:cs typeface="Helvetica" panose="020B0604020202020204" pitchFamily="34" charset="0"/>
              </a:rPr>
              <a:t>probabilities</a:t>
            </a:r>
            <a:r>
              <a:rPr lang="en-US" altLang="zh-CN" dirty="0">
                <a:latin typeface="Helvetica" panose="020B0604020202020204" pitchFamily="34" charset="0"/>
                <a:cs typeface="Helvetica" panose="020B0604020202020204" pitchFamily="34" charset="0"/>
              </a:rPr>
              <a:t> of accepting the giving threshold of walking duration.</a:t>
            </a:r>
          </a:p>
          <a:p>
            <a:endParaRPr lang="en-US" altLang="zh-CN" dirty="0">
              <a:latin typeface="Helvetica" panose="020B0604020202020204" pitchFamily="34" charset="0"/>
              <a:cs typeface="Helvetica" panose="020B0604020202020204" pitchFamily="34" charset="0"/>
            </a:endParaRPr>
          </a:p>
          <a:p>
            <a:endParaRPr lang="en-US" altLang="zh-CN"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The accuracy of results are evaluated by using the method of </a:t>
            </a:r>
            <a:r>
              <a:rPr lang="en-US" altLang="zh-CN" dirty="0">
                <a:solidFill>
                  <a:srgbClr val="FF3300"/>
                </a:solidFill>
                <a:latin typeface="Helvetica" panose="020B0604020202020204" pitchFamily="34" charset="0"/>
                <a:cs typeface="Helvetica" panose="020B0604020202020204" pitchFamily="34" charset="0"/>
              </a:rPr>
              <a:t>simple moving average</a:t>
            </a:r>
            <a:r>
              <a:rPr lang="en-US" altLang="zh-CN" dirty="0">
                <a:latin typeface="Helvetica" panose="020B0604020202020204" pitchFamily="34" charset="0"/>
                <a:cs typeface="Helvetica" panose="020B0604020202020204" pitchFamily="34" charset="0"/>
              </a:rPr>
              <a:t>.</a:t>
            </a:r>
          </a:p>
        </p:txBody>
      </p:sp>
      <p:sp>
        <p:nvSpPr>
          <p:cNvPr id="16" name="矩形: 圆角 15">
            <a:extLst>
              <a:ext uri="{FF2B5EF4-FFF2-40B4-BE49-F238E27FC236}">
                <a16:creationId xmlns:a16="http://schemas.microsoft.com/office/drawing/2014/main" id="{B012F793-2A6E-4788-B43C-E74A2211CF88}"/>
              </a:ext>
            </a:extLst>
          </p:cNvPr>
          <p:cNvSpPr/>
          <p:nvPr/>
        </p:nvSpPr>
        <p:spPr>
          <a:xfrm>
            <a:off x="6965005" y="2108199"/>
            <a:ext cx="1721796" cy="275078"/>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7" name="文本框 16">
            <a:extLst>
              <a:ext uri="{FF2B5EF4-FFF2-40B4-BE49-F238E27FC236}">
                <a16:creationId xmlns:a16="http://schemas.microsoft.com/office/drawing/2014/main" id="{BF4769D8-FC92-4B9D-8DB6-18ABE9B4F2B4}"/>
              </a:ext>
            </a:extLst>
          </p:cNvPr>
          <p:cNvSpPr txBox="1"/>
          <p:nvPr/>
        </p:nvSpPr>
        <p:spPr>
          <a:xfrm>
            <a:off x="5545973" y="5835624"/>
            <a:ext cx="2864887" cy="400110"/>
          </a:xfrm>
          <a:prstGeom prst="rect">
            <a:avLst/>
          </a:prstGeom>
          <a:noFill/>
          <a:ln w="19050">
            <a:solidFill>
              <a:srgbClr val="FF5050"/>
            </a:solidFill>
            <a:prstDash val="sysDash"/>
          </a:ln>
        </p:spPr>
        <p:txBody>
          <a:bodyPr wrap="none" rtlCol="0">
            <a:spAutoFit/>
          </a:bodyPr>
          <a:lstStyle/>
          <a:p>
            <a:r>
              <a:rPr lang="en-US" altLang="zh-CN" sz="2000" dirty="0">
                <a:latin typeface="Helvetica" panose="020B0604020202020204" pitchFamily="34" charset="0"/>
                <a:cs typeface="Helvetica" panose="020B0604020202020204" pitchFamily="34" charset="0"/>
              </a:rPr>
              <a:t>Simple moving average</a:t>
            </a:r>
            <a:endParaRPr lang="zh-CN" altLang="en-US" sz="2000" dirty="0">
              <a:latin typeface="Helvetica" panose="020B0604020202020204" pitchFamily="34" charset="0"/>
              <a:cs typeface="Helvetica" panose="020B0604020202020204" pitchFamily="34" charset="0"/>
            </a:endParaRPr>
          </a:p>
        </p:txBody>
      </p:sp>
      <p:grpSp>
        <p:nvGrpSpPr>
          <p:cNvPr id="26" name="组合 25">
            <a:extLst>
              <a:ext uri="{FF2B5EF4-FFF2-40B4-BE49-F238E27FC236}">
                <a16:creationId xmlns:a16="http://schemas.microsoft.com/office/drawing/2014/main" id="{521C1572-51BA-4A46-8920-BEF6BE98D462}"/>
              </a:ext>
            </a:extLst>
          </p:cNvPr>
          <p:cNvGrpSpPr/>
          <p:nvPr/>
        </p:nvGrpSpPr>
        <p:grpSpPr>
          <a:xfrm>
            <a:off x="306570" y="591906"/>
            <a:ext cx="1748616" cy="461665"/>
            <a:chOff x="-3" y="4326643"/>
            <a:chExt cx="1748616" cy="461665"/>
          </a:xfrm>
        </p:grpSpPr>
        <p:sp>
          <p:nvSpPr>
            <p:cNvPr id="27" name="矩形 26">
              <a:extLst>
                <a:ext uri="{FF2B5EF4-FFF2-40B4-BE49-F238E27FC236}">
                  <a16:creationId xmlns:a16="http://schemas.microsoft.com/office/drawing/2014/main" id="{2E5B2F96-07F3-4F60-82BD-B12C97538E96}"/>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1DE397A0-87D8-41EC-BF43-98599B38EAD6}"/>
                </a:ext>
              </a:extLst>
            </p:cNvPr>
            <p:cNvSpPr txBox="1"/>
            <p:nvPr/>
          </p:nvSpPr>
          <p:spPr>
            <a:xfrm>
              <a:off x="193379" y="4326643"/>
              <a:ext cx="15552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Prediction</a:t>
              </a:r>
            </a:p>
          </p:txBody>
        </p:sp>
      </p:grpSp>
      <p:pic>
        <p:nvPicPr>
          <p:cNvPr id="3" name="图片 2">
            <a:extLst>
              <a:ext uri="{FF2B5EF4-FFF2-40B4-BE49-F238E27FC236}">
                <a16:creationId xmlns:a16="http://schemas.microsoft.com/office/drawing/2014/main" id="{28CBF90E-ACE1-4A35-AB39-8F7AF6A7CE90}"/>
              </a:ext>
            </a:extLst>
          </p:cNvPr>
          <p:cNvPicPr>
            <a:picLocks noChangeAspect="1"/>
          </p:cNvPicPr>
          <p:nvPr/>
        </p:nvPicPr>
        <p:blipFill>
          <a:blip r:embed="rId3"/>
          <a:stretch>
            <a:fillRect/>
          </a:stretch>
        </p:blipFill>
        <p:spPr>
          <a:xfrm>
            <a:off x="763298" y="1143389"/>
            <a:ext cx="3054485" cy="665115"/>
          </a:xfrm>
          <a:prstGeom prst="rect">
            <a:avLst/>
          </a:prstGeom>
        </p:spPr>
      </p:pic>
      <p:pic>
        <p:nvPicPr>
          <p:cNvPr id="4" name="图片 3">
            <a:extLst>
              <a:ext uri="{FF2B5EF4-FFF2-40B4-BE49-F238E27FC236}">
                <a16:creationId xmlns:a16="http://schemas.microsoft.com/office/drawing/2014/main" id="{7678A617-D3BC-4F26-A43D-89E62E68C481}"/>
              </a:ext>
            </a:extLst>
          </p:cNvPr>
          <p:cNvPicPr>
            <a:picLocks noChangeAspect="1"/>
          </p:cNvPicPr>
          <p:nvPr/>
        </p:nvPicPr>
        <p:blipFill>
          <a:blip r:embed="rId4"/>
          <a:stretch>
            <a:fillRect/>
          </a:stretch>
        </p:blipFill>
        <p:spPr>
          <a:xfrm>
            <a:off x="930746" y="1959595"/>
            <a:ext cx="2923807" cy="692790"/>
          </a:xfrm>
          <a:prstGeom prst="rect">
            <a:avLst/>
          </a:prstGeom>
        </p:spPr>
      </p:pic>
      <p:pic>
        <p:nvPicPr>
          <p:cNvPr id="5" name="图片 4">
            <a:extLst>
              <a:ext uri="{FF2B5EF4-FFF2-40B4-BE49-F238E27FC236}">
                <a16:creationId xmlns:a16="http://schemas.microsoft.com/office/drawing/2014/main" id="{CDCEECD0-3E5E-4E58-BA2B-83F7A707BC65}"/>
              </a:ext>
            </a:extLst>
          </p:cNvPr>
          <p:cNvPicPr>
            <a:picLocks noChangeAspect="1"/>
          </p:cNvPicPr>
          <p:nvPr/>
        </p:nvPicPr>
        <p:blipFill>
          <a:blip r:embed="rId5"/>
          <a:stretch>
            <a:fillRect/>
          </a:stretch>
        </p:blipFill>
        <p:spPr>
          <a:xfrm>
            <a:off x="963038" y="2745313"/>
            <a:ext cx="2655003" cy="687362"/>
          </a:xfrm>
          <a:prstGeom prst="rect">
            <a:avLst/>
          </a:prstGeom>
        </p:spPr>
      </p:pic>
      <p:sp>
        <p:nvSpPr>
          <p:cNvPr id="19" name="矩形: 圆角 18">
            <a:extLst>
              <a:ext uri="{FF2B5EF4-FFF2-40B4-BE49-F238E27FC236}">
                <a16:creationId xmlns:a16="http://schemas.microsoft.com/office/drawing/2014/main" id="{49B0DB32-02B0-43AB-922D-6753281A8233}"/>
              </a:ext>
            </a:extLst>
          </p:cNvPr>
          <p:cNvSpPr/>
          <p:nvPr/>
        </p:nvSpPr>
        <p:spPr>
          <a:xfrm>
            <a:off x="5097294" y="2108198"/>
            <a:ext cx="1566153" cy="1819211"/>
          </a:xfrm>
          <a:prstGeom prst="roundRect">
            <a:avLst>
              <a:gd name="adj" fmla="val 565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 name="箭头: 右 5">
            <a:extLst>
              <a:ext uri="{FF2B5EF4-FFF2-40B4-BE49-F238E27FC236}">
                <a16:creationId xmlns:a16="http://schemas.microsoft.com/office/drawing/2014/main" id="{D66EB7B4-B6C4-47CA-8914-F6A4BA26B1F8}"/>
              </a:ext>
            </a:extLst>
          </p:cNvPr>
          <p:cNvSpPr/>
          <p:nvPr/>
        </p:nvSpPr>
        <p:spPr>
          <a:xfrm>
            <a:off x="6713546" y="2172633"/>
            <a:ext cx="214580" cy="146210"/>
          </a:xfrm>
          <a:prstGeom prst="rightArrow">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8A13E2-70E9-4A33-B349-D893C839C598}"/>
              </a:ext>
            </a:extLst>
          </p:cNvPr>
          <p:cNvSpPr txBox="1"/>
          <p:nvPr/>
        </p:nvSpPr>
        <p:spPr>
          <a:xfrm>
            <a:off x="6767048" y="2740649"/>
            <a:ext cx="1413914" cy="646331"/>
          </a:xfrm>
          <a:prstGeom prst="rect">
            <a:avLst/>
          </a:prstGeom>
          <a:solidFill>
            <a:srgbClr val="FF5050"/>
          </a:solidFill>
        </p:spPr>
        <p:txBody>
          <a:bodyPr wrap="square" rtlCol="0">
            <a:spAutoFit/>
          </a:bodyPr>
          <a:lstStyle/>
          <a:p>
            <a:pPr algn="ctr"/>
            <a:r>
              <a:rPr lang="en-US" altLang="zh-CN" dirty="0">
                <a:solidFill>
                  <a:schemeClr val="bg1"/>
                </a:solidFill>
              </a:rPr>
              <a:t>200 records</a:t>
            </a:r>
          </a:p>
          <a:p>
            <a:pPr algn="ctr"/>
            <a:r>
              <a:rPr lang="en-US" altLang="zh-CN" dirty="0">
                <a:solidFill>
                  <a:schemeClr val="bg1"/>
                </a:solidFill>
              </a:rPr>
              <a:t>Average</a:t>
            </a:r>
            <a:endParaRPr lang="zh-CN" altLang="en-US" dirty="0">
              <a:solidFill>
                <a:schemeClr val="bg1"/>
              </a:solidFill>
            </a:endParaRPr>
          </a:p>
        </p:txBody>
      </p:sp>
    </p:spTree>
    <p:extLst>
      <p:ext uri="{BB962C8B-B14F-4D97-AF65-F5344CB8AC3E}">
        <p14:creationId xmlns:p14="http://schemas.microsoft.com/office/powerpoint/2010/main" val="3384258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Estimation of Features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2.5</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0D90EC-5256-44BF-AE22-B0493A5BC9A5}"/>
              </a:ext>
            </a:extLst>
          </p:cNvPr>
          <p:cNvSpPr>
            <a:spLocks noGrp="1"/>
          </p:cNvSpPr>
          <p:nvPr>
            <p:ph type="sldNum" sz="quarter" idx="12"/>
          </p:nvPr>
        </p:nvSpPr>
        <p:spPr/>
        <p:txBody>
          <a:bodyPr/>
          <a:lstStyle/>
          <a:p>
            <a:fld id="{A17BB91D-344C-44E0-9148-DFE0CFF5CFC9}" type="slidenum">
              <a:rPr lang="zh-CN" altLang="en-US" smtClean="0"/>
              <a:t>82</a:t>
            </a:fld>
            <a:endParaRPr lang="zh-CN" altLang="en-US"/>
          </a:p>
        </p:txBody>
      </p:sp>
      <p:pic>
        <p:nvPicPr>
          <p:cNvPr id="10" name="图片 9">
            <a:extLst>
              <a:ext uri="{FF2B5EF4-FFF2-40B4-BE49-F238E27FC236}">
                <a16:creationId xmlns:a16="http://schemas.microsoft.com/office/drawing/2014/main" id="{D91568E4-3F3A-4005-8367-01B76D1A7C7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661" y="2937898"/>
            <a:ext cx="5674678" cy="3307851"/>
          </a:xfrm>
          <a:prstGeom prst="rect">
            <a:avLst/>
          </a:prstGeom>
          <a:noFill/>
          <a:ln>
            <a:noFill/>
          </a:ln>
        </p:spPr>
      </p:pic>
      <p:sp>
        <p:nvSpPr>
          <p:cNvPr id="21" name="矩形 20">
            <a:extLst>
              <a:ext uri="{FF2B5EF4-FFF2-40B4-BE49-F238E27FC236}">
                <a16:creationId xmlns:a16="http://schemas.microsoft.com/office/drawing/2014/main" id="{8E5F2C28-8E09-42B7-9F39-BC0703A825A4}"/>
              </a:ext>
            </a:extLst>
          </p:cNvPr>
          <p:cNvSpPr/>
          <p:nvPr/>
        </p:nvSpPr>
        <p:spPr>
          <a:xfrm>
            <a:off x="291174" y="1217477"/>
            <a:ext cx="8573426" cy="1200329"/>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Forest random model is constructed by random selection of features and samples based on decision tree model.</a:t>
            </a:r>
          </a:p>
          <a:p>
            <a:pPr marL="342900" indent="-342900">
              <a:buFont typeface="Wingdings" panose="05000000000000000000" pitchFamily="2" charset="2"/>
              <a:buChar char="l"/>
            </a:pPr>
            <a:endParaRPr lang="en-US" altLang="zh-CN" kern="100" dirty="0">
              <a:latin typeface="Helvetica" panose="020B0604020202020204" pitchFamily="34" charset="0"/>
              <a:cs typeface="Helvetica" panose="020B0604020202020204" pitchFamily="34" charset="0"/>
            </a:endParaRPr>
          </a:p>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result is obtained by the average value of multiple decision trees.</a:t>
            </a:r>
            <a:endParaRPr lang="zh-CN" altLang="en-US" dirty="0">
              <a:latin typeface="Helvetica" panose="020B0604020202020204" pitchFamily="34" charset="0"/>
              <a:cs typeface="Helvetica" panose="020B0604020202020204" pitchFamily="34" charset="0"/>
            </a:endParaRPr>
          </a:p>
        </p:txBody>
      </p:sp>
      <p:grpSp>
        <p:nvGrpSpPr>
          <p:cNvPr id="38" name="组合 37">
            <a:extLst>
              <a:ext uri="{FF2B5EF4-FFF2-40B4-BE49-F238E27FC236}">
                <a16:creationId xmlns:a16="http://schemas.microsoft.com/office/drawing/2014/main" id="{4A7D483D-F2C8-4404-9B7D-4DF81911417A}"/>
              </a:ext>
            </a:extLst>
          </p:cNvPr>
          <p:cNvGrpSpPr/>
          <p:nvPr/>
        </p:nvGrpSpPr>
        <p:grpSpPr>
          <a:xfrm>
            <a:off x="306570" y="591906"/>
            <a:ext cx="4760658" cy="461665"/>
            <a:chOff x="-3" y="4326643"/>
            <a:chExt cx="4760658" cy="461665"/>
          </a:xfrm>
        </p:grpSpPr>
        <p:sp>
          <p:nvSpPr>
            <p:cNvPr id="39" name="矩形 38">
              <a:extLst>
                <a:ext uri="{FF2B5EF4-FFF2-40B4-BE49-F238E27FC236}">
                  <a16:creationId xmlns:a16="http://schemas.microsoft.com/office/drawing/2014/main" id="{79357C1F-434E-4EC5-8D38-459A1B6A441D}"/>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0" name="文本框 39">
              <a:extLst>
                <a:ext uri="{FF2B5EF4-FFF2-40B4-BE49-F238E27FC236}">
                  <a16:creationId xmlns:a16="http://schemas.microsoft.com/office/drawing/2014/main" id="{5BCD4843-4A24-4650-8360-0C3D2B75CE86}"/>
                </a:ext>
              </a:extLst>
            </p:cNvPr>
            <p:cNvSpPr txBox="1"/>
            <p:nvPr/>
          </p:nvSpPr>
          <p:spPr>
            <a:xfrm>
              <a:off x="193379" y="4326643"/>
              <a:ext cx="456727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Decision tree and forest random</a:t>
              </a:r>
            </a:p>
          </p:txBody>
        </p:sp>
      </p:grpSp>
    </p:spTree>
    <p:extLst>
      <p:ext uri="{BB962C8B-B14F-4D97-AF65-F5344CB8AC3E}">
        <p14:creationId xmlns:p14="http://schemas.microsoft.com/office/powerpoint/2010/main" val="1253277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5050"/>
          </a:solidFill>
          <a:ln w="28575" cap="flat">
            <a:solidFill>
              <a:srgbClr val="FF5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2.7</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505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83</a:t>
            </a:fld>
            <a:endParaRPr lang="zh-CN" altLang="en-US"/>
          </a:p>
        </p:txBody>
      </p:sp>
      <p:grpSp>
        <p:nvGrpSpPr>
          <p:cNvPr id="11" name="组合 10">
            <a:extLst>
              <a:ext uri="{FF2B5EF4-FFF2-40B4-BE49-F238E27FC236}">
                <a16:creationId xmlns:a16="http://schemas.microsoft.com/office/drawing/2014/main" id="{427D60E2-2D45-4334-9710-D6149DFD60D1}"/>
              </a:ext>
            </a:extLst>
          </p:cNvPr>
          <p:cNvGrpSpPr/>
          <p:nvPr/>
        </p:nvGrpSpPr>
        <p:grpSpPr>
          <a:xfrm>
            <a:off x="306570" y="591906"/>
            <a:ext cx="2947662" cy="461665"/>
            <a:chOff x="-3" y="4326643"/>
            <a:chExt cx="2947662" cy="461665"/>
          </a:xfrm>
        </p:grpSpPr>
        <p:sp>
          <p:nvSpPr>
            <p:cNvPr id="15" name="矩形 14">
              <a:extLst>
                <a:ext uri="{FF2B5EF4-FFF2-40B4-BE49-F238E27FC236}">
                  <a16:creationId xmlns:a16="http://schemas.microsoft.com/office/drawing/2014/main" id="{6B85A937-ABB3-4D3A-A1DE-AD2EC0D43CB2}"/>
                </a:ext>
              </a:extLst>
            </p:cNvPr>
            <p:cNvSpPr/>
            <p:nvPr/>
          </p:nvSpPr>
          <p:spPr>
            <a:xfrm>
              <a:off x="-3" y="4460785"/>
              <a:ext cx="193382" cy="193382"/>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7913C316-87AE-4BAD-BFDF-604CF5CA8EBA}"/>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grpSp>
        <p:nvGrpSpPr>
          <p:cNvPr id="5" name="组合 4">
            <a:extLst>
              <a:ext uri="{FF2B5EF4-FFF2-40B4-BE49-F238E27FC236}">
                <a16:creationId xmlns:a16="http://schemas.microsoft.com/office/drawing/2014/main" id="{6825DC01-9683-4553-A794-423C474889C2}"/>
              </a:ext>
            </a:extLst>
          </p:cNvPr>
          <p:cNvGrpSpPr/>
          <p:nvPr/>
        </p:nvGrpSpPr>
        <p:grpSpPr>
          <a:xfrm>
            <a:off x="499952" y="1769062"/>
            <a:ext cx="8019624" cy="1229717"/>
            <a:chOff x="499952" y="1452825"/>
            <a:chExt cx="8019624" cy="1229717"/>
          </a:xfrm>
        </p:grpSpPr>
        <p:sp>
          <p:nvSpPr>
            <p:cNvPr id="22" name="矩形 21">
              <a:extLst>
                <a:ext uri="{FF2B5EF4-FFF2-40B4-BE49-F238E27FC236}">
                  <a16:creationId xmlns:a16="http://schemas.microsoft.com/office/drawing/2014/main" id="{7222727B-4168-43D4-8D3D-B7428B120922}"/>
                </a:ext>
              </a:extLst>
            </p:cNvPr>
            <p:cNvSpPr/>
            <p:nvPr/>
          </p:nvSpPr>
          <p:spPr>
            <a:xfrm>
              <a:off x="499952" y="1452825"/>
              <a:ext cx="6313419" cy="369332"/>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Encourage </a:t>
              </a:r>
              <a:r>
                <a:rPr lang="en-US" altLang="zh-CN" kern="100" dirty="0">
                  <a:solidFill>
                    <a:srgbClr val="FF0000"/>
                  </a:solidFill>
                  <a:latin typeface="Helvetica" panose="020B0604020202020204" pitchFamily="34" charset="0"/>
                  <a:cs typeface="Helvetica" panose="020B0604020202020204" pitchFamily="34" charset="0"/>
                </a:rPr>
                <a:t>office buildings to move close to stations</a:t>
              </a:r>
            </a:p>
          </p:txBody>
        </p:sp>
        <p:sp>
          <p:nvSpPr>
            <p:cNvPr id="3" name="矩形 2">
              <a:extLst>
                <a:ext uri="{FF2B5EF4-FFF2-40B4-BE49-F238E27FC236}">
                  <a16:creationId xmlns:a16="http://schemas.microsoft.com/office/drawing/2014/main" id="{79D2F819-CC99-4809-9BC0-E20EC1CC8D95}"/>
                </a:ext>
              </a:extLst>
            </p:cNvPr>
            <p:cNvSpPr/>
            <p:nvPr/>
          </p:nvSpPr>
          <p:spPr>
            <a:xfrm>
              <a:off x="1114833" y="2036211"/>
              <a:ext cx="7404743" cy="646331"/>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factors of business purpose and going home purpose. Office staff tend to access rail transit station in a shorter time.</a:t>
              </a:r>
              <a:endParaRPr lang="zh-CN" altLang="en-US" dirty="0"/>
            </a:p>
          </p:txBody>
        </p:sp>
        <p:sp>
          <p:nvSpPr>
            <p:cNvPr id="18" name="箭头: 右 17">
              <a:extLst>
                <a:ext uri="{FF2B5EF4-FFF2-40B4-BE49-F238E27FC236}">
                  <a16:creationId xmlns:a16="http://schemas.microsoft.com/office/drawing/2014/main" id="{CC73633F-A231-45AF-8DE0-552D9CFE1999}"/>
                </a:ext>
              </a:extLst>
            </p:cNvPr>
            <p:cNvSpPr/>
            <p:nvPr/>
          </p:nvSpPr>
          <p:spPr>
            <a:xfrm>
              <a:off x="910513" y="2255330"/>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C17DE4D5-9175-41F7-A196-0FD25798E27C}"/>
              </a:ext>
            </a:extLst>
          </p:cNvPr>
          <p:cNvGrpSpPr/>
          <p:nvPr/>
        </p:nvGrpSpPr>
        <p:grpSpPr>
          <a:xfrm>
            <a:off x="499952" y="3912739"/>
            <a:ext cx="8019625" cy="1509029"/>
            <a:chOff x="499952" y="4763272"/>
            <a:chExt cx="8019625" cy="1509029"/>
          </a:xfrm>
        </p:grpSpPr>
        <p:sp>
          <p:nvSpPr>
            <p:cNvPr id="4" name="矩形 3">
              <a:extLst>
                <a:ext uri="{FF2B5EF4-FFF2-40B4-BE49-F238E27FC236}">
                  <a16:creationId xmlns:a16="http://schemas.microsoft.com/office/drawing/2014/main" id="{DAE624BD-FD61-404F-9FFA-60E605D35990}"/>
                </a:ext>
              </a:extLst>
            </p:cNvPr>
            <p:cNvSpPr/>
            <p:nvPr/>
          </p:nvSpPr>
          <p:spPr>
            <a:xfrm>
              <a:off x="499952" y="4763272"/>
              <a:ext cx="8019624" cy="923330"/>
            </a:xfrm>
            <a:prstGeom prst="rect">
              <a:avLst/>
            </a:prstGeom>
          </p:spPr>
          <p:txBody>
            <a:bodyPr wrap="square">
              <a:spAutoFit/>
            </a:bodyPr>
            <a:lstStyle/>
            <a:p>
              <a:pPr marL="342900" indent="-342900">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The individual prediction is still not accurate enough for predicting individual behavior. But the group prediction can be used for </a:t>
              </a:r>
              <a:r>
                <a:rPr lang="en-US" altLang="zh-CN" kern="100" dirty="0">
                  <a:solidFill>
                    <a:srgbClr val="FF0000"/>
                  </a:solidFill>
                  <a:latin typeface="Helvetica" panose="020B0604020202020204" pitchFamily="34" charset="0"/>
                  <a:cs typeface="Helvetica" panose="020B0604020202020204" pitchFamily="34" charset="0"/>
                </a:rPr>
                <a:t>mastering the overall trend of rail transit utilization in a block</a:t>
              </a:r>
              <a:r>
                <a:rPr lang="en-US" altLang="zh-CN" kern="100" dirty="0">
                  <a:latin typeface="Helvetica" panose="020B0604020202020204" pitchFamily="34" charset="0"/>
                  <a:cs typeface="Helvetica" panose="020B0604020202020204" pitchFamily="34" charset="0"/>
                </a:rPr>
                <a:t>.</a:t>
              </a:r>
            </a:p>
          </p:txBody>
        </p:sp>
        <p:sp>
          <p:nvSpPr>
            <p:cNvPr id="25" name="矩形 24">
              <a:extLst>
                <a:ext uri="{FF2B5EF4-FFF2-40B4-BE49-F238E27FC236}">
                  <a16:creationId xmlns:a16="http://schemas.microsoft.com/office/drawing/2014/main" id="{3F28F239-47E2-498D-9518-8A2178CF68B5}"/>
                </a:ext>
              </a:extLst>
            </p:cNvPr>
            <p:cNvSpPr/>
            <p:nvPr/>
          </p:nvSpPr>
          <p:spPr>
            <a:xfrm>
              <a:off x="1104200" y="5902969"/>
              <a:ext cx="7415377" cy="369332"/>
            </a:xfrm>
            <a:prstGeom prst="rect">
              <a:avLst/>
            </a:prstGeom>
          </p:spPr>
          <p:txBody>
            <a:bodyPr wrap="square">
              <a:spAutoFit/>
            </a:bodyPr>
            <a:lstStyle/>
            <a:p>
              <a:r>
                <a:rPr lang="en-US" altLang="zh-CN" kern="100" dirty="0">
                  <a:latin typeface="Helvetica" panose="020B0604020202020204" pitchFamily="34" charset="0"/>
                  <a:cs typeface="Helvetica" panose="020B0604020202020204" pitchFamily="34" charset="0"/>
                </a:rPr>
                <a:t>Results from the evaluation of prediction</a:t>
              </a:r>
              <a:endParaRPr lang="zh-CN" altLang="en-US" dirty="0"/>
            </a:p>
          </p:txBody>
        </p:sp>
        <p:sp>
          <p:nvSpPr>
            <p:cNvPr id="20" name="箭头: 右 19">
              <a:extLst>
                <a:ext uri="{FF2B5EF4-FFF2-40B4-BE49-F238E27FC236}">
                  <a16:creationId xmlns:a16="http://schemas.microsoft.com/office/drawing/2014/main" id="{54EBC1BF-F01C-4E91-85DC-F4D4AC1F8660}"/>
                </a:ext>
              </a:extLst>
            </p:cNvPr>
            <p:cNvSpPr/>
            <p:nvPr/>
          </p:nvSpPr>
          <p:spPr>
            <a:xfrm>
              <a:off x="910512" y="6002997"/>
              <a:ext cx="193688" cy="169277"/>
            </a:xfrm>
            <a:prstGeom prst="right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 name="直接连接符 25">
            <a:extLst>
              <a:ext uri="{FF2B5EF4-FFF2-40B4-BE49-F238E27FC236}">
                <a16:creationId xmlns:a16="http://schemas.microsoft.com/office/drawing/2014/main" id="{AC3EB046-F30D-49C2-9C6C-FE53A29EA11D}"/>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2360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EE6776D8-A34C-4E7D-8324-302D1A5EFA40}"/>
              </a:ext>
            </a:extLst>
          </p:cNvPr>
          <p:cNvGrpSpPr/>
          <p:nvPr/>
        </p:nvGrpSpPr>
        <p:grpSpPr>
          <a:xfrm>
            <a:off x="300345" y="1242665"/>
            <a:ext cx="8543307" cy="4536814"/>
            <a:chOff x="126537" y="1390748"/>
            <a:chExt cx="8543307" cy="4536814"/>
          </a:xfrm>
        </p:grpSpPr>
        <p:sp>
          <p:nvSpPr>
            <p:cNvPr id="5" name="矩形 4">
              <a:extLst>
                <a:ext uri="{FF2B5EF4-FFF2-40B4-BE49-F238E27FC236}">
                  <a16:creationId xmlns:a16="http://schemas.microsoft.com/office/drawing/2014/main" id="{80838D5C-6C0C-4ED2-BE9A-60C029EC6603}"/>
                </a:ext>
              </a:extLst>
            </p:cNvPr>
            <p:cNvSpPr/>
            <p:nvPr/>
          </p:nvSpPr>
          <p:spPr>
            <a:xfrm>
              <a:off x="6425247" y="2373757"/>
              <a:ext cx="2244597" cy="175511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pPr>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Land use</a:t>
              </a:r>
            </a:p>
            <a:p>
              <a:pPr marL="342900" indent="-342900">
                <a:lnSpc>
                  <a:spcPct val="150000"/>
                </a:lnSpc>
                <a:buFont typeface="Wingdings" panose="05000000000000000000" pitchFamily="2" charset="2"/>
                <a:buChar char="l"/>
              </a:pPr>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Facilities</a:t>
              </a:r>
            </a:p>
            <a:p>
              <a:pPr marL="342900" indent="-342900">
                <a:lnSpc>
                  <a:spcPct val="150000"/>
                </a:lnSpc>
                <a:buFont typeface="Wingdings" panose="05000000000000000000" pitchFamily="2" charset="2"/>
                <a:buChar char="l"/>
              </a:pPr>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Social-economic</a:t>
              </a:r>
            </a:p>
            <a:p>
              <a:pPr marL="342900" indent="-342900">
                <a:lnSpc>
                  <a:spcPct val="150000"/>
                </a:lnSpc>
                <a:buFont typeface="Wingdings" panose="05000000000000000000" pitchFamily="2" charset="2"/>
                <a:buChar char="l"/>
              </a:pPr>
              <a:r>
                <a:rPr lang="en-US" altLang="zh-CN" dirty="0">
                  <a:solidFill>
                    <a:schemeClr val="bg1"/>
                  </a:solidFill>
                  <a:latin typeface="Helvetica" panose="020B0604020202020204" pitchFamily="34" charset="0"/>
                  <a:ea typeface="微软雅黑" panose="020B0503020204020204" pitchFamily="34" charset="-122"/>
                  <a:cs typeface="Helvetica" panose="020B0604020202020204" pitchFamily="34" charset="0"/>
                </a:rPr>
                <a:t>……</a:t>
              </a:r>
            </a:p>
          </p:txBody>
        </p:sp>
        <p:sp>
          <p:nvSpPr>
            <p:cNvPr id="6" name="文本框 5">
              <a:extLst>
                <a:ext uri="{FF2B5EF4-FFF2-40B4-BE49-F238E27FC236}">
                  <a16:creationId xmlns:a16="http://schemas.microsoft.com/office/drawing/2014/main" id="{425781B6-5034-4E37-A8A1-E2432BF05F01}"/>
                </a:ext>
              </a:extLst>
            </p:cNvPr>
            <p:cNvSpPr txBox="1"/>
            <p:nvPr/>
          </p:nvSpPr>
          <p:spPr>
            <a:xfrm>
              <a:off x="126537" y="5443070"/>
              <a:ext cx="3607501" cy="36933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Impact on the transit ridership</a:t>
              </a:r>
              <a:endParaRPr lang="zh-CN" altLang="en-US"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7" name="文本框 6">
              <a:extLst>
                <a:ext uri="{FF2B5EF4-FFF2-40B4-BE49-F238E27FC236}">
                  <a16:creationId xmlns:a16="http://schemas.microsoft.com/office/drawing/2014/main" id="{9332ADDA-8C3B-408C-A72F-E5653DCC0F27}"/>
                </a:ext>
              </a:extLst>
            </p:cNvPr>
            <p:cNvSpPr txBox="1"/>
            <p:nvPr/>
          </p:nvSpPr>
          <p:spPr>
            <a:xfrm>
              <a:off x="201269" y="1986449"/>
              <a:ext cx="2388128"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Catchment area</a:t>
              </a:r>
            </a:p>
          </p:txBody>
        </p:sp>
        <p:grpSp>
          <p:nvGrpSpPr>
            <p:cNvPr id="8" name="组合 7">
              <a:extLst>
                <a:ext uri="{FF2B5EF4-FFF2-40B4-BE49-F238E27FC236}">
                  <a16:creationId xmlns:a16="http://schemas.microsoft.com/office/drawing/2014/main" id="{06107858-3336-41F4-A0AE-CB93EFBC26C9}"/>
                </a:ext>
              </a:extLst>
            </p:cNvPr>
            <p:cNvGrpSpPr/>
            <p:nvPr/>
          </p:nvGrpSpPr>
          <p:grpSpPr>
            <a:xfrm>
              <a:off x="2110648" y="1390748"/>
              <a:ext cx="4122901" cy="3872511"/>
              <a:chOff x="2715086" y="1612857"/>
              <a:chExt cx="4122901" cy="3872511"/>
            </a:xfrm>
          </p:grpSpPr>
          <p:sp>
            <p:nvSpPr>
              <p:cNvPr id="9" name="任意形状 31">
                <a:extLst>
                  <a:ext uri="{FF2B5EF4-FFF2-40B4-BE49-F238E27FC236}">
                    <a16:creationId xmlns:a16="http://schemas.microsoft.com/office/drawing/2014/main" id="{15BDF706-9884-4D08-8B1F-32C9B511E9EF}"/>
                  </a:ext>
                </a:extLst>
              </p:cNvPr>
              <p:cNvSpPr/>
              <p:nvPr/>
            </p:nvSpPr>
            <p:spPr>
              <a:xfrm>
                <a:off x="2967319" y="1612857"/>
                <a:ext cx="3150679" cy="3872511"/>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pattFill prst="pct75">
                <a:fgClr>
                  <a:schemeClr val="bg1">
                    <a:lumMod val="85000"/>
                  </a:schemeClr>
                </a:fgClr>
                <a:bgClr>
                  <a:schemeClr val="bg1"/>
                </a:bgClr>
              </a:pattFill>
              <a:ln w="19050" cap="flat">
                <a:solidFill>
                  <a:srgbClr val="C00000"/>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grpSp>
            <p:nvGrpSpPr>
              <p:cNvPr id="10" name="Group 6">
                <a:extLst>
                  <a:ext uri="{FF2B5EF4-FFF2-40B4-BE49-F238E27FC236}">
                    <a16:creationId xmlns:a16="http://schemas.microsoft.com/office/drawing/2014/main" id="{3B30CD1A-57F9-4CEC-BBAE-FF1FBB47831F}"/>
                  </a:ext>
                </a:extLst>
              </p:cNvPr>
              <p:cNvGrpSpPr>
                <a:grpSpLocks/>
              </p:cNvGrpSpPr>
              <p:nvPr/>
            </p:nvGrpSpPr>
            <p:grpSpPr bwMode="auto">
              <a:xfrm>
                <a:off x="2715086" y="2983031"/>
                <a:ext cx="4122901" cy="1067897"/>
                <a:chOff x="378" y="1787"/>
                <a:chExt cx="4861" cy="1374"/>
              </a:xfrm>
            </p:grpSpPr>
            <p:sp>
              <p:nvSpPr>
                <p:cNvPr id="11" name="Freeform 7">
                  <a:extLst>
                    <a:ext uri="{FF2B5EF4-FFF2-40B4-BE49-F238E27FC236}">
                      <a16:creationId xmlns:a16="http://schemas.microsoft.com/office/drawing/2014/main" id="{D1885DCF-F3A4-4622-9F8C-9579D505C08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12" name="Freeform 8">
                  <a:extLst>
                    <a:ext uri="{FF2B5EF4-FFF2-40B4-BE49-F238E27FC236}">
                      <a16:creationId xmlns:a16="http://schemas.microsoft.com/office/drawing/2014/main" id="{98C78B8A-D8E4-4AB8-9433-627FF465BE4D}"/>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13" name="Freeform 9">
                  <a:extLst>
                    <a:ext uri="{FF2B5EF4-FFF2-40B4-BE49-F238E27FC236}">
                      <a16:creationId xmlns:a16="http://schemas.microsoft.com/office/drawing/2014/main" id="{9DE8DD99-E678-4292-8965-2AFD3E72D788}"/>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14" name="Rectangle 10">
                  <a:extLst>
                    <a:ext uri="{FF2B5EF4-FFF2-40B4-BE49-F238E27FC236}">
                      <a16:creationId xmlns:a16="http://schemas.microsoft.com/office/drawing/2014/main" id="{43816D78-D38E-41AF-BBD4-960B8BA03670}"/>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15" name="椭圆 14">
              <a:extLst>
                <a:ext uri="{FF2B5EF4-FFF2-40B4-BE49-F238E27FC236}">
                  <a16:creationId xmlns:a16="http://schemas.microsoft.com/office/drawing/2014/main" id="{B2FE4F2C-9893-4E27-A4FD-5DD0C001CCCD}"/>
                </a:ext>
              </a:extLst>
            </p:cNvPr>
            <p:cNvSpPr/>
            <p:nvPr/>
          </p:nvSpPr>
          <p:spPr>
            <a:xfrm>
              <a:off x="3734038" y="3426883"/>
              <a:ext cx="638446" cy="638446"/>
            </a:xfrm>
            <a:prstGeom prst="ellipse">
              <a:avLst/>
            </a:prstGeom>
            <a:solidFill>
              <a:srgbClr val="FFFFFF">
                <a:alpha val="50196"/>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02EDD112-BAC5-41B5-816D-05759EFFCB45}"/>
                </a:ext>
              </a:extLst>
            </p:cNvPr>
            <p:cNvCxnSpPr>
              <a:cxnSpLocks/>
            </p:cNvCxnSpPr>
            <p:nvPr/>
          </p:nvCxnSpPr>
          <p:spPr>
            <a:xfrm>
              <a:off x="3925736" y="2125635"/>
              <a:ext cx="378729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25B0590-2B74-40D1-8FD8-B9BFFDBCF55B}"/>
                </a:ext>
              </a:extLst>
            </p:cNvPr>
            <p:cNvSpPr/>
            <p:nvPr/>
          </p:nvSpPr>
          <p:spPr>
            <a:xfrm>
              <a:off x="5309813" y="1714512"/>
              <a:ext cx="2403222" cy="369332"/>
            </a:xfrm>
            <a:prstGeom prst="rect">
              <a:avLst/>
            </a:prstGeom>
          </p:spPr>
          <p:txBody>
            <a:bodyPr wrap="none">
              <a:spAutoFit/>
            </a:bodyPr>
            <a:lstStyle/>
            <a:p>
              <a:pPr marL="342900" indent="-342900">
                <a:buFont typeface="Wingdings" panose="05000000000000000000" pitchFamily="2" charset="2"/>
                <a:buChar char="l"/>
              </a:pPr>
              <a:r>
                <a:rPr lang="en-US" altLang="zh-CN" dirty="0">
                  <a:latin typeface="Helvetica" panose="020B0604020202020204" pitchFamily="34" charset="0"/>
                  <a:ea typeface="微软雅黑" panose="020B0503020204020204" pitchFamily="34" charset="-122"/>
                  <a:cs typeface="Helvetica" panose="020B0604020202020204" pitchFamily="34" charset="0"/>
                </a:rPr>
                <a:t>Influencing factors</a:t>
              </a:r>
            </a:p>
          </p:txBody>
        </p:sp>
        <p:cxnSp>
          <p:nvCxnSpPr>
            <p:cNvPr id="18" name="直接连接符 17">
              <a:extLst>
                <a:ext uri="{FF2B5EF4-FFF2-40B4-BE49-F238E27FC236}">
                  <a16:creationId xmlns:a16="http://schemas.microsoft.com/office/drawing/2014/main" id="{EB4D7870-B687-46B5-98AB-987F6FFDDB0E}"/>
                </a:ext>
              </a:extLst>
            </p:cNvPr>
            <p:cNvCxnSpPr>
              <a:cxnSpLocks/>
            </p:cNvCxnSpPr>
            <p:nvPr/>
          </p:nvCxnSpPr>
          <p:spPr>
            <a:xfrm flipH="1">
              <a:off x="3627879" y="3894324"/>
              <a:ext cx="479352" cy="19591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57FD9FB-750D-42DF-BE63-87E6960AE1CE}"/>
                </a:ext>
              </a:extLst>
            </p:cNvPr>
            <p:cNvCxnSpPr>
              <a:cxnSpLocks/>
            </p:cNvCxnSpPr>
            <p:nvPr/>
          </p:nvCxnSpPr>
          <p:spPr>
            <a:xfrm>
              <a:off x="201269" y="5857420"/>
              <a:ext cx="34266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A392073-5F75-48D4-B08D-B22F24A7BF35}"/>
                </a:ext>
              </a:extLst>
            </p:cNvPr>
            <p:cNvCxnSpPr>
              <a:cxnSpLocks/>
              <a:endCxn id="9" idx="68"/>
            </p:cNvCxnSpPr>
            <p:nvPr/>
          </p:nvCxnSpPr>
          <p:spPr>
            <a:xfrm>
              <a:off x="1890283" y="2395536"/>
              <a:ext cx="771701" cy="5090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236C304-E6A1-4EB0-A31F-0D4765C75EDB}"/>
                </a:ext>
              </a:extLst>
            </p:cNvPr>
            <p:cNvCxnSpPr>
              <a:cxnSpLocks/>
            </p:cNvCxnSpPr>
            <p:nvPr/>
          </p:nvCxnSpPr>
          <p:spPr>
            <a:xfrm>
              <a:off x="292062" y="2395536"/>
              <a:ext cx="159822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B9241F2-CF68-4D95-B210-3245B4FD3692}"/>
                </a:ext>
              </a:extLst>
            </p:cNvPr>
            <p:cNvSpPr/>
            <p:nvPr/>
          </p:nvSpPr>
          <p:spPr>
            <a:xfrm>
              <a:off x="5040893" y="5264694"/>
              <a:ext cx="1210588" cy="369332"/>
            </a:xfrm>
            <a:prstGeom prst="rect">
              <a:avLst/>
            </a:prstGeom>
          </p:spPr>
          <p:txBody>
            <a:bodyPr wrap="none">
              <a:spAutoFit/>
            </a:bodyPr>
            <a:lstStyle/>
            <a:p>
              <a:r>
                <a:rPr lang="en-US" altLang="zh-CN" dirty="0">
                  <a:latin typeface="Helvetica" panose="020B0604020202020204" pitchFamily="34" charset="0"/>
                  <a:ea typeface="微软雅黑" panose="020B0503020204020204" pitchFamily="34" charset="-122"/>
                  <a:cs typeface="Helvetica" panose="020B0604020202020204" pitchFamily="34" charset="0"/>
                </a:rPr>
                <a:t>Extraction</a:t>
              </a:r>
            </a:p>
          </p:txBody>
        </p:sp>
        <p:sp>
          <p:nvSpPr>
            <p:cNvPr id="24" name="箭头: 圆角右 23">
              <a:extLst>
                <a:ext uri="{FF2B5EF4-FFF2-40B4-BE49-F238E27FC236}">
                  <a16:creationId xmlns:a16="http://schemas.microsoft.com/office/drawing/2014/main" id="{A99E47AF-5F2B-4E94-BDF6-E00D91116D64}"/>
                </a:ext>
              </a:extLst>
            </p:cNvPr>
            <p:cNvSpPr/>
            <p:nvPr/>
          </p:nvSpPr>
          <p:spPr>
            <a:xfrm rot="10800000">
              <a:off x="4216923" y="4460581"/>
              <a:ext cx="2457971" cy="1466981"/>
            </a:xfrm>
            <a:prstGeom prst="bentArrow">
              <a:avLst>
                <a:gd name="adj1" fmla="val 4682"/>
                <a:gd name="adj2" fmla="val 7694"/>
                <a:gd name="adj3" fmla="val 20188"/>
                <a:gd name="adj4" fmla="val 571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5" name="文本框 24">
            <a:extLst>
              <a:ext uri="{FF2B5EF4-FFF2-40B4-BE49-F238E27FC236}">
                <a16:creationId xmlns:a16="http://schemas.microsoft.com/office/drawing/2014/main" id="{2AB6C110-3067-4B37-9125-2DD4DB55C605}"/>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26" name="矩形 25">
            <a:extLst>
              <a:ext uri="{FF2B5EF4-FFF2-40B4-BE49-F238E27FC236}">
                <a16:creationId xmlns:a16="http://schemas.microsoft.com/office/drawing/2014/main" id="{AF79FC60-F519-4B6B-8DE7-0A73FAFBA747}"/>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4.1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27" name="直接连接符 26">
            <a:extLst>
              <a:ext uri="{FF2B5EF4-FFF2-40B4-BE49-F238E27FC236}">
                <a16:creationId xmlns:a16="http://schemas.microsoft.com/office/drawing/2014/main" id="{6C9923DA-9FD2-44E9-A72E-105DC19D927B}"/>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C8FA2F0-B49A-47EE-B147-5CE03308F0C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25DD0194-1A94-46A1-B75D-83A2461BEDEF}"/>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灯片编号占位符 1">
            <a:extLst>
              <a:ext uri="{FF2B5EF4-FFF2-40B4-BE49-F238E27FC236}">
                <a16:creationId xmlns:a16="http://schemas.microsoft.com/office/drawing/2014/main" id="{65BEC6C0-7599-4B80-9CCA-3184653D30C5}"/>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solidFill>
                  <a:schemeClr val="tx1"/>
                </a:solidFill>
              </a:rPr>
              <a:t>84</a:t>
            </a:fld>
            <a:endParaRPr lang="zh-CN" altLang="en-US" dirty="0">
              <a:solidFill>
                <a:schemeClr val="tx1"/>
              </a:solidFill>
            </a:endParaRPr>
          </a:p>
        </p:txBody>
      </p:sp>
    </p:spTree>
    <p:extLst>
      <p:ext uri="{BB962C8B-B14F-4D97-AF65-F5344CB8AC3E}">
        <p14:creationId xmlns:p14="http://schemas.microsoft.com/office/powerpoint/2010/main" val="2247595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valid factors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85</a:t>
            </a:fld>
            <a:endParaRPr lang="zh-CN" altLang="en-US">
              <a:solidFill>
                <a:schemeClr val="tx1"/>
              </a:solidFill>
            </a:endParaRPr>
          </a:p>
        </p:txBody>
      </p:sp>
      <p:graphicFrame>
        <p:nvGraphicFramePr>
          <p:cNvPr id="9" name="表格 8">
            <a:extLst>
              <a:ext uri="{FF2B5EF4-FFF2-40B4-BE49-F238E27FC236}">
                <a16:creationId xmlns:a16="http://schemas.microsoft.com/office/drawing/2014/main" id="{B49F4961-3A97-4526-B7F6-72F539A1AA5C}"/>
              </a:ext>
            </a:extLst>
          </p:cNvPr>
          <p:cNvGraphicFramePr>
            <a:graphicFrameLocks noGrp="1"/>
          </p:cNvGraphicFramePr>
          <p:nvPr>
            <p:extLst>
              <p:ext uri="{D42A27DB-BD31-4B8C-83A1-F6EECF244321}">
                <p14:modId xmlns:p14="http://schemas.microsoft.com/office/powerpoint/2010/main" val="2279011548"/>
              </p:ext>
            </p:extLst>
          </p:nvPr>
        </p:nvGraphicFramePr>
        <p:xfrm>
          <a:off x="551247" y="1135672"/>
          <a:ext cx="7907200" cy="4779930"/>
        </p:xfrm>
        <a:graphic>
          <a:graphicData uri="http://schemas.openxmlformats.org/drawingml/2006/table">
            <a:tbl>
              <a:tblPr firstRow="1" firstCol="1" bandRow="1"/>
              <a:tblGrid>
                <a:gridCol w="1471554">
                  <a:extLst>
                    <a:ext uri="{9D8B030D-6E8A-4147-A177-3AD203B41FA5}">
                      <a16:colId xmlns:a16="http://schemas.microsoft.com/office/drawing/2014/main" val="1611903064"/>
                    </a:ext>
                  </a:extLst>
                </a:gridCol>
                <a:gridCol w="2237013">
                  <a:extLst>
                    <a:ext uri="{9D8B030D-6E8A-4147-A177-3AD203B41FA5}">
                      <a16:colId xmlns:a16="http://schemas.microsoft.com/office/drawing/2014/main" val="2101435200"/>
                    </a:ext>
                  </a:extLst>
                </a:gridCol>
                <a:gridCol w="592163">
                  <a:extLst>
                    <a:ext uri="{9D8B030D-6E8A-4147-A177-3AD203B41FA5}">
                      <a16:colId xmlns:a16="http://schemas.microsoft.com/office/drawing/2014/main" val="4173085717"/>
                    </a:ext>
                  </a:extLst>
                </a:gridCol>
                <a:gridCol w="888244">
                  <a:extLst>
                    <a:ext uri="{9D8B030D-6E8A-4147-A177-3AD203B41FA5}">
                      <a16:colId xmlns:a16="http://schemas.microsoft.com/office/drawing/2014/main" val="1975308645"/>
                    </a:ext>
                  </a:extLst>
                </a:gridCol>
                <a:gridCol w="857615">
                  <a:extLst>
                    <a:ext uri="{9D8B030D-6E8A-4147-A177-3AD203B41FA5}">
                      <a16:colId xmlns:a16="http://schemas.microsoft.com/office/drawing/2014/main" val="1250301213"/>
                    </a:ext>
                  </a:extLst>
                </a:gridCol>
                <a:gridCol w="663631">
                  <a:extLst>
                    <a:ext uri="{9D8B030D-6E8A-4147-A177-3AD203B41FA5}">
                      <a16:colId xmlns:a16="http://schemas.microsoft.com/office/drawing/2014/main" val="3774758027"/>
                    </a:ext>
                  </a:extLst>
                </a:gridCol>
                <a:gridCol w="622792">
                  <a:extLst>
                    <a:ext uri="{9D8B030D-6E8A-4147-A177-3AD203B41FA5}">
                      <a16:colId xmlns:a16="http://schemas.microsoft.com/office/drawing/2014/main" val="2936752313"/>
                    </a:ext>
                  </a:extLst>
                </a:gridCol>
                <a:gridCol w="574188">
                  <a:extLst>
                    <a:ext uri="{9D8B030D-6E8A-4147-A177-3AD203B41FA5}">
                      <a16:colId xmlns:a16="http://schemas.microsoft.com/office/drawing/2014/main" val="769186618"/>
                    </a:ext>
                  </a:extLst>
                </a:gridCol>
              </a:tblGrid>
              <a:tr h="311705">
                <a:tc gridSpan="8">
                  <a:txBody>
                    <a:bodyPr/>
                    <a:lstStyle/>
                    <a:p>
                      <a:pPr algn="ctr">
                        <a:spcAft>
                          <a:spcPts val="1000"/>
                        </a:spcAft>
                      </a:pPr>
                      <a:endParaRPr lang="zh-CN" sz="1500" i="1" kern="100"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88780" marR="88780" marT="44390" marB="44390">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2317419"/>
                  </a:ext>
                </a:extLst>
              </a:tr>
              <a:tr h="292854">
                <a:tc rowSpan="3">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Category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Variable</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indent="228600"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Statistical Information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6983454"/>
                  </a:ext>
                </a:extLst>
              </a:tr>
              <a:tr h="26652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VIF</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Validity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stability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times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664695"/>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Total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 </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宋体" panose="02010600030101010101" pitchFamily="2" charset="-122"/>
                          <a:cs typeface="Helvetica" panose="020B0604020202020204" pitchFamily="34" charset="0"/>
                        </a:rPr>
                        <a:t> </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367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0326873"/>
                  </a:ext>
                </a:extLst>
              </a:tr>
              <a:tr h="227410">
                <a:tc rowSpan="7">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Built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Commerce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8.8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32.1%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5315618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Office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71.4%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646454569"/>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Residence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70.0%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5067936"/>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Education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7.7%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4752108"/>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961567563"/>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Transportation Facility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412817539"/>
                  </a:ext>
                </a:extLst>
              </a:tr>
              <a:tr h="22741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50.0%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629178"/>
                  </a:ext>
                </a:extLst>
              </a:tr>
              <a:tr h="227410">
                <a:tc rowSpan="5">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Transportation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21197345"/>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44.9%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35</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70899827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Capacity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6.6</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96.6%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28</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351856568"/>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19.2%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488898611"/>
                  </a:ext>
                </a:extLst>
              </a:tr>
              <a:tr h="227410">
                <a:tc vMerge="1">
                  <a:txBody>
                    <a:bodyPr/>
                    <a:lstStyle/>
                    <a:p>
                      <a:endParaRPr lang="zh-CN" altLang="en-US"/>
                    </a:p>
                  </a:txBody>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Road Density</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580033"/>
                  </a:ext>
                </a:extLst>
              </a:tr>
              <a:tr h="227410">
                <a:tc rowSpan="4">
                  <a:txBody>
                    <a:bodyPr/>
                    <a:lstStyle/>
                    <a:p>
                      <a:pPr algn="ctr">
                        <a:spcAft>
                          <a:spcPts val="0"/>
                        </a:spcAft>
                      </a:pPr>
                      <a:r>
                        <a:rPr lang="en-US" sz="1400" kern="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Demographic Socioeconomic Environment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8780" marR="88780" marT="44390" marB="4439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12.8%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solidFill>
                      <a:schemeClr val="accent5">
                        <a:lumMod val="60000"/>
                        <a:lumOff val="40000"/>
                      </a:schemeClr>
                    </a:solidFill>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69761566"/>
                  </a:ext>
                </a:extLst>
              </a:tr>
              <a:tr h="255327">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Household Members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39.7%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1532826362"/>
                  </a:ext>
                </a:extLst>
              </a:tr>
              <a:tr h="227410">
                <a:tc vMerge="1">
                  <a:txBody>
                    <a:bodyPr/>
                    <a:lstStyle/>
                    <a:p>
                      <a:endParaRPr lang="zh-CN" altLang="en-US"/>
                    </a:p>
                  </a:txBody>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Population/Job Balance</a:t>
                      </a: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37.2%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a:noFill/>
                    </a:lnB>
                  </a:tcPr>
                </a:tc>
                <a:extLst>
                  <a:ext uri="{0D108BD9-81ED-4DB2-BD59-A6C34878D82A}">
                    <a16:rowId xmlns:a16="http://schemas.microsoft.com/office/drawing/2014/main" val="2169523604"/>
                  </a:ext>
                </a:extLst>
              </a:tr>
              <a:tr h="227410">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2.2</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21.8%</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US" sz="1400" kern="100">
                          <a:solidFill>
                            <a:schemeClr val="tx1"/>
                          </a:solidFill>
                          <a:effectLst/>
                          <a:latin typeface="Helvetica" panose="020B0604020202020204" pitchFamily="34" charset="0"/>
                          <a:ea typeface="等线" panose="02010600030101010101" pitchFamily="2" charset="-122"/>
                          <a:cs typeface="Helvetica" panose="020B0604020202020204" pitchFamily="34" charset="0"/>
                        </a:rPr>
                        <a:t>100.0%</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rPr>
                        <a:t>17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5964" marR="85964"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585886"/>
                  </a:ext>
                </a:extLst>
              </a:tr>
            </a:tbl>
          </a:graphicData>
        </a:graphic>
      </p:graphicFrame>
      <p:sp>
        <p:nvSpPr>
          <p:cNvPr id="21" name="文本框 20">
            <a:extLst>
              <a:ext uri="{FF2B5EF4-FFF2-40B4-BE49-F238E27FC236}">
                <a16:creationId xmlns:a16="http://schemas.microsoft.com/office/drawing/2014/main" id="{DAA0EA72-9C35-4ED9-B9A1-CC11FB353919}"/>
              </a:ext>
            </a:extLst>
          </p:cNvPr>
          <p:cNvSpPr txBox="1"/>
          <p:nvPr/>
        </p:nvSpPr>
        <p:spPr>
          <a:xfrm>
            <a:off x="551247" y="6032858"/>
            <a:ext cx="7080785" cy="338554"/>
          </a:xfrm>
          <a:prstGeom prst="rect">
            <a:avLst/>
          </a:prstGeom>
          <a:noFill/>
          <a:ln w="19050">
            <a:solidFill>
              <a:schemeClr val="accent5"/>
            </a:solidFill>
            <a:prstDash val="dash"/>
          </a:ln>
        </p:spPr>
        <p:txBody>
          <a:bodyPr wrap="none" rtlCol="0">
            <a:spAutoFit/>
          </a:bodyPr>
          <a:lstStyle>
            <a:defPPr>
              <a:defRPr lang="en-US"/>
            </a:defPPr>
            <a:lvl1pPr marL="285750" indent="-285750">
              <a:buFont typeface="Wingdings" panose="05000000000000000000" pitchFamily="2" charset="2"/>
              <a:buChar char="n"/>
              <a:defRPr sz="1600">
                <a:latin typeface="Helvetica" panose="020B0604020202020204" pitchFamily="34" charset="0"/>
                <a:cs typeface="Helvetica" panose="020B0604020202020204" pitchFamily="34" charset="0"/>
              </a:defRPr>
            </a:lvl1pPr>
          </a:lstStyle>
          <a:p>
            <a:r>
              <a:rPr lang="en-US" altLang="zh-CN" dirty="0"/>
              <a:t>The cell marked with dark color means that it doesn’t meet the judgment.</a:t>
            </a:r>
            <a:endParaRPr lang="zh-CN" altLang="en-US" dirty="0"/>
          </a:p>
        </p:txBody>
      </p:sp>
      <p:grpSp>
        <p:nvGrpSpPr>
          <p:cNvPr id="22" name="组合 21">
            <a:extLst>
              <a:ext uri="{FF2B5EF4-FFF2-40B4-BE49-F238E27FC236}">
                <a16:creationId xmlns:a16="http://schemas.microsoft.com/office/drawing/2014/main" id="{995D74BB-B838-4FB0-BEEA-E9A48AA52475}"/>
              </a:ext>
            </a:extLst>
          </p:cNvPr>
          <p:cNvGrpSpPr/>
          <p:nvPr/>
        </p:nvGrpSpPr>
        <p:grpSpPr>
          <a:xfrm>
            <a:off x="306570" y="591906"/>
            <a:ext cx="2049596" cy="461665"/>
            <a:chOff x="-3" y="4326643"/>
            <a:chExt cx="2049596" cy="461665"/>
          </a:xfrm>
        </p:grpSpPr>
        <p:sp>
          <p:nvSpPr>
            <p:cNvPr id="23" name="矩形 22">
              <a:extLst>
                <a:ext uri="{FF2B5EF4-FFF2-40B4-BE49-F238E27FC236}">
                  <a16:creationId xmlns:a16="http://schemas.microsoft.com/office/drawing/2014/main" id="{6E847B4A-ED01-4E11-837B-4103C3DE3B03}"/>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E8B0644D-854B-411E-8EDA-0180ECC1AC86}"/>
                </a:ext>
              </a:extLst>
            </p:cNvPr>
            <p:cNvSpPr txBox="1"/>
            <p:nvPr/>
          </p:nvSpPr>
          <p:spPr>
            <a:xfrm>
              <a:off x="193379" y="4326643"/>
              <a:ext cx="185621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Valid factors</a:t>
              </a:r>
            </a:p>
          </p:txBody>
        </p:sp>
      </p:grpSp>
      <p:sp>
        <p:nvSpPr>
          <p:cNvPr id="3" name="文本框 2">
            <a:extLst>
              <a:ext uri="{FF2B5EF4-FFF2-40B4-BE49-F238E27FC236}">
                <a16:creationId xmlns:a16="http://schemas.microsoft.com/office/drawing/2014/main" id="{5E858A29-5696-4C09-96FD-C926C1D171CE}"/>
              </a:ext>
            </a:extLst>
          </p:cNvPr>
          <p:cNvSpPr txBox="1"/>
          <p:nvPr/>
        </p:nvSpPr>
        <p:spPr>
          <a:xfrm>
            <a:off x="3505652" y="1085832"/>
            <a:ext cx="3838124" cy="584775"/>
          </a:xfrm>
          <a:prstGeom prst="rect">
            <a:avLst/>
          </a:prstGeom>
          <a:solidFill>
            <a:schemeClr val="accent5"/>
          </a:solidFill>
        </p:spPr>
        <p:txBody>
          <a:bodyPr wrap="square" rtlCol="0">
            <a:spAutoFit/>
          </a:bodyPr>
          <a:lstStyle/>
          <a:p>
            <a:pPr algn="ctr"/>
            <a:r>
              <a:rPr lang="en-US" altLang="zh-CN" sz="1600" dirty="0">
                <a:solidFill>
                  <a:schemeClr val="bg1"/>
                </a:solidFill>
                <a:latin typeface="Helvetica" panose="020B0604020202020204" pitchFamily="34" charset="0"/>
                <a:cs typeface="Helvetica" panose="020B0604020202020204" pitchFamily="34" charset="0"/>
              </a:rPr>
              <a:t>Suggested value</a:t>
            </a:r>
          </a:p>
          <a:p>
            <a:r>
              <a:rPr lang="en-US" altLang="zh-CN" sz="1600" dirty="0">
                <a:solidFill>
                  <a:schemeClr val="bg1"/>
                </a:solidFill>
                <a:latin typeface="Helvetica" panose="020B0604020202020204" pitchFamily="34" charset="0"/>
                <a:cs typeface="Helvetica" panose="020B0604020202020204" pitchFamily="34" charset="0"/>
              </a:rPr>
              <a:t>VIF&lt; 7.5; Validity &gt; 10%; Stability &gt;90%</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 name="椭圆 3">
            <a:extLst>
              <a:ext uri="{FF2B5EF4-FFF2-40B4-BE49-F238E27FC236}">
                <a16:creationId xmlns:a16="http://schemas.microsoft.com/office/drawing/2014/main" id="{DCFB36AB-EF55-426A-A9BD-302AB114A7EA}"/>
              </a:ext>
            </a:extLst>
          </p:cNvPr>
          <p:cNvSpPr/>
          <p:nvPr/>
        </p:nvSpPr>
        <p:spPr>
          <a:xfrm>
            <a:off x="4262042" y="1684945"/>
            <a:ext cx="60045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87D6CF3D-1996-4C08-B399-4007AFCB975C}"/>
              </a:ext>
            </a:extLst>
          </p:cNvPr>
          <p:cNvSpPr/>
          <p:nvPr/>
        </p:nvSpPr>
        <p:spPr>
          <a:xfrm>
            <a:off x="2198452" y="3190674"/>
            <a:ext cx="1887166" cy="1585608"/>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6D29DF08-3CD7-4D5A-8A20-E88332052836}"/>
              </a:ext>
            </a:extLst>
          </p:cNvPr>
          <p:cNvSpPr/>
          <p:nvPr/>
        </p:nvSpPr>
        <p:spPr>
          <a:xfrm>
            <a:off x="2198452" y="5234083"/>
            <a:ext cx="1887166" cy="681519"/>
          </a:xfrm>
          <a:prstGeom prst="roundRect">
            <a:avLst>
              <a:gd name="adj" fmla="val 8692"/>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496F7125-64B8-4EC4-84FE-F6C093DAB076}"/>
              </a:ext>
            </a:extLst>
          </p:cNvPr>
          <p:cNvSpPr txBox="1"/>
          <p:nvPr/>
        </p:nvSpPr>
        <p:spPr>
          <a:xfrm>
            <a:off x="982493" y="4711912"/>
            <a:ext cx="1132744" cy="646331"/>
          </a:xfrm>
          <a:prstGeom prst="rect">
            <a:avLst/>
          </a:prstGeom>
          <a:solidFill>
            <a:schemeClr val="accent5"/>
          </a:solidFill>
        </p:spPr>
        <p:txBody>
          <a:bodyPr wrap="square" rtlCol="0">
            <a:spAutoFit/>
          </a:bodyPr>
          <a:lstStyle>
            <a:defPPr>
              <a:defRPr lang="en-US"/>
            </a:defPPr>
            <a:lvl1pPr algn="ctr">
              <a:defRPr>
                <a:solidFill>
                  <a:schemeClr val="bg1"/>
                </a:solidFill>
              </a:defRPr>
            </a:lvl1pPr>
          </a:lstStyle>
          <a:p>
            <a:r>
              <a:rPr lang="en-US" altLang="zh-CN" dirty="0"/>
              <a:t>Valid Variable</a:t>
            </a:r>
            <a:endParaRPr lang="zh-CN" altLang="en-US" dirty="0"/>
          </a:p>
        </p:txBody>
      </p:sp>
      <p:sp>
        <p:nvSpPr>
          <p:cNvPr id="28" name="椭圆 27">
            <a:extLst>
              <a:ext uri="{FF2B5EF4-FFF2-40B4-BE49-F238E27FC236}">
                <a16:creationId xmlns:a16="http://schemas.microsoft.com/office/drawing/2014/main" id="{23EAD3C1-5329-47A6-A749-7FCAE48ED53E}"/>
              </a:ext>
            </a:extLst>
          </p:cNvPr>
          <p:cNvSpPr/>
          <p:nvPr/>
        </p:nvSpPr>
        <p:spPr>
          <a:xfrm>
            <a:off x="4940423" y="1703858"/>
            <a:ext cx="763478"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504FFDA0-1D37-48C7-92B0-F4C66D62B3DA}"/>
              </a:ext>
            </a:extLst>
          </p:cNvPr>
          <p:cNvSpPr/>
          <p:nvPr/>
        </p:nvSpPr>
        <p:spPr>
          <a:xfrm>
            <a:off x="5781946" y="1711651"/>
            <a:ext cx="763477" cy="387047"/>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91579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19D5D9-BDF2-4388-AA07-18FE424D9C7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789F87-F055-4169-A330-8A0D7C489200}"/>
              </a:ext>
            </a:extLst>
          </p:cNvPr>
          <p:cNvSpPr>
            <a:spLocks noGrp="1"/>
          </p:cNvSpPr>
          <p:nvPr>
            <p:ph type="sldNum" sz="quarter" idx="12"/>
          </p:nvPr>
        </p:nvSpPr>
        <p:spPr/>
        <p:txBody>
          <a:bodyPr/>
          <a:lstStyle/>
          <a:p>
            <a:fld id="{A17BB91D-344C-44E0-9148-DFE0CFF5CFC9}" type="slidenum">
              <a:rPr lang="zh-CN" altLang="en-US" smtClean="0">
                <a:solidFill>
                  <a:schemeClr val="tx1"/>
                </a:solidFill>
              </a:rPr>
              <a:t>86</a:t>
            </a:fld>
            <a:endParaRPr lang="zh-CN" altLang="en-US">
              <a:solidFill>
                <a:schemeClr val="tx1"/>
              </a:solidFill>
            </a:endParaRPr>
          </a:p>
        </p:txBody>
      </p:sp>
      <p:sp>
        <p:nvSpPr>
          <p:cNvPr id="9" name="文本框 8">
            <a:extLst>
              <a:ext uri="{FF2B5EF4-FFF2-40B4-BE49-F238E27FC236}">
                <a16:creationId xmlns:a16="http://schemas.microsoft.com/office/drawing/2014/main" id="{B9F1A2EA-EE6A-46C2-A738-707F3980DFC4}"/>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Identification of effective factors</a:t>
            </a:r>
          </a:p>
        </p:txBody>
      </p:sp>
      <p:sp>
        <p:nvSpPr>
          <p:cNvPr id="10" name="矩形 9">
            <a:extLst>
              <a:ext uri="{FF2B5EF4-FFF2-40B4-BE49-F238E27FC236}">
                <a16:creationId xmlns:a16="http://schemas.microsoft.com/office/drawing/2014/main" id="{FCA49E7C-A9CA-4BFB-A54C-A45A8B03B867}"/>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4.4</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1" name="直接连接符 10">
            <a:extLst>
              <a:ext uri="{FF2B5EF4-FFF2-40B4-BE49-F238E27FC236}">
                <a16:creationId xmlns:a16="http://schemas.microsoft.com/office/drawing/2014/main" id="{6661742C-81E4-4E76-9C18-94E7D3225EA0}"/>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a:extLst>
              <a:ext uri="{FF2B5EF4-FFF2-40B4-BE49-F238E27FC236}">
                <a16:creationId xmlns:a16="http://schemas.microsoft.com/office/drawing/2014/main" id="{9ABDE6CE-D47A-4DAA-A755-0C7E17CD7F7F}"/>
              </a:ext>
            </a:extLst>
          </p:cNvPr>
          <p:cNvGraphicFramePr>
            <a:graphicFrameLocks noGrp="1"/>
          </p:cNvGraphicFramePr>
          <p:nvPr>
            <p:extLst/>
          </p:nvPr>
        </p:nvGraphicFramePr>
        <p:xfrm>
          <a:off x="368424" y="1360394"/>
          <a:ext cx="6903782" cy="4821451"/>
        </p:xfrm>
        <a:graphic>
          <a:graphicData uri="http://schemas.openxmlformats.org/drawingml/2006/table">
            <a:tbl>
              <a:tblPr firstRow="1" firstCol="1" bandRow="1"/>
              <a:tblGrid>
                <a:gridCol w="3347672">
                  <a:extLst>
                    <a:ext uri="{9D8B030D-6E8A-4147-A177-3AD203B41FA5}">
                      <a16:colId xmlns:a16="http://schemas.microsoft.com/office/drawing/2014/main" val="3737861838"/>
                    </a:ext>
                  </a:extLst>
                </a:gridCol>
                <a:gridCol w="1185370">
                  <a:extLst>
                    <a:ext uri="{9D8B030D-6E8A-4147-A177-3AD203B41FA5}">
                      <a16:colId xmlns:a16="http://schemas.microsoft.com/office/drawing/2014/main" val="4131232712"/>
                    </a:ext>
                  </a:extLst>
                </a:gridCol>
                <a:gridCol w="1185370">
                  <a:extLst>
                    <a:ext uri="{9D8B030D-6E8A-4147-A177-3AD203B41FA5}">
                      <a16:colId xmlns:a16="http://schemas.microsoft.com/office/drawing/2014/main" val="1993425695"/>
                    </a:ext>
                  </a:extLst>
                </a:gridCol>
                <a:gridCol w="1185370">
                  <a:extLst>
                    <a:ext uri="{9D8B030D-6E8A-4147-A177-3AD203B41FA5}">
                      <a16:colId xmlns:a16="http://schemas.microsoft.com/office/drawing/2014/main" val="2230977265"/>
                    </a:ext>
                  </a:extLst>
                </a:gridCol>
              </a:tblGrid>
              <a:tr h="325686">
                <a:tc rowSpan="2">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Independent variables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Test model</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37870464"/>
                  </a:ext>
                </a:extLst>
              </a:tr>
              <a:tr h="231059">
                <a:tc vMerge="1">
                  <a:txBody>
                    <a:bodyPr/>
                    <a:lstStyle/>
                    <a:p>
                      <a:endParaRPr lang="zh-CN" altLang="en-US"/>
                    </a:p>
                  </a:txBody>
                  <a:tcPr/>
                </a:tc>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Beta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VIF</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61588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Government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180550203"/>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Transportation Facility Area</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2.31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252030673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Land use Aggregation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1.42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6742821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Bicycle Parking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0.46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2.60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24496169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Capacity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3.56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018227511"/>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Bus Accessibility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4.71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3207812943"/>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Transfer Dummy</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2.79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extLst>
                  <a:ext uri="{0D108BD9-81ED-4DB2-BD59-A6C34878D82A}">
                    <a16:rowId xmlns:a16="http://schemas.microsoft.com/office/drawing/2014/main" val="4186760006"/>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Population/Job Balance</a:t>
                      </a: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-0.10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1.94</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3313360249"/>
                  </a:ext>
                </a:extLst>
              </a:tr>
              <a:tr h="231059">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Tenant Proportion</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0.03</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1.32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solidFill>
                      <a:srgbClr val="D9D9D9"/>
                    </a:solidFill>
                  </a:tcPr>
                </a:tc>
                <a:extLst>
                  <a:ext uri="{0D108BD9-81ED-4DB2-BD59-A6C34878D82A}">
                    <a16:rowId xmlns:a16="http://schemas.microsoft.com/office/drawing/2014/main" val="905293847"/>
                  </a:ext>
                </a:extLst>
              </a:tr>
              <a:tr h="231059">
                <a:tc>
                  <a:txBody>
                    <a:bodyPr/>
                    <a:lstStyle/>
                    <a:p>
                      <a:pPr algn="ctr">
                        <a:spcAft>
                          <a:spcPts val="0"/>
                        </a:spcAft>
                      </a:pPr>
                      <a:r>
                        <a:rPr lang="en-US" sz="1400" kern="0">
                          <a:solidFill>
                            <a:schemeClr val="tx1"/>
                          </a:solidFill>
                          <a:effectLst/>
                          <a:latin typeface="Helvetica" panose="020B0604020202020204" pitchFamily="34" charset="0"/>
                          <a:ea typeface="MingLiU"/>
                          <a:cs typeface="Helvetica" panose="020B0604020202020204" pitchFamily="34" charset="0"/>
                        </a:rPr>
                        <a:t>Household Members</a:t>
                      </a:r>
                      <a:endParaRPr lang="zh-CN" sz="1400" kern="10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a:spcAft>
                          <a:spcPts val="0"/>
                        </a:spcAft>
                      </a:pPr>
                      <a:r>
                        <a:rPr lang="en-US" sz="1400" kern="10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71045995"/>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Residual sum of squares</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w="12700" cap="flat" cmpd="sng" algn="ctr">
                      <a:solidFill>
                        <a:srgbClr val="000000"/>
                      </a:solidFill>
                      <a:prstDash val="solid"/>
                      <a:round/>
                      <a:headEnd type="none" w="med" len="med"/>
                      <a:tailEnd type="none" w="med" len="med"/>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3377449</a:t>
                      </a: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90</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61856252"/>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Adjusted </a:t>
                      </a:r>
                      <a:r>
                        <a:rPr lang="en-US" sz="1400" i="1" kern="0" dirty="0">
                          <a:solidFill>
                            <a:schemeClr val="tx1"/>
                          </a:solidFill>
                          <a:effectLst/>
                          <a:latin typeface="Helvetica" panose="020B0604020202020204" pitchFamily="34" charset="0"/>
                          <a:ea typeface="MingLiU"/>
                          <a:cs typeface="Helvetica" panose="020B0604020202020204" pitchFamily="34" charset="0"/>
                        </a:rPr>
                        <a:t>R</a:t>
                      </a:r>
                      <a:r>
                        <a:rPr lang="en-US" sz="1400" i="1" kern="0" baseline="30000" dirty="0">
                          <a:solidFill>
                            <a:schemeClr val="tx1"/>
                          </a:solidFill>
                          <a:effectLst/>
                          <a:latin typeface="Helvetica" panose="020B0604020202020204" pitchFamily="34" charset="0"/>
                          <a:ea typeface="MingLiU"/>
                          <a:cs typeface="Helvetica" panose="020B0604020202020204" pitchFamily="34" charset="0"/>
                        </a:rPr>
                        <a:t>2</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0.96</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3493159"/>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AICc</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ctr">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694.39</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83501844"/>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Jarque-Bera</a:t>
                      </a:r>
                      <a:r>
                        <a:rPr lang="en-US" sz="1400" kern="0" dirty="0">
                          <a:solidFill>
                            <a:schemeClr val="tx1"/>
                          </a:solidFill>
                          <a:effectLst/>
                          <a:latin typeface="Helvetica" panose="020B0604020202020204" pitchFamily="34" charset="0"/>
                          <a:ea typeface="MingLiU"/>
                          <a:cs typeface="Helvetica" panose="020B0604020202020204" pitchFamily="34" charset="0"/>
                        </a:rPr>
                        <a:t>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0.61</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61901500"/>
                  </a:ext>
                </a:extLst>
              </a:tr>
              <a:tr h="325686">
                <a:tc>
                  <a:txBody>
                    <a:bodyPr/>
                    <a:lstStyle/>
                    <a:p>
                      <a:pPr algn="ctr">
                        <a:spcAft>
                          <a:spcPts val="0"/>
                        </a:spcAft>
                      </a:pPr>
                      <a:r>
                        <a:rPr lang="en-US" sz="1400" kern="0" dirty="0" err="1">
                          <a:solidFill>
                            <a:schemeClr val="tx1"/>
                          </a:solidFill>
                          <a:effectLst/>
                          <a:latin typeface="Helvetica" panose="020B0604020202020204" pitchFamily="34" charset="0"/>
                          <a:ea typeface="MingLiU"/>
                          <a:cs typeface="Helvetica" panose="020B0604020202020204" pitchFamily="34" charset="0"/>
                        </a:rPr>
                        <a:t>Koenker</a:t>
                      </a:r>
                      <a:r>
                        <a:rPr lang="en-US" sz="1400" kern="0" dirty="0">
                          <a:solidFill>
                            <a:schemeClr val="tx1"/>
                          </a:solidFill>
                          <a:effectLst/>
                          <a:latin typeface="Helvetica" panose="020B0604020202020204" pitchFamily="34" charset="0"/>
                          <a:ea typeface="MingLiU"/>
                          <a:cs typeface="Helvetica" panose="020B0604020202020204" pitchFamily="34" charset="0"/>
                        </a:rPr>
                        <a:t> (BP)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a:noFill/>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0.85</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34373347"/>
                  </a:ext>
                </a:extLst>
              </a:tr>
              <a:tr h="325686">
                <a:tc>
                  <a:txBody>
                    <a:bodyPr/>
                    <a:lstStyle/>
                    <a:p>
                      <a:pPr algn="ctr">
                        <a:spcAft>
                          <a:spcPts val="0"/>
                        </a:spcAft>
                      </a:pPr>
                      <a:r>
                        <a:rPr lang="en-US" sz="1400" kern="0" dirty="0">
                          <a:solidFill>
                            <a:schemeClr val="tx1"/>
                          </a:solidFill>
                          <a:effectLst/>
                          <a:latin typeface="Helvetica" panose="020B0604020202020204" pitchFamily="34" charset="0"/>
                          <a:ea typeface="MingLiU"/>
                          <a:cs typeface="Helvetica" panose="020B0604020202020204" pitchFamily="34" charset="0"/>
                        </a:rPr>
                        <a:t>SA test (Sig)</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58465" marR="58465" marT="0" marB="0" anchor="ctr">
                    <a:lnL>
                      <a:noFill/>
                    </a:lnL>
                    <a:lnR>
                      <a:noFill/>
                    </a:lnR>
                    <a:lnT>
                      <a:noFill/>
                    </a:lnT>
                    <a:lnB w="19050" cap="flat" cmpd="sng" algn="ctr">
                      <a:solidFill>
                        <a:srgbClr val="000000"/>
                      </a:solidFill>
                      <a:prstDash val="solid"/>
                      <a:round/>
                      <a:headEnd type="none" w="med" len="med"/>
                      <a:tailEnd type="none" w="med" len="med"/>
                    </a:lnB>
                  </a:tcPr>
                </a:tc>
                <a:tc gridSpan="3">
                  <a:txBody>
                    <a:bodyPr/>
                    <a:lstStyle/>
                    <a:p>
                      <a:pPr algn="l">
                        <a:spcAft>
                          <a:spcPts val="0"/>
                        </a:spcAft>
                      </a:pPr>
                      <a:r>
                        <a:rPr lang="en-US" sz="1400" kern="0" dirty="0">
                          <a:solidFill>
                            <a:schemeClr val="tx1"/>
                          </a:solidFill>
                          <a:effectLst/>
                          <a:latin typeface="Helvetica" panose="020B0604020202020204" pitchFamily="34" charset="0"/>
                          <a:ea typeface="等线" panose="02010600030101010101" pitchFamily="2" charset="-122"/>
                          <a:cs typeface="Helvetica" panose="020B0604020202020204" pitchFamily="34" charset="0"/>
                        </a:rPr>
                        <a:t>0.27</a:t>
                      </a:r>
                      <a:endParaRPr lang="zh-CN" sz="1400" kern="100" dirty="0">
                        <a:solidFill>
                          <a:schemeClr val="tx1"/>
                        </a:solidFill>
                        <a:effectLst/>
                        <a:latin typeface="Helvetica" panose="020B0604020202020204" pitchFamily="34" charset="0"/>
                        <a:ea typeface="MS Mincho" panose="02020609040205080304" pitchFamily="49" charset="-128"/>
                        <a:cs typeface="Helvetica" panose="020B0604020202020204" pitchFamily="34" charset="0"/>
                      </a:endParaRPr>
                    </a:p>
                  </a:txBody>
                  <a:tcPr marL="87377" marR="87377" marT="43689" marB="43689" anchor="ctr">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63420451"/>
                  </a:ext>
                </a:extLst>
              </a:tr>
            </a:tbl>
          </a:graphicData>
        </a:graphic>
      </p:graphicFrame>
      <p:sp>
        <p:nvSpPr>
          <p:cNvPr id="16" name="矩形: 圆角 15">
            <a:extLst>
              <a:ext uri="{FF2B5EF4-FFF2-40B4-BE49-F238E27FC236}">
                <a16:creationId xmlns:a16="http://schemas.microsoft.com/office/drawing/2014/main" id="{2101986B-D45D-4277-A1F1-25407F909120}"/>
              </a:ext>
            </a:extLst>
          </p:cNvPr>
          <p:cNvSpPr/>
          <p:nvPr/>
        </p:nvSpPr>
        <p:spPr>
          <a:xfrm flipV="1">
            <a:off x="3647872" y="5201622"/>
            <a:ext cx="603115" cy="939115"/>
          </a:xfrm>
          <a:prstGeom prst="roundRect">
            <a:avLst>
              <a:gd name="adj" fmla="val 8034"/>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anose="020B0604020202020204" pitchFamily="34" charset="0"/>
              <a:cs typeface="Helvetica" panose="020B0604020202020204" pitchFamily="34" charset="0"/>
            </a:endParaRPr>
          </a:p>
        </p:txBody>
      </p:sp>
      <p:sp>
        <p:nvSpPr>
          <p:cNvPr id="17" name="矩形 16">
            <a:extLst>
              <a:ext uri="{FF2B5EF4-FFF2-40B4-BE49-F238E27FC236}">
                <a16:creationId xmlns:a16="http://schemas.microsoft.com/office/drawing/2014/main" id="{C3A4F2D2-2ADA-4C0A-AAF3-9060412411A6}"/>
              </a:ext>
            </a:extLst>
          </p:cNvPr>
          <p:cNvSpPr/>
          <p:nvPr/>
        </p:nvSpPr>
        <p:spPr>
          <a:xfrm>
            <a:off x="4250987" y="5207483"/>
            <a:ext cx="4951379" cy="338554"/>
          </a:xfrm>
          <a:prstGeom prst="rect">
            <a:avLst/>
          </a:prstGeom>
          <a:ln w="12700">
            <a:noFill/>
            <a:prstDash val="lgDash"/>
          </a:ln>
        </p:spPr>
        <p:txBody>
          <a:bodyPr wrap="square">
            <a:spAutoFit/>
          </a:bodyPr>
          <a:lstStyle/>
          <a:p>
            <a:r>
              <a:rPr lang="en-US" altLang="zh-CN" sz="1600" dirty="0">
                <a:latin typeface="Helvetica" panose="020B0604020202020204" pitchFamily="34" charset="0"/>
                <a:cs typeface="Helvetica" panose="020B0604020202020204" pitchFamily="34" charset="0"/>
              </a:rPr>
              <a:t>No biased standard errors due to heteroscedasticity</a:t>
            </a:r>
          </a:p>
        </p:txBody>
      </p:sp>
      <p:grpSp>
        <p:nvGrpSpPr>
          <p:cNvPr id="26" name="组合 25">
            <a:extLst>
              <a:ext uri="{FF2B5EF4-FFF2-40B4-BE49-F238E27FC236}">
                <a16:creationId xmlns:a16="http://schemas.microsoft.com/office/drawing/2014/main" id="{D6139617-EA76-4F22-812C-F8B8ED4A9ECE}"/>
              </a:ext>
            </a:extLst>
          </p:cNvPr>
          <p:cNvGrpSpPr/>
          <p:nvPr/>
        </p:nvGrpSpPr>
        <p:grpSpPr>
          <a:xfrm>
            <a:off x="306570" y="591906"/>
            <a:ext cx="4536238" cy="461665"/>
            <a:chOff x="-3" y="4326643"/>
            <a:chExt cx="4536238" cy="461665"/>
          </a:xfrm>
        </p:grpSpPr>
        <p:sp>
          <p:nvSpPr>
            <p:cNvPr id="27" name="矩形 26">
              <a:extLst>
                <a:ext uri="{FF2B5EF4-FFF2-40B4-BE49-F238E27FC236}">
                  <a16:creationId xmlns:a16="http://schemas.microsoft.com/office/drawing/2014/main" id="{17E4C435-0701-461B-B087-4AD7BEF476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8" name="文本框 27">
              <a:extLst>
                <a:ext uri="{FF2B5EF4-FFF2-40B4-BE49-F238E27FC236}">
                  <a16:creationId xmlns:a16="http://schemas.microsoft.com/office/drawing/2014/main" id="{C9FE4F91-3052-4345-BEFE-0A68A6E4C3E8}"/>
                </a:ext>
              </a:extLst>
            </p:cNvPr>
            <p:cNvSpPr txBox="1"/>
            <p:nvPr/>
          </p:nvSpPr>
          <p:spPr>
            <a:xfrm>
              <a:off x="193379" y="4326643"/>
              <a:ext cx="4342856"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Optimal combination of factors</a:t>
              </a:r>
            </a:p>
          </p:txBody>
        </p:sp>
      </p:grpSp>
      <p:sp>
        <p:nvSpPr>
          <p:cNvPr id="3" name="矩形 2">
            <a:extLst>
              <a:ext uri="{FF2B5EF4-FFF2-40B4-BE49-F238E27FC236}">
                <a16:creationId xmlns:a16="http://schemas.microsoft.com/office/drawing/2014/main" id="{9F0DAF02-F9AE-4CAF-96BA-1900C0E016E0}"/>
              </a:ext>
            </a:extLst>
          </p:cNvPr>
          <p:cNvSpPr/>
          <p:nvPr/>
        </p:nvSpPr>
        <p:spPr>
          <a:xfrm>
            <a:off x="4250987" y="5525387"/>
            <a:ext cx="6371617" cy="338554"/>
          </a:xfrm>
          <a:prstGeom prst="rect">
            <a:avLst/>
          </a:prstGeom>
        </p:spPr>
        <p:txBody>
          <a:bodyPr wrap="square">
            <a:spAutoFit/>
          </a:bodyPr>
          <a:lstStyle/>
          <a:p>
            <a:r>
              <a:rPr lang="en-US" altLang="zh-CN" sz="1600" dirty="0">
                <a:latin typeface="Helvetica" panose="020B0604020202020204" pitchFamily="34" charset="0"/>
                <a:cs typeface="Helvetica" panose="020B0604020202020204" pitchFamily="34" charset="0"/>
              </a:rPr>
              <a:t>Not deviating from a normal theoretical distribution</a:t>
            </a:r>
          </a:p>
        </p:txBody>
      </p:sp>
      <p:sp>
        <p:nvSpPr>
          <p:cNvPr id="4" name="矩形 3">
            <a:extLst>
              <a:ext uri="{FF2B5EF4-FFF2-40B4-BE49-F238E27FC236}">
                <a16:creationId xmlns:a16="http://schemas.microsoft.com/office/drawing/2014/main" id="{1720B671-6AF0-4192-82E2-7F9FCB1186AC}"/>
              </a:ext>
            </a:extLst>
          </p:cNvPr>
          <p:cNvSpPr/>
          <p:nvPr/>
        </p:nvSpPr>
        <p:spPr>
          <a:xfrm>
            <a:off x="4250987" y="5843291"/>
            <a:ext cx="2521844" cy="338554"/>
          </a:xfrm>
          <a:prstGeom prst="rect">
            <a:avLst/>
          </a:prstGeom>
        </p:spPr>
        <p:txBody>
          <a:bodyPr wrap="none">
            <a:spAutoFit/>
          </a:bodyPr>
          <a:lstStyle/>
          <a:p>
            <a:r>
              <a:rPr lang="en-US" altLang="zh-CN" sz="1600" dirty="0">
                <a:latin typeface="Helvetica" panose="020B0604020202020204" pitchFamily="34" charset="0"/>
                <a:cs typeface="Helvetica" panose="020B0604020202020204" pitchFamily="34" charset="0"/>
              </a:rPr>
              <a:t>Not spatial autocorrelated</a:t>
            </a: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646893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A1FCAAC1-8F3E-448E-874A-2BB02E880B5B}"/>
              </a:ext>
            </a:extLst>
          </p:cNvPr>
          <p:cNvSpPr/>
          <p:nvPr/>
        </p:nvSpPr>
        <p:spPr>
          <a:xfrm>
            <a:off x="1" y="543737"/>
            <a:ext cx="4598135"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EEDDFF-7907-43C7-8D65-DC0C456FF1C4}"/>
              </a:ext>
            </a:extLst>
          </p:cNvPr>
          <p:cNvSpPr/>
          <p:nvPr/>
        </p:nvSpPr>
        <p:spPr>
          <a:xfrm>
            <a:off x="634392" y="2333986"/>
            <a:ext cx="3471984" cy="3598982"/>
          </a:xfrm>
          <a:prstGeom prst="roundRect">
            <a:avLst>
              <a:gd name="adj" fmla="val 5111"/>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Government Area</a:t>
            </a: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Transport Area</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Land Use Aggregation</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Transfer Dummy</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Bicycle Parking</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Bus Accessibility</a:t>
            </a:r>
            <a:endParaRPr lang="zh-CN" altLang="zh-CN" kern="100" dirty="0">
              <a:solidFill>
                <a:schemeClr val="bg1"/>
              </a:solidFill>
              <a:latin typeface="Helvetica" panose="020B0604020202020204" pitchFamily="34" charset="0"/>
              <a:ea typeface="MS Mincho" panose="02020609040205080304" pitchFamily="49" charset="-128"/>
              <a:cs typeface="Helvetica" panose="020B0604020202020204" pitchFamily="34" charset="0"/>
            </a:endParaRPr>
          </a:p>
        </p:txBody>
      </p:sp>
      <p:sp>
        <p:nvSpPr>
          <p:cNvPr id="20" name="矩形: 圆角 19">
            <a:extLst>
              <a:ext uri="{FF2B5EF4-FFF2-40B4-BE49-F238E27FC236}">
                <a16:creationId xmlns:a16="http://schemas.microsoft.com/office/drawing/2014/main" id="{CFE0DAFA-2D74-423F-97C4-B53FA59FAECB}"/>
              </a:ext>
            </a:extLst>
          </p:cNvPr>
          <p:cNvSpPr/>
          <p:nvPr/>
        </p:nvSpPr>
        <p:spPr>
          <a:xfrm>
            <a:off x="5021454" y="2690041"/>
            <a:ext cx="3488153" cy="2158405"/>
          </a:xfrm>
          <a:prstGeom prst="roundRect">
            <a:avLst>
              <a:gd name="adj" fmla="val 9494"/>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Bus Capacity</a:t>
            </a:r>
          </a:p>
          <a:p>
            <a:pPr marL="285750" indent="-285750">
              <a:lnSpc>
                <a:spcPct val="200000"/>
              </a:lnSpc>
              <a:buFont typeface="Arial" panose="020B0604020202020204" pitchFamily="34" charset="0"/>
              <a:buChar char="•"/>
            </a:pPr>
            <a:r>
              <a:rPr lang="en-US" altLang="zh-CN" dirty="0">
                <a:solidFill>
                  <a:schemeClr val="bg1"/>
                </a:solidFill>
                <a:latin typeface="Helvetica" panose="020B0604020202020204" pitchFamily="34" charset="0"/>
                <a:ea typeface="MS Mincho" panose="02020609040205080304" pitchFamily="49" charset="-128"/>
                <a:cs typeface="Helvetica" panose="020B0604020202020204" pitchFamily="34" charset="0"/>
              </a:rPr>
              <a:t>Population/Job Balance</a:t>
            </a:r>
          </a:p>
          <a:p>
            <a:pPr marL="285750" indent="-285750">
              <a:lnSpc>
                <a:spcPct val="200000"/>
              </a:lnSpc>
              <a:buFont typeface="Arial" panose="020B0604020202020204" pitchFamily="34" charset="0"/>
              <a:buChar char="•"/>
            </a:pPr>
            <a:r>
              <a:rPr lang="en-US" altLang="zh-CN" kern="100" dirty="0">
                <a:solidFill>
                  <a:schemeClr val="bg1"/>
                </a:solidFill>
                <a:latin typeface="Helvetica" panose="020B0604020202020204" pitchFamily="34" charset="0"/>
                <a:cs typeface="Helvetica" panose="020B0604020202020204" pitchFamily="34" charset="0"/>
              </a:rPr>
              <a:t>Tenant Proportion</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87</a:t>
            </a:fld>
            <a:endParaRPr lang="zh-CN" altLang="en-US">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1543432" cy="461665"/>
            <a:chOff x="-3" y="4326643"/>
            <a:chExt cx="1543432"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135005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Findings</a:t>
              </a:r>
            </a:p>
          </p:txBody>
        </p:sp>
      </p:grpSp>
      <p:sp>
        <p:nvSpPr>
          <p:cNvPr id="15" name="矩形 14">
            <a:extLst>
              <a:ext uri="{FF2B5EF4-FFF2-40B4-BE49-F238E27FC236}">
                <a16:creationId xmlns:a16="http://schemas.microsoft.com/office/drawing/2014/main" id="{3B9CF038-1413-4B93-A9B5-C8B8D877D5C3}"/>
              </a:ext>
            </a:extLst>
          </p:cNvPr>
          <p:cNvSpPr/>
          <p:nvPr/>
        </p:nvSpPr>
        <p:spPr>
          <a:xfrm>
            <a:off x="509834" y="1455713"/>
            <a:ext cx="372110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Factors increasing ridership</a:t>
            </a:r>
          </a:p>
        </p:txBody>
      </p:sp>
      <p:sp>
        <p:nvSpPr>
          <p:cNvPr id="16" name="矩形 15">
            <a:extLst>
              <a:ext uri="{FF2B5EF4-FFF2-40B4-BE49-F238E27FC236}">
                <a16:creationId xmlns:a16="http://schemas.microsoft.com/office/drawing/2014/main" id="{C635C40E-4075-41A4-B246-9CA0EFF1C4EC}"/>
              </a:ext>
            </a:extLst>
          </p:cNvPr>
          <p:cNvSpPr/>
          <p:nvPr/>
        </p:nvSpPr>
        <p:spPr>
          <a:xfrm>
            <a:off x="4792575" y="1455713"/>
            <a:ext cx="3945910" cy="400110"/>
          </a:xfrm>
          <a:prstGeom prst="rect">
            <a:avLst/>
          </a:prstGeom>
        </p:spPr>
        <p:txBody>
          <a:bodyPr wrap="square">
            <a:spAutoFit/>
          </a:bodyPr>
          <a:lstStyle/>
          <a:p>
            <a:pPr marL="285750" indent="-285750" algn="ctr">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Factors decreasing ridership</a:t>
            </a:r>
          </a:p>
        </p:txBody>
      </p:sp>
    </p:spTree>
    <p:extLst>
      <p:ext uri="{BB962C8B-B14F-4D97-AF65-F5344CB8AC3E}">
        <p14:creationId xmlns:p14="http://schemas.microsoft.com/office/powerpoint/2010/main" val="4114072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BCC2D93-8DAF-41FF-A18F-02B717610703}"/>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4 - Influencing Factors on Transit Ridership at Station Level</a:t>
            </a:r>
            <a:endParaRPr lang="en-US" altLang="zh-CN" sz="1400" i="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chemeClr val="accent5"/>
          </a:solid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rgbClr val="FFFFFF"/>
                </a:solidFill>
                <a:latin typeface="Helvetica" panose="020B0604020202020204" pitchFamily="34" charset="0"/>
                <a:cs typeface="Helvetica" panose="020B0604020202020204" pitchFamily="34" charset="0"/>
                <a:sym typeface="Helvetica Light"/>
              </a:rPr>
              <a:t>4.6</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CB17EC6B-266E-447E-A4C0-830B8B2A05A5}"/>
              </a:ext>
            </a:extLst>
          </p:cNvPr>
          <p:cNvSpPr>
            <a:spLocks noGrp="1"/>
          </p:cNvSpPr>
          <p:nvPr>
            <p:ph type="sldNum" sz="quarter" idx="12"/>
          </p:nvPr>
        </p:nvSpPr>
        <p:spPr/>
        <p:txBody>
          <a:bodyPr/>
          <a:lstStyle/>
          <a:p>
            <a:fld id="{A17BB91D-344C-44E0-9148-DFE0CFF5CFC9}" type="slidenum">
              <a:rPr lang="zh-CN" altLang="en-US" smtClean="0">
                <a:solidFill>
                  <a:schemeClr val="tx1"/>
                </a:solidFill>
              </a:rPr>
              <a:t>88</a:t>
            </a:fld>
            <a:endParaRPr lang="zh-CN" altLang="en-US" dirty="0">
              <a:solidFill>
                <a:schemeClr val="tx1"/>
              </a:solidFill>
            </a:endParaRPr>
          </a:p>
        </p:txBody>
      </p:sp>
      <p:grpSp>
        <p:nvGrpSpPr>
          <p:cNvPr id="21" name="组合 20">
            <a:extLst>
              <a:ext uri="{FF2B5EF4-FFF2-40B4-BE49-F238E27FC236}">
                <a16:creationId xmlns:a16="http://schemas.microsoft.com/office/drawing/2014/main" id="{78C517D9-16F0-4D10-8B67-0B2C99AE18E6}"/>
              </a:ext>
            </a:extLst>
          </p:cNvPr>
          <p:cNvGrpSpPr/>
          <p:nvPr/>
        </p:nvGrpSpPr>
        <p:grpSpPr>
          <a:xfrm>
            <a:off x="306570" y="591906"/>
            <a:ext cx="2793774" cy="461665"/>
            <a:chOff x="-3" y="4326643"/>
            <a:chExt cx="2793774" cy="461665"/>
          </a:xfrm>
        </p:grpSpPr>
        <p:sp>
          <p:nvSpPr>
            <p:cNvPr id="22" name="矩形 21">
              <a:extLst>
                <a:ext uri="{FF2B5EF4-FFF2-40B4-BE49-F238E27FC236}">
                  <a16:creationId xmlns:a16="http://schemas.microsoft.com/office/drawing/2014/main" id="{2F5210BA-E05D-4650-B482-C32F5CBF27AF}"/>
                </a:ext>
              </a:extLst>
            </p:cNvPr>
            <p:cNvSpPr/>
            <p:nvPr/>
          </p:nvSpPr>
          <p:spPr>
            <a:xfrm>
              <a:off x="-3" y="4460785"/>
              <a:ext cx="193382" cy="193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3" name="文本框 22">
              <a:extLst>
                <a:ext uri="{FF2B5EF4-FFF2-40B4-BE49-F238E27FC236}">
                  <a16:creationId xmlns:a16="http://schemas.microsoft.com/office/drawing/2014/main" id="{70CFB6FE-6E1B-4416-831E-1D2327AB2B22}"/>
                </a:ext>
              </a:extLst>
            </p:cNvPr>
            <p:cNvSpPr txBox="1"/>
            <p:nvPr/>
          </p:nvSpPr>
          <p:spPr>
            <a:xfrm>
              <a:off x="193379" y="4326643"/>
              <a:ext cx="2600392" cy="461665"/>
            </a:xfrm>
            <a:prstGeom prst="rect">
              <a:avLst/>
            </a:prstGeom>
            <a:noFill/>
          </p:spPr>
          <p:txBody>
            <a:bodyPr wrap="none" rtlCol="0">
              <a:spAutoFit/>
            </a:bodyPr>
            <a:lstStyle/>
            <a:p>
              <a:r>
                <a:rPr lang="en-US" altLang="zh-CN" sz="2400" dirty="0">
                  <a:latin typeface="Helvetica" panose="020B0604020202020204" pitchFamily="34" charset="0"/>
                  <a:cs typeface="Helvetica" panose="020B0604020202020204" pitchFamily="34" charset="0"/>
                </a:rPr>
                <a:t>Recommendation</a:t>
              </a:r>
            </a:p>
          </p:txBody>
        </p:sp>
      </p:grpSp>
      <p:sp>
        <p:nvSpPr>
          <p:cNvPr id="16" name="矩形 15">
            <a:extLst>
              <a:ext uri="{FF2B5EF4-FFF2-40B4-BE49-F238E27FC236}">
                <a16:creationId xmlns:a16="http://schemas.microsoft.com/office/drawing/2014/main" id="{5A25A179-4B65-419F-8BA7-58446FA8427A}"/>
              </a:ext>
            </a:extLst>
          </p:cNvPr>
          <p:cNvSpPr/>
          <p:nvPr/>
        </p:nvSpPr>
        <p:spPr>
          <a:xfrm>
            <a:off x="499952" y="1713851"/>
            <a:ext cx="8016727" cy="3780522"/>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Add bicycle parking</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bicycle parking</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As to the </a:t>
            </a:r>
            <a:r>
              <a:rPr lang="en-US" altLang="zh-CN" kern="100" dirty="0">
                <a:solidFill>
                  <a:srgbClr val="FF3300"/>
                </a:solidFill>
                <a:latin typeface="Helvetica" panose="020B0604020202020204" pitchFamily="34" charset="0"/>
                <a:cs typeface="Helvetica" panose="020B0604020202020204" pitchFamily="34" charset="0"/>
              </a:rPr>
              <a:t>bus lines and frequency</a:t>
            </a:r>
            <a:r>
              <a:rPr lang="en-US" altLang="zh-CN" kern="100" dirty="0">
                <a:latin typeface="Helvetica" panose="020B0604020202020204" pitchFamily="34" charset="0"/>
                <a:cs typeface="Helvetica" panose="020B0604020202020204" pitchFamily="34" charset="0"/>
              </a:rPr>
              <a:t>, </a:t>
            </a:r>
            <a:r>
              <a:rPr lang="en-US" altLang="zh-CN" kern="100" dirty="0">
                <a:solidFill>
                  <a:srgbClr val="FF3300"/>
                </a:solidFill>
                <a:latin typeface="Helvetica" panose="020B0604020202020204" pitchFamily="34" charset="0"/>
                <a:cs typeface="Helvetica" panose="020B0604020202020204" pitchFamily="34" charset="0"/>
              </a:rPr>
              <a:t>reduce the overlap rate </a:t>
            </a:r>
            <a:r>
              <a:rPr lang="en-US" altLang="zh-CN" kern="100" dirty="0">
                <a:latin typeface="Helvetica" panose="020B0604020202020204" pitchFamily="34" charset="0"/>
                <a:cs typeface="Helvetica" panose="020B0604020202020204" pitchFamily="34" charset="0"/>
              </a:rPr>
              <a:t>between bus lines and rail transit lines, </a:t>
            </a:r>
            <a:r>
              <a:rPr lang="en-US" altLang="zh-CN" kern="100" dirty="0">
                <a:solidFill>
                  <a:srgbClr val="FF3300"/>
                </a:solidFill>
                <a:latin typeface="Helvetica" panose="020B0604020202020204" pitchFamily="34" charset="0"/>
                <a:cs typeface="Helvetica" panose="020B0604020202020204" pitchFamily="34" charset="0"/>
              </a:rPr>
              <a:t>improve the transfer function</a:t>
            </a:r>
            <a:r>
              <a:rPr lang="en-US" altLang="zh-CN" kern="100" dirty="0">
                <a:latin typeface="Helvetica" panose="020B0604020202020204" pitchFamily="34" charset="0"/>
                <a:cs typeface="Helvetica" panose="020B0604020202020204" pitchFamily="34" charset="0"/>
              </a:rPr>
              <a:t> of bus system</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bus accessibility </a:t>
            </a:r>
            <a:r>
              <a:rPr lang="en-US" altLang="zh-CN" kern="100" dirty="0">
                <a:latin typeface="Helvetica" panose="020B0604020202020204" pitchFamily="34" charset="0"/>
                <a:cs typeface="Helvetica" panose="020B0604020202020204" pitchFamily="34" charset="0"/>
              </a:rPr>
              <a:t>and</a:t>
            </a:r>
            <a:r>
              <a:rPr lang="en-US" altLang="zh-CN" kern="100" dirty="0">
                <a:solidFill>
                  <a:srgbClr val="FF3300"/>
                </a:solidFill>
                <a:latin typeface="Helvetica" panose="020B0604020202020204" pitchFamily="34" charset="0"/>
                <a:cs typeface="Helvetica" panose="020B0604020202020204" pitchFamily="34" charset="0"/>
              </a:rPr>
              <a:t> bus capacity</a:t>
            </a:r>
          </a:p>
          <a:p>
            <a:pPr>
              <a:lnSpc>
                <a:spcPct val="150000"/>
              </a:lnSpc>
            </a:pPr>
            <a:endParaRPr lang="en-US" altLang="zh-CN" kern="100" dirty="0">
              <a:solidFill>
                <a:srgbClr val="FF3300"/>
              </a:solidFill>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Encourage new </a:t>
            </a:r>
            <a:r>
              <a:rPr lang="en-US" altLang="zh-CN" dirty="0">
                <a:solidFill>
                  <a:srgbClr val="FF3300"/>
                </a:solidFill>
                <a:latin typeface="Helvetica" panose="020B0604020202020204" pitchFamily="34" charset="0"/>
                <a:cs typeface="Helvetica" panose="020B0604020202020204" pitchFamily="34" charset="0"/>
              </a:rPr>
              <a:t>construction of apartments </a:t>
            </a:r>
            <a:r>
              <a:rPr lang="en-US" altLang="zh-CN" dirty="0">
                <a:latin typeface="Helvetica" panose="020B0604020202020204" pitchFamily="34" charset="0"/>
                <a:cs typeface="Helvetica" panose="020B0604020202020204" pitchFamily="34" charset="0"/>
              </a:rPr>
              <a:t>around the rail transit station</a:t>
            </a:r>
          </a:p>
          <a:p>
            <a:pPr>
              <a:lnSpc>
                <a:spcPct val="150000"/>
              </a:lnSpc>
            </a:pPr>
            <a:r>
              <a:rPr lang="en-US" altLang="zh-CN" kern="100" dirty="0">
                <a:latin typeface="Helvetica" panose="020B0604020202020204" pitchFamily="34" charset="0"/>
                <a:cs typeface="Helvetica" panose="020B0604020202020204" pitchFamily="34" charset="0"/>
              </a:rPr>
              <a:t>	- Results from the indicator of </a:t>
            </a:r>
            <a:r>
              <a:rPr lang="en-US" altLang="zh-CN" kern="100" dirty="0">
                <a:solidFill>
                  <a:srgbClr val="FF3300"/>
                </a:solidFill>
                <a:latin typeface="Helvetica" panose="020B0604020202020204" pitchFamily="34" charset="0"/>
                <a:cs typeface="Helvetica" panose="020B0604020202020204" pitchFamily="34" charset="0"/>
              </a:rPr>
              <a:t>tenant proportion</a:t>
            </a:r>
          </a:p>
        </p:txBody>
      </p:sp>
      <p:cxnSp>
        <p:nvCxnSpPr>
          <p:cNvPr id="20" name="直接连接符 19">
            <a:extLst>
              <a:ext uri="{FF2B5EF4-FFF2-40B4-BE49-F238E27FC236}">
                <a16:creationId xmlns:a16="http://schemas.microsoft.com/office/drawing/2014/main" id="{8DBB4160-7B09-45EF-8594-296BC124AFDC}"/>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320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13400319-2272-4DA3-83BB-91F0054F0B68}"/>
              </a:ext>
            </a:extLst>
          </p:cNvPr>
          <p:cNvSpPr/>
          <p:nvPr/>
        </p:nvSpPr>
        <p:spPr>
          <a:xfrm>
            <a:off x="1" y="543737"/>
            <a:ext cx="4571001" cy="5944929"/>
          </a:xfrm>
          <a:prstGeom prst="rect">
            <a:avLst/>
          </a:prstGeom>
          <a:solidFill>
            <a:srgbClr val="FFFF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2733C4F-F7F9-47C7-905E-85A534962B8C}"/>
              </a:ext>
            </a:extLst>
          </p:cNvPr>
          <p:cNvSpPr>
            <a:spLocks noGrp="1"/>
          </p:cNvSpPr>
          <p:nvPr>
            <p:ph type="sldNum" sz="quarter" idx="12"/>
          </p:nvPr>
        </p:nvSpPr>
        <p:spPr/>
        <p:txBody>
          <a:bodyPr/>
          <a:lstStyle/>
          <a:p>
            <a:fld id="{A17BB91D-344C-44E0-9148-DFE0CFF5CFC9}" type="slidenum">
              <a:rPr lang="zh-CN" altLang="en-US" smtClean="0"/>
              <a:t>89</a:t>
            </a:fld>
            <a:endParaRPr lang="zh-CN" altLang="en-US"/>
          </a:p>
        </p:txBody>
      </p:sp>
      <p:grpSp>
        <p:nvGrpSpPr>
          <p:cNvPr id="22" name="组合 21">
            <a:extLst>
              <a:ext uri="{FF2B5EF4-FFF2-40B4-BE49-F238E27FC236}">
                <a16:creationId xmlns:a16="http://schemas.microsoft.com/office/drawing/2014/main" id="{2C8A8CF0-76C1-4E83-AD9D-0BC448B69929}"/>
              </a:ext>
            </a:extLst>
          </p:cNvPr>
          <p:cNvGrpSpPr/>
          <p:nvPr/>
        </p:nvGrpSpPr>
        <p:grpSpPr>
          <a:xfrm>
            <a:off x="306570" y="591906"/>
            <a:ext cx="2022729" cy="461665"/>
            <a:chOff x="-3" y="4326643"/>
            <a:chExt cx="2022729" cy="461665"/>
          </a:xfrm>
        </p:grpSpPr>
        <p:sp>
          <p:nvSpPr>
            <p:cNvPr id="23" name="矩形 22">
              <a:extLst>
                <a:ext uri="{FF2B5EF4-FFF2-40B4-BE49-F238E27FC236}">
                  <a16:creationId xmlns:a16="http://schemas.microsoft.com/office/drawing/2014/main" id="{94370694-C36F-4930-9D05-29AF377CBCF4}"/>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4" name="文本框 23">
              <a:extLst>
                <a:ext uri="{FF2B5EF4-FFF2-40B4-BE49-F238E27FC236}">
                  <a16:creationId xmlns:a16="http://schemas.microsoft.com/office/drawing/2014/main" id="{3CF38DBF-8AF1-4299-8B8D-08814A05CC5B}"/>
                </a:ext>
              </a:extLst>
            </p:cNvPr>
            <p:cNvSpPr txBox="1"/>
            <p:nvPr/>
          </p:nvSpPr>
          <p:spPr>
            <a:xfrm>
              <a:off x="193379" y="4326643"/>
              <a:ext cx="1829347"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Background</a:t>
              </a:r>
            </a:p>
          </p:txBody>
        </p:sp>
      </p:grpSp>
      <p:grpSp>
        <p:nvGrpSpPr>
          <p:cNvPr id="37" name="组合 36">
            <a:extLst>
              <a:ext uri="{FF2B5EF4-FFF2-40B4-BE49-F238E27FC236}">
                <a16:creationId xmlns:a16="http://schemas.microsoft.com/office/drawing/2014/main" id="{31C8146B-276F-4449-951A-F1551E3B98FC}"/>
              </a:ext>
            </a:extLst>
          </p:cNvPr>
          <p:cNvGrpSpPr/>
          <p:nvPr/>
        </p:nvGrpSpPr>
        <p:grpSpPr>
          <a:xfrm>
            <a:off x="1380642" y="3346183"/>
            <a:ext cx="2139393" cy="1912251"/>
            <a:chOff x="2255904" y="3728648"/>
            <a:chExt cx="2376558" cy="2124236"/>
          </a:xfrm>
        </p:grpSpPr>
        <p:grpSp>
          <p:nvGrpSpPr>
            <p:cNvPr id="38" name="组合 37">
              <a:extLst>
                <a:ext uri="{FF2B5EF4-FFF2-40B4-BE49-F238E27FC236}">
                  <a16:creationId xmlns:a16="http://schemas.microsoft.com/office/drawing/2014/main" id="{6BF11A17-7BB6-4BCD-A341-40201469D2A4}"/>
                </a:ext>
              </a:extLst>
            </p:cNvPr>
            <p:cNvGrpSpPr/>
            <p:nvPr/>
          </p:nvGrpSpPr>
          <p:grpSpPr>
            <a:xfrm rot="2158665" flipH="1">
              <a:off x="2315422" y="3728648"/>
              <a:ext cx="2200996" cy="2124236"/>
              <a:chOff x="708360" y="2507620"/>
              <a:chExt cx="3397389" cy="3737458"/>
            </a:xfrm>
          </p:grpSpPr>
          <p:sp>
            <p:nvSpPr>
              <p:cNvPr id="50" name="任意形状 5">
                <a:extLst>
                  <a:ext uri="{FF2B5EF4-FFF2-40B4-BE49-F238E27FC236}">
                    <a16:creationId xmlns:a16="http://schemas.microsoft.com/office/drawing/2014/main" id="{D4749EA8-ED2A-422A-9E54-EA12D484A144}"/>
                  </a:ext>
                </a:extLst>
              </p:cNvPr>
              <p:cNvSpPr/>
              <p:nvPr/>
            </p:nvSpPr>
            <p:spPr>
              <a:xfrm rot="15085133">
                <a:off x="611406" y="2604574"/>
                <a:ext cx="3591297" cy="339738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52" name="任意形状 6">
                <a:extLst>
                  <a:ext uri="{FF2B5EF4-FFF2-40B4-BE49-F238E27FC236}">
                    <a16:creationId xmlns:a16="http://schemas.microsoft.com/office/drawing/2014/main" id="{81886AAD-4798-49E0-8EA9-4E958F28450D}"/>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3" name="任意形状 7">
                <a:extLst>
                  <a:ext uri="{FF2B5EF4-FFF2-40B4-BE49-F238E27FC236}">
                    <a16:creationId xmlns:a16="http://schemas.microsoft.com/office/drawing/2014/main" id="{6E428939-E69D-4E12-8D3F-31855D455018}"/>
                  </a:ext>
                </a:extLst>
              </p:cNvPr>
              <p:cNvSpPr/>
              <p:nvPr/>
            </p:nvSpPr>
            <p:spPr>
              <a:xfrm>
                <a:off x="2213259" y="4556440"/>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7" name="任意形状 8">
                <a:extLst>
                  <a:ext uri="{FF2B5EF4-FFF2-40B4-BE49-F238E27FC236}">
                    <a16:creationId xmlns:a16="http://schemas.microsoft.com/office/drawing/2014/main" id="{32190523-38C1-46EE-BA29-D9D633F8E9A8}"/>
                  </a:ext>
                </a:extLst>
              </p:cNvPr>
              <p:cNvSpPr/>
              <p:nvPr/>
            </p:nvSpPr>
            <p:spPr>
              <a:xfrm>
                <a:off x="2421852" y="4241143"/>
                <a:ext cx="613776"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58" name="任意形状 9">
                <a:extLst>
                  <a:ext uri="{FF2B5EF4-FFF2-40B4-BE49-F238E27FC236}">
                    <a16:creationId xmlns:a16="http://schemas.microsoft.com/office/drawing/2014/main" id="{333DFE7A-0EDB-4513-B671-7ECDAFF599CC}"/>
                  </a:ext>
                </a:extLst>
              </p:cNvPr>
              <p:cNvSpPr/>
              <p:nvPr/>
            </p:nvSpPr>
            <p:spPr>
              <a:xfrm>
                <a:off x="1621955" y="46955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59" name="任意形状 11">
                <a:extLst>
                  <a:ext uri="{FF2B5EF4-FFF2-40B4-BE49-F238E27FC236}">
                    <a16:creationId xmlns:a16="http://schemas.microsoft.com/office/drawing/2014/main" id="{8975F3E1-2DB0-4327-B7A9-54A95FEC2876}"/>
                  </a:ext>
                </a:extLst>
              </p:cNvPr>
              <p:cNvSpPr/>
              <p:nvPr/>
            </p:nvSpPr>
            <p:spPr>
              <a:xfrm>
                <a:off x="2460960"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2" name="任意形状 12">
                <a:extLst>
                  <a:ext uri="{FF2B5EF4-FFF2-40B4-BE49-F238E27FC236}">
                    <a16:creationId xmlns:a16="http://schemas.microsoft.com/office/drawing/2014/main" id="{CDABDDC7-4AD5-4A50-929E-4BAA07F6CE31}"/>
                  </a:ext>
                </a:extLst>
              </p:cNvPr>
              <p:cNvSpPr/>
              <p:nvPr/>
            </p:nvSpPr>
            <p:spPr>
              <a:xfrm>
                <a:off x="2899371" y="4453126"/>
                <a:ext cx="526093"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3" name="任意形状 13">
                <a:extLst>
                  <a:ext uri="{FF2B5EF4-FFF2-40B4-BE49-F238E27FC236}">
                    <a16:creationId xmlns:a16="http://schemas.microsoft.com/office/drawing/2014/main" id="{9E700DBE-1C12-4213-A35F-EDFE22ECE0CA}"/>
                  </a:ext>
                </a:extLst>
              </p:cNvPr>
              <p:cNvSpPr/>
              <p:nvPr/>
            </p:nvSpPr>
            <p:spPr>
              <a:xfrm>
                <a:off x="1965869"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64" name="任意形状 14">
                <a:extLst>
                  <a:ext uri="{FF2B5EF4-FFF2-40B4-BE49-F238E27FC236}">
                    <a16:creationId xmlns:a16="http://schemas.microsoft.com/office/drawing/2014/main" id="{698309FF-F36D-4D57-A5F0-02B75D8EA594}"/>
                  </a:ext>
                </a:extLst>
              </p:cNvPr>
              <p:cNvSpPr/>
              <p:nvPr/>
            </p:nvSpPr>
            <p:spPr>
              <a:xfrm>
                <a:off x="1571297" y="4264843"/>
                <a:ext cx="858033" cy="475989"/>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65" name="任意形状 15">
                <a:extLst>
                  <a:ext uri="{FF2B5EF4-FFF2-40B4-BE49-F238E27FC236}">
                    <a16:creationId xmlns:a16="http://schemas.microsoft.com/office/drawing/2014/main" id="{43D72C22-A9ED-4103-A381-7D236527BBBD}"/>
                  </a:ext>
                </a:extLst>
              </p:cNvPr>
              <p:cNvSpPr/>
              <p:nvPr/>
            </p:nvSpPr>
            <p:spPr>
              <a:xfrm>
                <a:off x="2348364"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6" name="任意形状 16">
                <a:extLst>
                  <a:ext uri="{FF2B5EF4-FFF2-40B4-BE49-F238E27FC236}">
                    <a16:creationId xmlns:a16="http://schemas.microsoft.com/office/drawing/2014/main" id="{7CC86272-E675-4FDD-A4F3-27987E232D24}"/>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67" name="任意形状 17">
                <a:extLst>
                  <a:ext uri="{FF2B5EF4-FFF2-40B4-BE49-F238E27FC236}">
                    <a16:creationId xmlns:a16="http://schemas.microsoft.com/office/drawing/2014/main" id="{059F2341-052C-4704-A76A-96872ABEE714}"/>
                  </a:ext>
                </a:extLst>
              </p:cNvPr>
              <p:cNvSpPr/>
              <p:nvPr/>
            </p:nvSpPr>
            <p:spPr>
              <a:xfrm rot="722686">
                <a:off x="1916114" y="3417710"/>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39" name="Group 6">
              <a:extLst>
                <a:ext uri="{FF2B5EF4-FFF2-40B4-BE49-F238E27FC236}">
                  <a16:creationId xmlns:a16="http://schemas.microsoft.com/office/drawing/2014/main" id="{17B08359-9164-4151-9D1B-153C19F57F09}"/>
                </a:ext>
              </a:extLst>
            </p:cNvPr>
            <p:cNvGrpSpPr>
              <a:grpSpLocks/>
            </p:cNvGrpSpPr>
            <p:nvPr/>
          </p:nvGrpSpPr>
          <p:grpSpPr bwMode="auto">
            <a:xfrm rot="10800000">
              <a:off x="2255904" y="4618616"/>
              <a:ext cx="2376558" cy="615566"/>
              <a:chOff x="378" y="1787"/>
              <a:chExt cx="4861" cy="1374"/>
            </a:xfrm>
          </p:grpSpPr>
          <p:sp>
            <p:nvSpPr>
              <p:cNvPr id="40" name="Freeform 7">
                <a:extLst>
                  <a:ext uri="{FF2B5EF4-FFF2-40B4-BE49-F238E27FC236}">
                    <a16:creationId xmlns:a16="http://schemas.microsoft.com/office/drawing/2014/main" id="{D7327186-82FF-4FCB-B17B-897B81696FE9}"/>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41" name="Freeform 8">
                <a:extLst>
                  <a:ext uri="{FF2B5EF4-FFF2-40B4-BE49-F238E27FC236}">
                    <a16:creationId xmlns:a16="http://schemas.microsoft.com/office/drawing/2014/main" id="{61924709-8E3B-416C-B4C3-A1FB8852A613}"/>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45" name="Freeform 9">
                <a:extLst>
                  <a:ext uri="{FF2B5EF4-FFF2-40B4-BE49-F238E27FC236}">
                    <a16:creationId xmlns:a16="http://schemas.microsoft.com/office/drawing/2014/main" id="{75DB6718-403F-42FA-AD71-DB353C54D3F5}"/>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49" name="Rectangle 10">
                <a:extLst>
                  <a:ext uri="{FF2B5EF4-FFF2-40B4-BE49-F238E27FC236}">
                    <a16:creationId xmlns:a16="http://schemas.microsoft.com/office/drawing/2014/main" id="{A87819AC-9648-4BBA-A56F-038B720B7641}"/>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68" name="矩形 67">
            <a:extLst>
              <a:ext uri="{FF2B5EF4-FFF2-40B4-BE49-F238E27FC236}">
                <a16:creationId xmlns:a16="http://schemas.microsoft.com/office/drawing/2014/main" id="{19962825-5D9C-4454-A0E3-14D65D05CBC0}"/>
              </a:ext>
            </a:extLst>
          </p:cNvPr>
          <p:cNvSpPr/>
          <p:nvPr/>
        </p:nvSpPr>
        <p:spPr>
          <a:xfrm>
            <a:off x="1532222" y="1829927"/>
            <a:ext cx="1736413" cy="71604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Station level</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69" name="组合 68">
            <a:extLst>
              <a:ext uri="{FF2B5EF4-FFF2-40B4-BE49-F238E27FC236}">
                <a16:creationId xmlns:a16="http://schemas.microsoft.com/office/drawing/2014/main" id="{A7CA9D35-E4D2-4258-B5C8-E62637A10B0D}"/>
              </a:ext>
            </a:extLst>
          </p:cNvPr>
          <p:cNvGrpSpPr/>
          <p:nvPr/>
        </p:nvGrpSpPr>
        <p:grpSpPr>
          <a:xfrm>
            <a:off x="4918640" y="3346334"/>
            <a:ext cx="4004948" cy="2088588"/>
            <a:chOff x="483782" y="1944876"/>
            <a:chExt cx="8245802" cy="4300202"/>
          </a:xfrm>
        </p:grpSpPr>
        <p:grpSp>
          <p:nvGrpSpPr>
            <p:cNvPr id="70" name="组合 69">
              <a:extLst>
                <a:ext uri="{FF2B5EF4-FFF2-40B4-BE49-F238E27FC236}">
                  <a16:creationId xmlns:a16="http://schemas.microsoft.com/office/drawing/2014/main" id="{94660758-3F0F-453B-AD47-EBED23AAB4C5}"/>
                </a:ext>
              </a:extLst>
            </p:cNvPr>
            <p:cNvGrpSpPr/>
            <p:nvPr/>
          </p:nvGrpSpPr>
          <p:grpSpPr>
            <a:xfrm rot="2158665" flipH="1">
              <a:off x="587033" y="1944876"/>
              <a:ext cx="3818334" cy="3685171"/>
              <a:chOff x="708361" y="2507619"/>
              <a:chExt cx="3397389" cy="3737459"/>
            </a:xfrm>
          </p:grpSpPr>
          <p:sp>
            <p:nvSpPr>
              <p:cNvPr id="94" name="任意形状 5">
                <a:extLst>
                  <a:ext uri="{FF2B5EF4-FFF2-40B4-BE49-F238E27FC236}">
                    <a16:creationId xmlns:a16="http://schemas.microsoft.com/office/drawing/2014/main" id="{0B31EFA4-14B1-41B4-A3BD-43AED88F0A3E}"/>
                  </a:ext>
                </a:extLst>
              </p:cNvPr>
              <p:cNvSpPr/>
              <p:nvPr/>
            </p:nvSpPr>
            <p:spPr>
              <a:xfrm rot="15085133">
                <a:off x="611407" y="2604573"/>
                <a:ext cx="3591297" cy="3397389"/>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5" name="任意形状 6">
                <a:extLst>
                  <a:ext uri="{FF2B5EF4-FFF2-40B4-BE49-F238E27FC236}">
                    <a16:creationId xmlns:a16="http://schemas.microsoft.com/office/drawing/2014/main" id="{9F98FA89-D542-4866-8C6A-C20B09D0228B}"/>
                  </a:ext>
                </a:extLst>
              </p:cNvPr>
              <p:cNvSpPr/>
              <p:nvPr/>
            </p:nvSpPr>
            <p:spPr>
              <a:xfrm>
                <a:off x="1370128" y="4996335"/>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6" name="任意形状 7">
                <a:extLst>
                  <a:ext uri="{FF2B5EF4-FFF2-40B4-BE49-F238E27FC236}">
                    <a16:creationId xmlns:a16="http://schemas.microsoft.com/office/drawing/2014/main" id="{54EF163D-B407-40DA-86E9-5BDCE006DF7D}"/>
                  </a:ext>
                </a:extLst>
              </p:cNvPr>
              <p:cNvSpPr/>
              <p:nvPr/>
            </p:nvSpPr>
            <p:spPr>
              <a:xfrm>
                <a:off x="2213259" y="4556440"/>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7" name="任意形状 8">
                <a:extLst>
                  <a:ext uri="{FF2B5EF4-FFF2-40B4-BE49-F238E27FC236}">
                    <a16:creationId xmlns:a16="http://schemas.microsoft.com/office/drawing/2014/main" id="{BB2027F7-B9B6-4FED-8EB2-82542EEF36DD}"/>
                  </a:ext>
                </a:extLst>
              </p:cNvPr>
              <p:cNvSpPr/>
              <p:nvPr/>
            </p:nvSpPr>
            <p:spPr>
              <a:xfrm>
                <a:off x="2421852" y="4241143"/>
                <a:ext cx="613776" cy="471925"/>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98" name="任意形状 9">
                <a:extLst>
                  <a:ext uri="{FF2B5EF4-FFF2-40B4-BE49-F238E27FC236}">
                    <a16:creationId xmlns:a16="http://schemas.microsoft.com/office/drawing/2014/main" id="{0A697DEE-5678-4AD9-B795-BCF04BD1D5C8}"/>
                  </a:ext>
                </a:extLst>
              </p:cNvPr>
              <p:cNvSpPr/>
              <p:nvPr/>
            </p:nvSpPr>
            <p:spPr>
              <a:xfrm>
                <a:off x="1621955" y="4695565"/>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99" name="任意形状 11">
                <a:extLst>
                  <a:ext uri="{FF2B5EF4-FFF2-40B4-BE49-F238E27FC236}">
                    <a16:creationId xmlns:a16="http://schemas.microsoft.com/office/drawing/2014/main" id="{93663E7D-8F78-43B4-A365-8B42C48DDF11}"/>
                  </a:ext>
                </a:extLst>
              </p:cNvPr>
              <p:cNvSpPr/>
              <p:nvPr/>
            </p:nvSpPr>
            <p:spPr>
              <a:xfrm>
                <a:off x="2460960" y="5092425"/>
                <a:ext cx="457201" cy="471925"/>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0" name="任意形状 12">
                <a:extLst>
                  <a:ext uri="{FF2B5EF4-FFF2-40B4-BE49-F238E27FC236}">
                    <a16:creationId xmlns:a16="http://schemas.microsoft.com/office/drawing/2014/main" id="{AA8C2C2F-FE22-4DD6-940B-505F15610E2E}"/>
                  </a:ext>
                </a:extLst>
              </p:cNvPr>
              <p:cNvSpPr/>
              <p:nvPr/>
            </p:nvSpPr>
            <p:spPr>
              <a:xfrm>
                <a:off x="2899371" y="4453126"/>
                <a:ext cx="526093" cy="471925"/>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1" name="任意形状 13">
                <a:extLst>
                  <a:ext uri="{FF2B5EF4-FFF2-40B4-BE49-F238E27FC236}">
                    <a16:creationId xmlns:a16="http://schemas.microsoft.com/office/drawing/2014/main" id="{1590E16C-F0E4-4252-AD4B-AB95A34153BF}"/>
                  </a:ext>
                </a:extLst>
              </p:cNvPr>
              <p:cNvSpPr/>
              <p:nvPr/>
            </p:nvSpPr>
            <p:spPr>
              <a:xfrm>
                <a:off x="1965869" y="3812807"/>
                <a:ext cx="688930" cy="471925"/>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zh-CN" altLang="en-US" sz="2400">
                  <a:solidFill>
                    <a:srgbClr val="FFFFFF"/>
                  </a:solidFill>
                </a:endParaRPr>
              </a:p>
            </p:txBody>
          </p:sp>
          <p:sp>
            <p:nvSpPr>
              <p:cNvPr id="102" name="任意形状 14">
                <a:extLst>
                  <a:ext uri="{FF2B5EF4-FFF2-40B4-BE49-F238E27FC236}">
                    <a16:creationId xmlns:a16="http://schemas.microsoft.com/office/drawing/2014/main" id="{A718A76A-56E9-44D0-A733-44A13BDB8247}"/>
                  </a:ext>
                </a:extLst>
              </p:cNvPr>
              <p:cNvSpPr/>
              <p:nvPr/>
            </p:nvSpPr>
            <p:spPr>
              <a:xfrm>
                <a:off x="1571297" y="4264843"/>
                <a:ext cx="858033" cy="475989"/>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103" name="任意形状 15">
                <a:extLst>
                  <a:ext uri="{FF2B5EF4-FFF2-40B4-BE49-F238E27FC236}">
                    <a16:creationId xmlns:a16="http://schemas.microsoft.com/office/drawing/2014/main" id="{262F9368-A7B2-40B5-9EC9-91335D9597F1}"/>
                  </a:ext>
                </a:extLst>
              </p:cNvPr>
              <p:cNvSpPr/>
              <p:nvPr/>
            </p:nvSpPr>
            <p:spPr>
              <a:xfrm>
                <a:off x="2348364" y="3242024"/>
                <a:ext cx="488515" cy="471925"/>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4" name="任意形状 16">
                <a:extLst>
                  <a:ext uri="{FF2B5EF4-FFF2-40B4-BE49-F238E27FC236}">
                    <a16:creationId xmlns:a16="http://schemas.microsoft.com/office/drawing/2014/main" id="{DDF25276-EE93-4255-807C-01E72BF75C48}"/>
                  </a:ext>
                </a:extLst>
              </p:cNvPr>
              <p:cNvSpPr/>
              <p:nvPr/>
            </p:nvSpPr>
            <p:spPr>
              <a:xfrm>
                <a:off x="2725855" y="3814744"/>
                <a:ext cx="638828" cy="471925"/>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105" name="任意形状 17">
                <a:extLst>
                  <a:ext uri="{FF2B5EF4-FFF2-40B4-BE49-F238E27FC236}">
                    <a16:creationId xmlns:a16="http://schemas.microsoft.com/office/drawing/2014/main" id="{FA7DF2F0-9EA4-4DFF-8D88-411F10DF8FEE}"/>
                  </a:ext>
                </a:extLst>
              </p:cNvPr>
              <p:cNvSpPr/>
              <p:nvPr/>
            </p:nvSpPr>
            <p:spPr>
              <a:xfrm rot="722686">
                <a:off x="1916114" y="3417710"/>
                <a:ext cx="457201" cy="471925"/>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71" name="组合 70">
              <a:extLst>
                <a:ext uri="{FF2B5EF4-FFF2-40B4-BE49-F238E27FC236}">
                  <a16:creationId xmlns:a16="http://schemas.microsoft.com/office/drawing/2014/main" id="{9A1549CA-B0DF-4C14-963E-61AC32D06C95}"/>
                </a:ext>
              </a:extLst>
            </p:cNvPr>
            <p:cNvGrpSpPr/>
            <p:nvPr/>
          </p:nvGrpSpPr>
          <p:grpSpPr>
            <a:xfrm>
              <a:off x="4606683" y="2367011"/>
              <a:ext cx="4122901" cy="3878067"/>
              <a:chOff x="6618402" y="2991110"/>
              <a:chExt cx="4122901" cy="3878067"/>
            </a:xfrm>
          </p:grpSpPr>
          <p:sp>
            <p:nvSpPr>
              <p:cNvPr id="77" name="任意形状 5">
                <a:extLst>
                  <a:ext uri="{FF2B5EF4-FFF2-40B4-BE49-F238E27FC236}">
                    <a16:creationId xmlns:a16="http://schemas.microsoft.com/office/drawing/2014/main" id="{F0F6648A-B81F-4C6B-A7CD-E6D0BE0DC27D}"/>
                  </a:ext>
                </a:extLst>
              </p:cNvPr>
              <p:cNvSpPr/>
              <p:nvPr/>
            </p:nvSpPr>
            <p:spPr>
              <a:xfrm>
                <a:off x="6870634" y="2991110"/>
                <a:ext cx="3150678" cy="3872511"/>
              </a:xfrm>
              <a:custGeom>
                <a:avLst/>
                <a:gdLst>
                  <a:gd name="connsiteX0" fmla="*/ 2476424 w 3150679"/>
                  <a:gd name="connsiteY0" fmla="*/ 1591733 h 3872511"/>
                  <a:gd name="connsiteX1" fmla="*/ 2633442 w 3150679"/>
                  <a:gd name="connsiteY1" fmla="*/ 1559406 h 3872511"/>
                  <a:gd name="connsiteX2" fmla="*/ 2795079 w 3150679"/>
                  <a:gd name="connsiteY2" fmla="*/ 1402388 h 3872511"/>
                  <a:gd name="connsiteX3" fmla="*/ 2855115 w 3150679"/>
                  <a:gd name="connsiteY3" fmla="*/ 1296169 h 3872511"/>
                  <a:gd name="connsiteX4" fmla="*/ 2965952 w 3150679"/>
                  <a:gd name="connsiteY4" fmla="*/ 1286933 h 3872511"/>
                  <a:gd name="connsiteX5" fmla="*/ 2979806 w 3150679"/>
                  <a:gd name="connsiteY5" fmla="*/ 1370060 h 3872511"/>
                  <a:gd name="connsiteX6" fmla="*/ 2979806 w 3150679"/>
                  <a:gd name="connsiteY6" fmla="*/ 1370060 h 3872511"/>
                  <a:gd name="connsiteX7" fmla="*/ 3122970 w 3150679"/>
                  <a:gd name="connsiteY7" fmla="*/ 1397769 h 3872511"/>
                  <a:gd name="connsiteX8" fmla="*/ 3132206 w 3150679"/>
                  <a:gd name="connsiteY8" fmla="*/ 1420860 h 3872511"/>
                  <a:gd name="connsiteX9" fmla="*/ 3104497 w 3150679"/>
                  <a:gd name="connsiteY9" fmla="*/ 1490133 h 3872511"/>
                  <a:gd name="connsiteX10" fmla="*/ 3104497 w 3150679"/>
                  <a:gd name="connsiteY10" fmla="*/ 1540933 h 3872511"/>
                  <a:gd name="connsiteX11" fmla="*/ 3076788 w 3150679"/>
                  <a:gd name="connsiteY11" fmla="*/ 1600969 h 3872511"/>
                  <a:gd name="connsiteX12" fmla="*/ 3062933 w 3150679"/>
                  <a:gd name="connsiteY12" fmla="*/ 1748751 h 3872511"/>
                  <a:gd name="connsiteX13" fmla="*/ 3044461 w 3150679"/>
                  <a:gd name="connsiteY13" fmla="*/ 1804169 h 3872511"/>
                  <a:gd name="connsiteX14" fmla="*/ 3049079 w 3150679"/>
                  <a:gd name="connsiteY14" fmla="*/ 1938097 h 3872511"/>
                  <a:gd name="connsiteX15" fmla="*/ 3146061 w 3150679"/>
                  <a:gd name="connsiteY15" fmla="*/ 2011988 h 3872511"/>
                  <a:gd name="connsiteX16" fmla="*/ 3150679 w 3150679"/>
                  <a:gd name="connsiteY16" fmla="*/ 2150533 h 3872511"/>
                  <a:gd name="connsiteX17" fmla="*/ 3099879 w 3150679"/>
                  <a:gd name="connsiteY17" fmla="*/ 2247515 h 3872511"/>
                  <a:gd name="connsiteX18" fmla="*/ 2984424 w 3150679"/>
                  <a:gd name="connsiteY18" fmla="*/ 2316788 h 3872511"/>
                  <a:gd name="connsiteX19" fmla="*/ 2979806 w 3150679"/>
                  <a:gd name="connsiteY19" fmla="*/ 2390678 h 3872511"/>
                  <a:gd name="connsiteX20" fmla="*/ 2905915 w 3150679"/>
                  <a:gd name="connsiteY20" fmla="*/ 2436860 h 3872511"/>
                  <a:gd name="connsiteX21" fmla="*/ 2859733 w 3150679"/>
                  <a:gd name="connsiteY21" fmla="*/ 2547697 h 3872511"/>
                  <a:gd name="connsiteX22" fmla="*/ 2730424 w 3150679"/>
                  <a:gd name="connsiteY22" fmla="*/ 2686242 h 3872511"/>
                  <a:gd name="connsiteX23" fmla="*/ 2619588 w 3150679"/>
                  <a:gd name="connsiteY23" fmla="*/ 2769369 h 3872511"/>
                  <a:gd name="connsiteX24" fmla="*/ 2578024 w 3150679"/>
                  <a:gd name="connsiteY24" fmla="*/ 2889442 h 3872511"/>
                  <a:gd name="connsiteX25" fmla="*/ 2628824 w 3150679"/>
                  <a:gd name="connsiteY25" fmla="*/ 2935624 h 3872511"/>
                  <a:gd name="connsiteX26" fmla="*/ 2758133 w 3150679"/>
                  <a:gd name="connsiteY26" fmla="*/ 2995660 h 3872511"/>
                  <a:gd name="connsiteX27" fmla="*/ 2905915 w 3150679"/>
                  <a:gd name="connsiteY27" fmla="*/ 2986424 h 3872511"/>
                  <a:gd name="connsiteX28" fmla="*/ 2896679 w 3150679"/>
                  <a:gd name="connsiteY28" fmla="*/ 3124969 h 3872511"/>
                  <a:gd name="connsiteX29" fmla="*/ 2830177 w 3150679"/>
                  <a:gd name="connsiteY29" fmla="*/ 3252893 h 3872511"/>
                  <a:gd name="connsiteX30" fmla="*/ 2733657 w 3150679"/>
                  <a:gd name="connsiteY30" fmla="*/ 3186853 h 3872511"/>
                  <a:gd name="connsiteX31" fmla="*/ 2682857 w 3150679"/>
                  <a:gd name="connsiteY31" fmla="*/ 3232573 h 3872511"/>
                  <a:gd name="connsiteX32" fmla="*/ 2637137 w 3150679"/>
                  <a:gd name="connsiteY32" fmla="*/ 3318933 h 3872511"/>
                  <a:gd name="connsiteX33" fmla="*/ 2632104 w 3150679"/>
                  <a:gd name="connsiteY33" fmla="*/ 3376854 h 3872511"/>
                  <a:gd name="connsiteX34" fmla="*/ 2529555 w 3150679"/>
                  <a:gd name="connsiteY34" fmla="*/ 3513587 h 3872511"/>
                  <a:gd name="connsiteX35" fmla="*/ 2521009 w 3150679"/>
                  <a:gd name="connsiteY35" fmla="*/ 3599045 h 3872511"/>
                  <a:gd name="connsiteX36" fmla="*/ 2384276 w 3150679"/>
                  <a:gd name="connsiteY36" fmla="*/ 3658866 h 3872511"/>
                  <a:gd name="connsiteX37" fmla="*/ 2281727 w 3150679"/>
                  <a:gd name="connsiteY37" fmla="*/ 3684503 h 3872511"/>
                  <a:gd name="connsiteX38" fmla="*/ 2247544 w 3150679"/>
                  <a:gd name="connsiteY38" fmla="*/ 3573408 h 3872511"/>
                  <a:gd name="connsiteX39" fmla="*/ 2144994 w 3150679"/>
                  <a:gd name="connsiteY39" fmla="*/ 3402492 h 3872511"/>
                  <a:gd name="connsiteX40" fmla="*/ 2025353 w 3150679"/>
                  <a:gd name="connsiteY40" fmla="*/ 3522133 h 3872511"/>
                  <a:gd name="connsiteX41" fmla="*/ 2025353 w 3150679"/>
                  <a:gd name="connsiteY41" fmla="*/ 3522133 h 3872511"/>
                  <a:gd name="connsiteX42" fmla="*/ 1948441 w 3150679"/>
                  <a:gd name="connsiteY42" fmla="*/ 3445221 h 3872511"/>
                  <a:gd name="connsiteX43" fmla="*/ 1888620 w 3150679"/>
                  <a:gd name="connsiteY43" fmla="*/ 3436675 h 3872511"/>
                  <a:gd name="connsiteX44" fmla="*/ 1811708 w 3150679"/>
                  <a:gd name="connsiteY44" fmla="*/ 3393946 h 3872511"/>
                  <a:gd name="connsiteX45" fmla="*/ 1743342 w 3150679"/>
                  <a:gd name="connsiteY45" fmla="*/ 3411038 h 3872511"/>
                  <a:gd name="connsiteX46" fmla="*/ 1666430 w 3150679"/>
                  <a:gd name="connsiteY46" fmla="*/ 3539225 h 3872511"/>
                  <a:gd name="connsiteX47" fmla="*/ 1606609 w 3150679"/>
                  <a:gd name="connsiteY47" fmla="*/ 3590499 h 3872511"/>
                  <a:gd name="connsiteX48" fmla="*/ 1435693 w 3150679"/>
                  <a:gd name="connsiteY48" fmla="*/ 3581954 h 3872511"/>
                  <a:gd name="connsiteX49" fmla="*/ 1418602 w 3150679"/>
                  <a:gd name="connsiteY49" fmla="*/ 3693049 h 3872511"/>
                  <a:gd name="connsiteX50" fmla="*/ 1290415 w 3150679"/>
                  <a:gd name="connsiteY50" fmla="*/ 3846873 h 3872511"/>
                  <a:gd name="connsiteX51" fmla="*/ 1196411 w 3150679"/>
                  <a:gd name="connsiteY51" fmla="*/ 3872511 h 3872511"/>
                  <a:gd name="connsiteX52" fmla="*/ 1076770 w 3150679"/>
                  <a:gd name="connsiteY52" fmla="*/ 3804144 h 3872511"/>
                  <a:gd name="connsiteX53" fmla="*/ 1008404 w 3150679"/>
                  <a:gd name="connsiteY53" fmla="*/ 3556316 h 3872511"/>
                  <a:gd name="connsiteX54" fmla="*/ 692209 w 3150679"/>
                  <a:gd name="connsiteY54" fmla="*/ 3291397 h 3872511"/>
                  <a:gd name="connsiteX55" fmla="*/ 683663 w 3150679"/>
                  <a:gd name="connsiteY55" fmla="*/ 3223030 h 3872511"/>
                  <a:gd name="connsiteX56" fmla="*/ 495656 w 3150679"/>
                  <a:gd name="connsiteY56" fmla="*/ 3026477 h 3872511"/>
                  <a:gd name="connsiteX57" fmla="*/ 307648 w 3150679"/>
                  <a:gd name="connsiteY57" fmla="*/ 2983748 h 3872511"/>
                  <a:gd name="connsiteX58" fmla="*/ 273465 w 3150679"/>
                  <a:gd name="connsiteY58" fmla="*/ 2556458 h 3872511"/>
                  <a:gd name="connsiteX59" fmla="*/ 564022 w 3150679"/>
                  <a:gd name="connsiteY59" fmla="*/ 2488092 h 3872511"/>
                  <a:gd name="connsiteX60" fmla="*/ 606751 w 3150679"/>
                  <a:gd name="connsiteY60" fmla="*/ 2308630 h 3872511"/>
                  <a:gd name="connsiteX61" fmla="*/ 734938 w 3150679"/>
                  <a:gd name="connsiteY61" fmla="*/ 2248810 h 3872511"/>
                  <a:gd name="connsiteX62" fmla="*/ 760576 w 3150679"/>
                  <a:gd name="connsiteY62" fmla="*/ 2206081 h 3872511"/>
                  <a:gd name="connsiteX63" fmla="*/ 572568 w 3150679"/>
                  <a:gd name="connsiteY63" fmla="*/ 2206081 h 3872511"/>
                  <a:gd name="connsiteX64" fmla="*/ 418744 w 3150679"/>
                  <a:gd name="connsiteY64" fmla="*/ 2077894 h 3872511"/>
                  <a:gd name="connsiteX65" fmla="*/ 692209 w 3150679"/>
                  <a:gd name="connsiteY65" fmla="*/ 1958253 h 3872511"/>
                  <a:gd name="connsiteX66" fmla="*/ 478564 w 3150679"/>
                  <a:gd name="connsiteY66" fmla="*/ 1667696 h 3872511"/>
                  <a:gd name="connsiteX67" fmla="*/ 487110 w 3150679"/>
                  <a:gd name="connsiteY67" fmla="*/ 1565146 h 3872511"/>
                  <a:gd name="connsiteX68" fmla="*/ 299103 w 3150679"/>
                  <a:gd name="connsiteY68" fmla="*/ 1513871 h 3872511"/>
                  <a:gd name="connsiteX69" fmla="*/ 299103 w 3150679"/>
                  <a:gd name="connsiteY69" fmla="*/ 1334410 h 3872511"/>
                  <a:gd name="connsiteX70" fmla="*/ 341832 w 3150679"/>
                  <a:gd name="connsiteY70" fmla="*/ 1163494 h 3872511"/>
                  <a:gd name="connsiteX71" fmla="*/ 393106 w 3150679"/>
                  <a:gd name="connsiteY71" fmla="*/ 1112219 h 3872511"/>
                  <a:gd name="connsiteX72" fmla="*/ 341832 w 3150679"/>
                  <a:gd name="connsiteY72" fmla="*/ 966940 h 3872511"/>
                  <a:gd name="connsiteX73" fmla="*/ 247828 w 3150679"/>
                  <a:gd name="connsiteY73" fmla="*/ 1112219 h 3872511"/>
                  <a:gd name="connsiteX74" fmla="*/ 170916 w 3150679"/>
                  <a:gd name="connsiteY74" fmla="*/ 1103673 h 3872511"/>
                  <a:gd name="connsiteX75" fmla="*/ 145278 w 3150679"/>
                  <a:gd name="connsiteY75" fmla="*/ 881483 h 3872511"/>
                  <a:gd name="connsiteX76" fmla="*/ 0 w 3150679"/>
                  <a:gd name="connsiteY76" fmla="*/ 787479 h 3872511"/>
                  <a:gd name="connsiteX77" fmla="*/ 153824 w 3150679"/>
                  <a:gd name="connsiteY77" fmla="*/ 531105 h 3872511"/>
                  <a:gd name="connsiteX78" fmla="*/ 94004 w 3150679"/>
                  <a:gd name="connsiteY78" fmla="*/ 394372 h 3872511"/>
                  <a:gd name="connsiteX79" fmla="*/ 119641 w 3150679"/>
                  <a:gd name="connsiteY79" fmla="*/ 334552 h 3872511"/>
                  <a:gd name="connsiteX80" fmla="*/ 538385 w 3150679"/>
                  <a:gd name="connsiteY80" fmla="*/ 274731 h 3872511"/>
                  <a:gd name="connsiteX81" fmla="*/ 615297 w 3150679"/>
                  <a:gd name="connsiteY81" fmla="*/ 180727 h 3872511"/>
                  <a:gd name="connsiteX82" fmla="*/ 863125 w 3150679"/>
                  <a:gd name="connsiteY82" fmla="*/ 155090 h 3872511"/>
                  <a:gd name="connsiteX83" fmla="*/ 999858 w 3150679"/>
                  <a:gd name="connsiteY83" fmla="*/ 232002 h 3872511"/>
                  <a:gd name="connsiteX84" fmla="*/ 1191030 w 3150679"/>
                  <a:gd name="connsiteY84" fmla="*/ 211666 h 3872511"/>
                  <a:gd name="connsiteX85" fmla="*/ 1199497 w 3150679"/>
                  <a:gd name="connsiteY85" fmla="*/ 127000 h 3872511"/>
                  <a:gd name="connsiteX86" fmla="*/ 1123297 w 3150679"/>
                  <a:gd name="connsiteY86" fmla="*/ 42333 h 3872511"/>
                  <a:gd name="connsiteX87" fmla="*/ 1241830 w 3150679"/>
                  <a:gd name="connsiteY87" fmla="*/ 0 h 3872511"/>
                  <a:gd name="connsiteX88" fmla="*/ 1478897 w 3150679"/>
                  <a:gd name="connsiteY88" fmla="*/ 84666 h 3872511"/>
                  <a:gd name="connsiteX89" fmla="*/ 1470430 w 3150679"/>
                  <a:gd name="connsiteY89" fmla="*/ 338666 h 3872511"/>
                  <a:gd name="connsiteX90" fmla="*/ 1580497 w 3150679"/>
                  <a:gd name="connsiteY90" fmla="*/ 431800 h 3872511"/>
                  <a:gd name="connsiteX91" fmla="*/ 1910697 w 3150679"/>
                  <a:gd name="connsiteY91" fmla="*/ 457200 h 3872511"/>
                  <a:gd name="connsiteX92" fmla="*/ 1995364 w 3150679"/>
                  <a:gd name="connsiteY92" fmla="*/ 550333 h 3872511"/>
                  <a:gd name="connsiteX93" fmla="*/ 1995364 w 3150679"/>
                  <a:gd name="connsiteY93" fmla="*/ 753533 h 3872511"/>
                  <a:gd name="connsiteX94" fmla="*/ 1936097 w 3150679"/>
                  <a:gd name="connsiteY94" fmla="*/ 914400 h 3872511"/>
                  <a:gd name="connsiteX95" fmla="*/ 2003830 w 3150679"/>
                  <a:gd name="connsiteY95" fmla="*/ 1024466 h 3872511"/>
                  <a:gd name="connsiteX96" fmla="*/ 2020764 w 3150679"/>
                  <a:gd name="connsiteY96" fmla="*/ 1143000 h 3872511"/>
                  <a:gd name="connsiteX97" fmla="*/ 2105430 w 3150679"/>
                  <a:gd name="connsiteY97" fmla="*/ 1143000 h 3872511"/>
                  <a:gd name="connsiteX98" fmla="*/ 2274764 w 3150679"/>
                  <a:gd name="connsiteY98" fmla="*/ 1092200 h 3872511"/>
                  <a:gd name="connsiteX99" fmla="*/ 2334030 w 3150679"/>
                  <a:gd name="connsiteY99" fmla="*/ 1312333 h 3872511"/>
                  <a:gd name="connsiteX100" fmla="*/ 2342497 w 3150679"/>
                  <a:gd name="connsiteY100" fmla="*/ 1435704 h 3872511"/>
                  <a:gd name="connsiteX101" fmla="*/ 2476424 w 3150679"/>
                  <a:gd name="connsiteY101" fmla="*/ 1591733 h 387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50679" h="3872511">
                    <a:moveTo>
                      <a:pt x="2476424" y="1591733"/>
                    </a:moveTo>
                    <a:lnTo>
                      <a:pt x="2633442" y="1559406"/>
                    </a:lnTo>
                    <a:lnTo>
                      <a:pt x="2795079" y="1402388"/>
                    </a:lnTo>
                    <a:lnTo>
                      <a:pt x="2855115" y="1296169"/>
                    </a:lnTo>
                    <a:lnTo>
                      <a:pt x="2965952" y="1286933"/>
                    </a:lnTo>
                    <a:lnTo>
                      <a:pt x="2979806" y="1370060"/>
                    </a:lnTo>
                    <a:lnTo>
                      <a:pt x="2979806" y="1370060"/>
                    </a:lnTo>
                    <a:lnTo>
                      <a:pt x="3122970" y="1397769"/>
                    </a:lnTo>
                    <a:lnTo>
                      <a:pt x="3132206" y="1420860"/>
                    </a:lnTo>
                    <a:lnTo>
                      <a:pt x="3104497" y="1490133"/>
                    </a:lnTo>
                    <a:lnTo>
                      <a:pt x="3104497" y="1540933"/>
                    </a:lnTo>
                    <a:lnTo>
                      <a:pt x="3076788" y="1600969"/>
                    </a:lnTo>
                    <a:lnTo>
                      <a:pt x="3062933" y="1748751"/>
                    </a:lnTo>
                    <a:lnTo>
                      <a:pt x="3044461" y="1804169"/>
                    </a:lnTo>
                    <a:lnTo>
                      <a:pt x="3049079" y="1938097"/>
                    </a:lnTo>
                    <a:lnTo>
                      <a:pt x="3146061" y="2011988"/>
                    </a:lnTo>
                    <a:lnTo>
                      <a:pt x="3150679" y="2150533"/>
                    </a:lnTo>
                    <a:lnTo>
                      <a:pt x="3099879" y="2247515"/>
                    </a:lnTo>
                    <a:lnTo>
                      <a:pt x="2984424" y="2316788"/>
                    </a:lnTo>
                    <a:lnTo>
                      <a:pt x="2979806" y="2390678"/>
                    </a:lnTo>
                    <a:lnTo>
                      <a:pt x="2905915" y="2436860"/>
                    </a:lnTo>
                    <a:lnTo>
                      <a:pt x="2859733" y="2547697"/>
                    </a:lnTo>
                    <a:lnTo>
                      <a:pt x="2730424" y="2686242"/>
                    </a:lnTo>
                    <a:lnTo>
                      <a:pt x="2619588" y="2769369"/>
                    </a:lnTo>
                    <a:lnTo>
                      <a:pt x="2578024" y="2889442"/>
                    </a:lnTo>
                    <a:lnTo>
                      <a:pt x="2628824" y="2935624"/>
                    </a:lnTo>
                    <a:lnTo>
                      <a:pt x="2758133" y="2995660"/>
                    </a:lnTo>
                    <a:lnTo>
                      <a:pt x="2905915" y="2986424"/>
                    </a:lnTo>
                    <a:lnTo>
                      <a:pt x="2896679" y="3124969"/>
                    </a:lnTo>
                    <a:lnTo>
                      <a:pt x="2830177" y="3252893"/>
                    </a:lnTo>
                    <a:lnTo>
                      <a:pt x="2733657" y="3186853"/>
                    </a:lnTo>
                    <a:lnTo>
                      <a:pt x="2682857" y="3232573"/>
                    </a:lnTo>
                    <a:lnTo>
                      <a:pt x="2637137" y="3318933"/>
                    </a:lnTo>
                    <a:lnTo>
                      <a:pt x="2632104" y="3376854"/>
                    </a:lnTo>
                    <a:lnTo>
                      <a:pt x="2529555" y="3513587"/>
                    </a:lnTo>
                    <a:lnTo>
                      <a:pt x="2521009" y="3599045"/>
                    </a:lnTo>
                    <a:lnTo>
                      <a:pt x="2384276" y="3658866"/>
                    </a:lnTo>
                    <a:lnTo>
                      <a:pt x="2281727" y="3684503"/>
                    </a:lnTo>
                    <a:lnTo>
                      <a:pt x="2247544" y="3573408"/>
                    </a:lnTo>
                    <a:lnTo>
                      <a:pt x="2144994" y="3402492"/>
                    </a:lnTo>
                    <a:lnTo>
                      <a:pt x="2025353" y="3522133"/>
                    </a:lnTo>
                    <a:lnTo>
                      <a:pt x="2025353" y="3522133"/>
                    </a:lnTo>
                    <a:lnTo>
                      <a:pt x="1948441" y="3445221"/>
                    </a:lnTo>
                    <a:lnTo>
                      <a:pt x="1888620" y="3436675"/>
                    </a:lnTo>
                    <a:lnTo>
                      <a:pt x="1811708" y="3393946"/>
                    </a:lnTo>
                    <a:lnTo>
                      <a:pt x="1743342" y="3411038"/>
                    </a:lnTo>
                    <a:lnTo>
                      <a:pt x="1666430" y="3539225"/>
                    </a:lnTo>
                    <a:lnTo>
                      <a:pt x="1606609" y="3590499"/>
                    </a:lnTo>
                    <a:lnTo>
                      <a:pt x="1435693" y="3581954"/>
                    </a:lnTo>
                    <a:lnTo>
                      <a:pt x="1418602" y="3693049"/>
                    </a:lnTo>
                    <a:lnTo>
                      <a:pt x="1290415" y="3846873"/>
                    </a:lnTo>
                    <a:lnTo>
                      <a:pt x="1196411" y="3872511"/>
                    </a:lnTo>
                    <a:lnTo>
                      <a:pt x="1076770" y="3804144"/>
                    </a:lnTo>
                    <a:lnTo>
                      <a:pt x="1008404" y="3556316"/>
                    </a:lnTo>
                    <a:lnTo>
                      <a:pt x="692209" y="3291397"/>
                    </a:lnTo>
                    <a:lnTo>
                      <a:pt x="683663" y="3223030"/>
                    </a:lnTo>
                    <a:lnTo>
                      <a:pt x="495656" y="3026477"/>
                    </a:lnTo>
                    <a:lnTo>
                      <a:pt x="307648" y="2983748"/>
                    </a:lnTo>
                    <a:lnTo>
                      <a:pt x="273465" y="2556458"/>
                    </a:lnTo>
                    <a:lnTo>
                      <a:pt x="564022" y="2488092"/>
                    </a:lnTo>
                    <a:lnTo>
                      <a:pt x="606751" y="2308630"/>
                    </a:lnTo>
                    <a:lnTo>
                      <a:pt x="734938" y="2248810"/>
                    </a:lnTo>
                    <a:lnTo>
                      <a:pt x="760576" y="2206081"/>
                    </a:lnTo>
                    <a:lnTo>
                      <a:pt x="572568" y="2206081"/>
                    </a:lnTo>
                    <a:lnTo>
                      <a:pt x="418744" y="2077894"/>
                    </a:lnTo>
                    <a:lnTo>
                      <a:pt x="692209" y="1958253"/>
                    </a:lnTo>
                    <a:lnTo>
                      <a:pt x="478564" y="1667696"/>
                    </a:lnTo>
                    <a:lnTo>
                      <a:pt x="487110" y="1565146"/>
                    </a:lnTo>
                    <a:lnTo>
                      <a:pt x="299103" y="1513871"/>
                    </a:lnTo>
                    <a:lnTo>
                      <a:pt x="299103" y="1334410"/>
                    </a:lnTo>
                    <a:lnTo>
                      <a:pt x="341832" y="1163494"/>
                    </a:lnTo>
                    <a:lnTo>
                      <a:pt x="393106" y="1112219"/>
                    </a:lnTo>
                    <a:lnTo>
                      <a:pt x="341832" y="966940"/>
                    </a:lnTo>
                    <a:lnTo>
                      <a:pt x="247828" y="1112219"/>
                    </a:lnTo>
                    <a:lnTo>
                      <a:pt x="170916" y="1103673"/>
                    </a:lnTo>
                    <a:lnTo>
                      <a:pt x="145278" y="881483"/>
                    </a:lnTo>
                    <a:lnTo>
                      <a:pt x="0" y="787479"/>
                    </a:lnTo>
                    <a:lnTo>
                      <a:pt x="153824" y="531105"/>
                    </a:lnTo>
                    <a:lnTo>
                      <a:pt x="94004" y="394372"/>
                    </a:lnTo>
                    <a:lnTo>
                      <a:pt x="119641" y="334552"/>
                    </a:lnTo>
                    <a:lnTo>
                      <a:pt x="538385" y="274731"/>
                    </a:lnTo>
                    <a:lnTo>
                      <a:pt x="615297" y="180727"/>
                    </a:lnTo>
                    <a:lnTo>
                      <a:pt x="863125" y="155090"/>
                    </a:lnTo>
                    <a:lnTo>
                      <a:pt x="999858" y="232002"/>
                    </a:lnTo>
                    <a:lnTo>
                      <a:pt x="1191030" y="211666"/>
                    </a:lnTo>
                    <a:lnTo>
                      <a:pt x="1199497" y="127000"/>
                    </a:lnTo>
                    <a:lnTo>
                      <a:pt x="1123297" y="42333"/>
                    </a:lnTo>
                    <a:lnTo>
                      <a:pt x="1241830" y="0"/>
                    </a:lnTo>
                    <a:lnTo>
                      <a:pt x="1478897" y="84666"/>
                    </a:lnTo>
                    <a:lnTo>
                      <a:pt x="1470430" y="338666"/>
                    </a:lnTo>
                    <a:lnTo>
                      <a:pt x="1580497" y="431800"/>
                    </a:lnTo>
                    <a:lnTo>
                      <a:pt x="1910697" y="457200"/>
                    </a:lnTo>
                    <a:lnTo>
                      <a:pt x="1995364" y="550333"/>
                    </a:lnTo>
                    <a:lnTo>
                      <a:pt x="1995364" y="753533"/>
                    </a:lnTo>
                    <a:lnTo>
                      <a:pt x="1936097" y="914400"/>
                    </a:lnTo>
                    <a:lnTo>
                      <a:pt x="2003830" y="1024466"/>
                    </a:lnTo>
                    <a:lnTo>
                      <a:pt x="2020764" y="1143000"/>
                    </a:lnTo>
                    <a:lnTo>
                      <a:pt x="2105430" y="1143000"/>
                    </a:lnTo>
                    <a:lnTo>
                      <a:pt x="2274764" y="1092200"/>
                    </a:lnTo>
                    <a:lnTo>
                      <a:pt x="2334030" y="1312333"/>
                    </a:lnTo>
                    <a:lnTo>
                      <a:pt x="2342497" y="1435704"/>
                    </a:lnTo>
                    <a:lnTo>
                      <a:pt x="2476424" y="1591733"/>
                    </a:lnTo>
                    <a:close/>
                  </a:path>
                </a:pathLst>
              </a:custGeom>
              <a:solidFill>
                <a:srgbClr val="92D050">
                  <a:alpha val="65000"/>
                </a:srgbClr>
              </a:solidFill>
              <a:ln w="19050" cap="flat">
                <a:solidFill>
                  <a:schemeClr val="bg1">
                    <a:lumMod val="50000"/>
                  </a:schemeClr>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sym typeface="Helvetica Light"/>
                </a:endParaRPr>
              </a:p>
            </p:txBody>
          </p:sp>
          <p:sp>
            <p:nvSpPr>
              <p:cNvPr id="78" name="任意形状 6">
                <a:extLst>
                  <a:ext uri="{FF2B5EF4-FFF2-40B4-BE49-F238E27FC236}">
                    <a16:creationId xmlns:a16="http://schemas.microsoft.com/office/drawing/2014/main" id="{B333BE04-74F8-4C04-8D17-A8C6838A2145}"/>
                  </a:ext>
                </a:extLst>
              </p:cNvPr>
              <p:cNvSpPr/>
              <p:nvPr/>
            </p:nvSpPr>
            <p:spPr>
              <a:xfrm>
                <a:off x="7409046" y="5620434"/>
                <a:ext cx="2380713" cy="1248743"/>
              </a:xfrm>
              <a:custGeom>
                <a:avLst/>
                <a:gdLst>
                  <a:gd name="connsiteX0" fmla="*/ 2210200 w 2380713"/>
                  <a:gd name="connsiteY0" fmla="*/ 0 h 1248743"/>
                  <a:gd name="connsiteX1" fmla="*/ 2263531 w 2380713"/>
                  <a:gd name="connsiteY1" fmla="*/ 0 h 1248743"/>
                  <a:gd name="connsiteX2" fmla="*/ 2205222 w 2380713"/>
                  <a:gd name="connsiteY2" fmla="*/ 62474 h 1248743"/>
                  <a:gd name="connsiteX3" fmla="*/ 2094386 w 2380713"/>
                  <a:gd name="connsiteY3" fmla="*/ 145601 h 1248743"/>
                  <a:gd name="connsiteX4" fmla="*/ 2052822 w 2380713"/>
                  <a:gd name="connsiteY4" fmla="*/ 265674 h 1248743"/>
                  <a:gd name="connsiteX5" fmla="*/ 2103622 w 2380713"/>
                  <a:gd name="connsiteY5" fmla="*/ 311856 h 1248743"/>
                  <a:gd name="connsiteX6" fmla="*/ 2232931 w 2380713"/>
                  <a:gd name="connsiteY6" fmla="*/ 371892 h 1248743"/>
                  <a:gd name="connsiteX7" fmla="*/ 2380713 w 2380713"/>
                  <a:gd name="connsiteY7" fmla="*/ 362656 h 1248743"/>
                  <a:gd name="connsiteX8" fmla="*/ 2371477 w 2380713"/>
                  <a:gd name="connsiteY8" fmla="*/ 501201 h 1248743"/>
                  <a:gd name="connsiteX9" fmla="*/ 2304975 w 2380713"/>
                  <a:gd name="connsiteY9" fmla="*/ 629125 h 1248743"/>
                  <a:gd name="connsiteX10" fmla="*/ 2208455 w 2380713"/>
                  <a:gd name="connsiteY10" fmla="*/ 563085 h 1248743"/>
                  <a:gd name="connsiteX11" fmla="*/ 2157655 w 2380713"/>
                  <a:gd name="connsiteY11" fmla="*/ 608805 h 1248743"/>
                  <a:gd name="connsiteX12" fmla="*/ 2111935 w 2380713"/>
                  <a:gd name="connsiteY12" fmla="*/ 695165 h 1248743"/>
                  <a:gd name="connsiteX13" fmla="*/ 2106902 w 2380713"/>
                  <a:gd name="connsiteY13" fmla="*/ 753086 h 1248743"/>
                  <a:gd name="connsiteX14" fmla="*/ 2004353 w 2380713"/>
                  <a:gd name="connsiteY14" fmla="*/ 889819 h 1248743"/>
                  <a:gd name="connsiteX15" fmla="*/ 1995807 w 2380713"/>
                  <a:gd name="connsiteY15" fmla="*/ 975277 h 1248743"/>
                  <a:gd name="connsiteX16" fmla="*/ 1859074 w 2380713"/>
                  <a:gd name="connsiteY16" fmla="*/ 1035098 h 1248743"/>
                  <a:gd name="connsiteX17" fmla="*/ 1756525 w 2380713"/>
                  <a:gd name="connsiteY17" fmla="*/ 1060735 h 1248743"/>
                  <a:gd name="connsiteX18" fmla="*/ 1722342 w 2380713"/>
                  <a:gd name="connsiteY18" fmla="*/ 949640 h 1248743"/>
                  <a:gd name="connsiteX19" fmla="*/ 1619792 w 2380713"/>
                  <a:gd name="connsiteY19" fmla="*/ 778724 h 1248743"/>
                  <a:gd name="connsiteX20" fmla="*/ 1500151 w 2380713"/>
                  <a:gd name="connsiteY20" fmla="*/ 898365 h 1248743"/>
                  <a:gd name="connsiteX21" fmla="*/ 1423239 w 2380713"/>
                  <a:gd name="connsiteY21" fmla="*/ 821453 h 1248743"/>
                  <a:gd name="connsiteX22" fmla="*/ 1363418 w 2380713"/>
                  <a:gd name="connsiteY22" fmla="*/ 812907 h 1248743"/>
                  <a:gd name="connsiteX23" fmla="*/ 1286506 w 2380713"/>
                  <a:gd name="connsiteY23" fmla="*/ 770178 h 1248743"/>
                  <a:gd name="connsiteX24" fmla="*/ 1218140 w 2380713"/>
                  <a:gd name="connsiteY24" fmla="*/ 787270 h 1248743"/>
                  <a:gd name="connsiteX25" fmla="*/ 1141228 w 2380713"/>
                  <a:gd name="connsiteY25" fmla="*/ 915457 h 1248743"/>
                  <a:gd name="connsiteX26" fmla="*/ 1081407 w 2380713"/>
                  <a:gd name="connsiteY26" fmla="*/ 966731 h 1248743"/>
                  <a:gd name="connsiteX27" fmla="*/ 910491 w 2380713"/>
                  <a:gd name="connsiteY27" fmla="*/ 958186 h 1248743"/>
                  <a:gd name="connsiteX28" fmla="*/ 893400 w 2380713"/>
                  <a:gd name="connsiteY28" fmla="*/ 1069281 h 1248743"/>
                  <a:gd name="connsiteX29" fmla="*/ 765213 w 2380713"/>
                  <a:gd name="connsiteY29" fmla="*/ 1223105 h 1248743"/>
                  <a:gd name="connsiteX30" fmla="*/ 671209 w 2380713"/>
                  <a:gd name="connsiteY30" fmla="*/ 1248743 h 1248743"/>
                  <a:gd name="connsiteX31" fmla="*/ 551568 w 2380713"/>
                  <a:gd name="connsiteY31" fmla="*/ 1180376 h 1248743"/>
                  <a:gd name="connsiteX32" fmla="*/ 483202 w 2380713"/>
                  <a:gd name="connsiteY32" fmla="*/ 932548 h 1248743"/>
                  <a:gd name="connsiteX33" fmla="*/ 167007 w 2380713"/>
                  <a:gd name="connsiteY33" fmla="*/ 667629 h 1248743"/>
                  <a:gd name="connsiteX34" fmla="*/ 158461 w 2380713"/>
                  <a:gd name="connsiteY34" fmla="*/ 599262 h 1248743"/>
                  <a:gd name="connsiteX35" fmla="*/ 0 w 2380713"/>
                  <a:gd name="connsiteY35" fmla="*/ 433598 h 1248743"/>
                  <a:gd name="connsiteX36" fmla="*/ 219647 w 2380713"/>
                  <a:gd name="connsiteY36" fmla="*/ 433598 h 1248743"/>
                  <a:gd name="connsiteX37" fmla="*/ 321230 w 2380713"/>
                  <a:gd name="connsiteY37" fmla="*/ 524488 h 1248743"/>
                  <a:gd name="connsiteX38" fmla="*/ 506056 w 2380713"/>
                  <a:gd name="connsiteY38" fmla="*/ 592582 h 1248743"/>
                  <a:gd name="connsiteX39" fmla="*/ 671426 w 2380713"/>
                  <a:gd name="connsiteY39" fmla="*/ 592582 h 1248743"/>
                  <a:gd name="connsiteX40" fmla="*/ 797885 w 2380713"/>
                  <a:gd name="connsiteY40" fmla="*/ 514760 h 1248743"/>
                  <a:gd name="connsiteX41" fmla="*/ 914617 w 2380713"/>
                  <a:gd name="connsiteY41" fmla="*/ 398028 h 1248743"/>
                  <a:gd name="connsiteX42" fmla="*/ 1021621 w 2380713"/>
                  <a:gd name="connsiteY42" fmla="*/ 242386 h 1248743"/>
                  <a:gd name="connsiteX43" fmla="*/ 1148081 w 2380713"/>
                  <a:gd name="connsiteY43" fmla="*/ 125654 h 1248743"/>
                  <a:gd name="connsiteX44" fmla="*/ 1401000 w 2380713"/>
                  <a:gd name="connsiteY44" fmla="*/ 86743 h 1248743"/>
                  <a:gd name="connsiteX45" fmla="*/ 1624736 w 2380713"/>
                  <a:gd name="connsiteY45" fmla="*/ 96471 h 1248743"/>
                  <a:gd name="connsiteX46" fmla="*/ 1848473 w 2380713"/>
                  <a:gd name="connsiteY46" fmla="*/ 145109 h 1248743"/>
                  <a:gd name="connsiteX47" fmla="*/ 2188941 w 2380713"/>
                  <a:gd name="connsiteY47" fmla="*/ 47833 h 1248743"/>
                  <a:gd name="connsiteX48" fmla="*/ 2210200 w 2380713"/>
                  <a:gd name="connsiteY48" fmla="*/ 0 h 12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0713" h="1248743">
                    <a:moveTo>
                      <a:pt x="2210200" y="0"/>
                    </a:moveTo>
                    <a:lnTo>
                      <a:pt x="2263531" y="0"/>
                    </a:lnTo>
                    <a:lnTo>
                      <a:pt x="2205222" y="62474"/>
                    </a:lnTo>
                    <a:lnTo>
                      <a:pt x="2094386" y="145601"/>
                    </a:lnTo>
                    <a:lnTo>
                      <a:pt x="2052822" y="265674"/>
                    </a:lnTo>
                    <a:lnTo>
                      <a:pt x="2103622" y="311856"/>
                    </a:lnTo>
                    <a:lnTo>
                      <a:pt x="2232931" y="371892"/>
                    </a:lnTo>
                    <a:lnTo>
                      <a:pt x="2380713" y="362656"/>
                    </a:lnTo>
                    <a:lnTo>
                      <a:pt x="2371477" y="501201"/>
                    </a:lnTo>
                    <a:lnTo>
                      <a:pt x="2304975" y="629125"/>
                    </a:lnTo>
                    <a:lnTo>
                      <a:pt x="2208455" y="563085"/>
                    </a:lnTo>
                    <a:lnTo>
                      <a:pt x="2157655" y="608805"/>
                    </a:lnTo>
                    <a:lnTo>
                      <a:pt x="2111935" y="695165"/>
                    </a:lnTo>
                    <a:lnTo>
                      <a:pt x="2106902" y="753086"/>
                    </a:lnTo>
                    <a:lnTo>
                      <a:pt x="2004353" y="889819"/>
                    </a:lnTo>
                    <a:lnTo>
                      <a:pt x="1995807" y="975277"/>
                    </a:lnTo>
                    <a:lnTo>
                      <a:pt x="1859074" y="1035098"/>
                    </a:lnTo>
                    <a:lnTo>
                      <a:pt x="1756525" y="1060735"/>
                    </a:lnTo>
                    <a:lnTo>
                      <a:pt x="1722342" y="949640"/>
                    </a:lnTo>
                    <a:lnTo>
                      <a:pt x="1619792" y="778724"/>
                    </a:lnTo>
                    <a:lnTo>
                      <a:pt x="1500151" y="898365"/>
                    </a:lnTo>
                    <a:lnTo>
                      <a:pt x="1423239" y="821453"/>
                    </a:lnTo>
                    <a:lnTo>
                      <a:pt x="1363418" y="812907"/>
                    </a:lnTo>
                    <a:lnTo>
                      <a:pt x="1286506" y="770178"/>
                    </a:lnTo>
                    <a:lnTo>
                      <a:pt x="1218140" y="787270"/>
                    </a:lnTo>
                    <a:lnTo>
                      <a:pt x="1141228" y="915457"/>
                    </a:lnTo>
                    <a:lnTo>
                      <a:pt x="1081407" y="966731"/>
                    </a:lnTo>
                    <a:lnTo>
                      <a:pt x="910491" y="958186"/>
                    </a:lnTo>
                    <a:lnTo>
                      <a:pt x="893400" y="1069281"/>
                    </a:lnTo>
                    <a:lnTo>
                      <a:pt x="765213" y="1223105"/>
                    </a:lnTo>
                    <a:lnTo>
                      <a:pt x="671209" y="1248743"/>
                    </a:lnTo>
                    <a:lnTo>
                      <a:pt x="551568" y="1180376"/>
                    </a:lnTo>
                    <a:lnTo>
                      <a:pt x="483202" y="932548"/>
                    </a:lnTo>
                    <a:lnTo>
                      <a:pt x="167007" y="667629"/>
                    </a:lnTo>
                    <a:lnTo>
                      <a:pt x="158461" y="599262"/>
                    </a:lnTo>
                    <a:lnTo>
                      <a:pt x="0" y="433598"/>
                    </a:lnTo>
                    <a:lnTo>
                      <a:pt x="219647" y="433598"/>
                    </a:lnTo>
                    <a:lnTo>
                      <a:pt x="321230" y="524488"/>
                    </a:lnTo>
                    <a:lnTo>
                      <a:pt x="506056" y="592582"/>
                    </a:lnTo>
                    <a:lnTo>
                      <a:pt x="671426" y="592582"/>
                    </a:lnTo>
                    <a:lnTo>
                      <a:pt x="797885" y="514760"/>
                    </a:lnTo>
                    <a:lnTo>
                      <a:pt x="914617" y="398028"/>
                    </a:lnTo>
                    <a:lnTo>
                      <a:pt x="1021621" y="242386"/>
                    </a:lnTo>
                    <a:lnTo>
                      <a:pt x="1148081" y="125654"/>
                    </a:lnTo>
                    <a:lnTo>
                      <a:pt x="1401000" y="86743"/>
                    </a:lnTo>
                    <a:lnTo>
                      <a:pt x="1624736" y="96471"/>
                    </a:lnTo>
                    <a:lnTo>
                      <a:pt x="1848473" y="145109"/>
                    </a:lnTo>
                    <a:lnTo>
                      <a:pt x="2188941" y="47833"/>
                    </a:lnTo>
                    <a:lnTo>
                      <a:pt x="2210200" y="0"/>
                    </a:lnTo>
                    <a:close/>
                  </a:path>
                </a:pathLst>
              </a:custGeom>
              <a:solidFill>
                <a:schemeClr val="accent3">
                  <a:lumMod val="75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79" name="任意形状 7">
                <a:extLst>
                  <a:ext uri="{FF2B5EF4-FFF2-40B4-BE49-F238E27FC236}">
                    <a16:creationId xmlns:a16="http://schemas.microsoft.com/office/drawing/2014/main" id="{90EF6C97-4199-4BF6-97C8-F506A475AB11}"/>
                  </a:ext>
                </a:extLst>
              </p:cNvPr>
              <p:cNvSpPr/>
              <p:nvPr/>
            </p:nvSpPr>
            <p:spPr>
              <a:xfrm>
                <a:off x="8252178" y="5180539"/>
                <a:ext cx="607513" cy="532356"/>
              </a:xfrm>
              <a:custGeom>
                <a:avLst/>
                <a:gdLst>
                  <a:gd name="connsiteX0" fmla="*/ 0 w 607513"/>
                  <a:gd name="connsiteY0" fmla="*/ 156575 h 532356"/>
                  <a:gd name="connsiteX1" fmla="*/ 0 w 607513"/>
                  <a:gd name="connsiteY1" fmla="*/ 37578 h 532356"/>
                  <a:gd name="connsiteX2" fmla="*/ 37578 w 607513"/>
                  <a:gd name="connsiteY2" fmla="*/ 0 h 532356"/>
                  <a:gd name="connsiteX3" fmla="*/ 288099 w 607513"/>
                  <a:gd name="connsiteY3" fmla="*/ 0 h 532356"/>
                  <a:gd name="connsiteX4" fmla="*/ 425885 w 607513"/>
                  <a:gd name="connsiteY4" fmla="*/ 0 h 532356"/>
                  <a:gd name="connsiteX5" fmla="*/ 607513 w 607513"/>
                  <a:gd name="connsiteY5" fmla="*/ 181628 h 532356"/>
                  <a:gd name="connsiteX6" fmla="*/ 607513 w 607513"/>
                  <a:gd name="connsiteY6" fmla="*/ 313151 h 532356"/>
                  <a:gd name="connsiteX7" fmla="*/ 388308 w 607513"/>
                  <a:gd name="connsiteY7" fmla="*/ 532356 h 532356"/>
                  <a:gd name="connsiteX8" fmla="*/ 256784 w 607513"/>
                  <a:gd name="connsiteY8" fmla="*/ 501041 h 532356"/>
                  <a:gd name="connsiteX9" fmla="*/ 0 w 607513"/>
                  <a:gd name="connsiteY9" fmla="*/ 156575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13" h="532356">
                    <a:moveTo>
                      <a:pt x="0" y="156575"/>
                    </a:moveTo>
                    <a:lnTo>
                      <a:pt x="0" y="37578"/>
                    </a:lnTo>
                    <a:lnTo>
                      <a:pt x="37578" y="0"/>
                    </a:lnTo>
                    <a:lnTo>
                      <a:pt x="288099" y="0"/>
                    </a:lnTo>
                    <a:lnTo>
                      <a:pt x="425885" y="0"/>
                    </a:lnTo>
                    <a:lnTo>
                      <a:pt x="607513" y="181628"/>
                    </a:lnTo>
                    <a:lnTo>
                      <a:pt x="607513" y="313151"/>
                    </a:lnTo>
                    <a:lnTo>
                      <a:pt x="388308" y="532356"/>
                    </a:lnTo>
                    <a:lnTo>
                      <a:pt x="256784" y="501041"/>
                    </a:lnTo>
                    <a:lnTo>
                      <a:pt x="0" y="156575"/>
                    </a:lnTo>
                    <a:close/>
                  </a:path>
                </a:pathLst>
              </a:custGeom>
              <a:solidFill>
                <a:srgbClr val="FF5C60">
                  <a:alpha val="72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0" name="任意形状 8">
                <a:extLst>
                  <a:ext uri="{FF2B5EF4-FFF2-40B4-BE49-F238E27FC236}">
                    <a16:creationId xmlns:a16="http://schemas.microsoft.com/office/drawing/2014/main" id="{497F526B-611E-40B0-B591-A6BE446B6DFF}"/>
                  </a:ext>
                </a:extLst>
              </p:cNvPr>
              <p:cNvSpPr/>
              <p:nvPr/>
            </p:nvSpPr>
            <p:spPr>
              <a:xfrm>
                <a:off x="8460771" y="4865242"/>
                <a:ext cx="613774" cy="471923"/>
              </a:xfrm>
              <a:custGeom>
                <a:avLst/>
                <a:gdLst>
                  <a:gd name="connsiteX0" fmla="*/ 0 w 613775"/>
                  <a:gd name="connsiteY0" fmla="*/ 150313 h 532356"/>
                  <a:gd name="connsiteX1" fmla="*/ 125260 w 613775"/>
                  <a:gd name="connsiteY1" fmla="*/ 81419 h 532356"/>
                  <a:gd name="connsiteX2" fmla="*/ 225468 w 613775"/>
                  <a:gd name="connsiteY2" fmla="*/ 0 h 532356"/>
                  <a:gd name="connsiteX3" fmla="*/ 338202 w 613775"/>
                  <a:gd name="connsiteY3" fmla="*/ 118997 h 532356"/>
                  <a:gd name="connsiteX4" fmla="*/ 494778 w 613775"/>
                  <a:gd name="connsiteY4" fmla="*/ 206680 h 532356"/>
                  <a:gd name="connsiteX5" fmla="*/ 613775 w 613775"/>
                  <a:gd name="connsiteY5" fmla="*/ 275573 h 532356"/>
                  <a:gd name="connsiteX6" fmla="*/ 494778 w 613775"/>
                  <a:gd name="connsiteY6" fmla="*/ 394570 h 532356"/>
                  <a:gd name="connsiteX7" fmla="*/ 463463 w 613775"/>
                  <a:gd name="connsiteY7" fmla="*/ 526093 h 532356"/>
                  <a:gd name="connsiteX8" fmla="*/ 419622 w 613775"/>
                  <a:gd name="connsiteY8" fmla="*/ 532356 h 532356"/>
                  <a:gd name="connsiteX9" fmla="*/ 338202 w 613775"/>
                  <a:gd name="connsiteY9" fmla="*/ 369518 h 532356"/>
                  <a:gd name="connsiteX10" fmla="*/ 250520 w 613775"/>
                  <a:gd name="connsiteY10" fmla="*/ 313151 h 532356"/>
                  <a:gd name="connsiteX11" fmla="*/ 50104 w 613775"/>
                  <a:gd name="connsiteY11" fmla="*/ 275573 h 532356"/>
                  <a:gd name="connsiteX12" fmla="*/ 50104 w 613775"/>
                  <a:gd name="connsiteY12" fmla="*/ 275573 h 532356"/>
                  <a:gd name="connsiteX13" fmla="*/ 0 w 613775"/>
                  <a:gd name="connsiteY13" fmla="*/ 150313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775" h="532356">
                    <a:moveTo>
                      <a:pt x="0" y="150313"/>
                    </a:moveTo>
                    <a:lnTo>
                      <a:pt x="125260" y="81419"/>
                    </a:lnTo>
                    <a:lnTo>
                      <a:pt x="225468" y="0"/>
                    </a:lnTo>
                    <a:lnTo>
                      <a:pt x="338202" y="118997"/>
                    </a:lnTo>
                    <a:lnTo>
                      <a:pt x="494778" y="206680"/>
                    </a:lnTo>
                    <a:lnTo>
                      <a:pt x="613775" y="275573"/>
                    </a:lnTo>
                    <a:lnTo>
                      <a:pt x="494778" y="394570"/>
                    </a:lnTo>
                    <a:lnTo>
                      <a:pt x="463463" y="526093"/>
                    </a:lnTo>
                    <a:lnTo>
                      <a:pt x="419622" y="532356"/>
                    </a:lnTo>
                    <a:lnTo>
                      <a:pt x="338202" y="369518"/>
                    </a:lnTo>
                    <a:lnTo>
                      <a:pt x="250520" y="313151"/>
                    </a:lnTo>
                    <a:lnTo>
                      <a:pt x="50104" y="275573"/>
                    </a:lnTo>
                    <a:lnTo>
                      <a:pt x="50104" y="275573"/>
                    </a:lnTo>
                    <a:lnTo>
                      <a:pt x="0" y="150313"/>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1" name="任意形状 9">
                <a:extLst>
                  <a:ext uri="{FF2B5EF4-FFF2-40B4-BE49-F238E27FC236}">
                    <a16:creationId xmlns:a16="http://schemas.microsoft.com/office/drawing/2014/main" id="{F794CA21-F31E-4283-BDA8-B6C7CAB27E9B}"/>
                  </a:ext>
                </a:extLst>
              </p:cNvPr>
              <p:cNvSpPr/>
              <p:nvPr/>
            </p:nvSpPr>
            <p:spPr>
              <a:xfrm>
                <a:off x="7660873" y="5319664"/>
                <a:ext cx="732772" cy="839244"/>
              </a:xfrm>
              <a:custGeom>
                <a:avLst/>
                <a:gdLst>
                  <a:gd name="connsiteX0" fmla="*/ 0 w 732772"/>
                  <a:gd name="connsiteY0" fmla="*/ 419622 h 839244"/>
                  <a:gd name="connsiteX1" fmla="*/ 62630 w 732772"/>
                  <a:gd name="connsiteY1" fmla="*/ 557408 h 839244"/>
                  <a:gd name="connsiteX2" fmla="*/ 181627 w 732772"/>
                  <a:gd name="connsiteY2" fmla="*/ 682668 h 839244"/>
                  <a:gd name="connsiteX3" fmla="*/ 325677 w 732772"/>
                  <a:gd name="connsiteY3" fmla="*/ 839244 h 839244"/>
                  <a:gd name="connsiteX4" fmla="*/ 450937 w 732772"/>
                  <a:gd name="connsiteY4" fmla="*/ 701457 h 839244"/>
                  <a:gd name="connsiteX5" fmla="*/ 563671 w 732772"/>
                  <a:gd name="connsiteY5" fmla="*/ 576197 h 839244"/>
                  <a:gd name="connsiteX6" fmla="*/ 732772 w 732772"/>
                  <a:gd name="connsiteY6" fmla="*/ 407096 h 839244"/>
                  <a:gd name="connsiteX7" fmla="*/ 732772 w 732772"/>
                  <a:gd name="connsiteY7" fmla="*/ 325676 h 839244"/>
                  <a:gd name="connsiteX8" fmla="*/ 688931 w 732772"/>
                  <a:gd name="connsiteY8" fmla="*/ 225468 h 839244"/>
                  <a:gd name="connsiteX9" fmla="*/ 594986 w 732772"/>
                  <a:gd name="connsiteY9" fmla="*/ 68893 h 839244"/>
                  <a:gd name="connsiteX10" fmla="*/ 475989 w 732772"/>
                  <a:gd name="connsiteY10" fmla="*/ 0 h 839244"/>
                  <a:gd name="connsiteX11" fmla="*/ 356992 w 732772"/>
                  <a:gd name="connsiteY11" fmla="*/ 18789 h 839244"/>
                  <a:gd name="connsiteX12" fmla="*/ 263046 w 732772"/>
                  <a:gd name="connsiteY12" fmla="*/ 50104 h 839244"/>
                  <a:gd name="connsiteX13" fmla="*/ 212942 w 732772"/>
                  <a:gd name="connsiteY13" fmla="*/ 81419 h 839244"/>
                  <a:gd name="connsiteX14" fmla="*/ 200416 w 732772"/>
                  <a:gd name="connsiteY14" fmla="*/ 162838 h 839244"/>
                  <a:gd name="connsiteX15" fmla="*/ 156575 w 732772"/>
                  <a:gd name="connsiteY15" fmla="*/ 200416 h 839244"/>
                  <a:gd name="connsiteX16" fmla="*/ 118997 w 732772"/>
                  <a:gd name="connsiteY16" fmla="*/ 294361 h 839244"/>
                  <a:gd name="connsiteX17" fmla="*/ 68893 w 732772"/>
                  <a:gd name="connsiteY17" fmla="*/ 369517 h 839244"/>
                  <a:gd name="connsiteX18" fmla="*/ 0 w 732772"/>
                  <a:gd name="connsiteY18" fmla="*/ 419622 h 83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772" h="839244">
                    <a:moveTo>
                      <a:pt x="0" y="419622"/>
                    </a:moveTo>
                    <a:lnTo>
                      <a:pt x="62630" y="557408"/>
                    </a:lnTo>
                    <a:lnTo>
                      <a:pt x="181627" y="682668"/>
                    </a:lnTo>
                    <a:lnTo>
                      <a:pt x="325677" y="839244"/>
                    </a:lnTo>
                    <a:lnTo>
                      <a:pt x="450937" y="701457"/>
                    </a:lnTo>
                    <a:lnTo>
                      <a:pt x="563671" y="576197"/>
                    </a:lnTo>
                    <a:lnTo>
                      <a:pt x="732772" y="407096"/>
                    </a:lnTo>
                    <a:lnTo>
                      <a:pt x="732772" y="325676"/>
                    </a:lnTo>
                    <a:lnTo>
                      <a:pt x="688931" y="225468"/>
                    </a:lnTo>
                    <a:lnTo>
                      <a:pt x="594986" y="68893"/>
                    </a:lnTo>
                    <a:lnTo>
                      <a:pt x="475989" y="0"/>
                    </a:lnTo>
                    <a:lnTo>
                      <a:pt x="356992" y="18789"/>
                    </a:lnTo>
                    <a:lnTo>
                      <a:pt x="263046" y="50104"/>
                    </a:lnTo>
                    <a:lnTo>
                      <a:pt x="212942" y="81419"/>
                    </a:lnTo>
                    <a:lnTo>
                      <a:pt x="200416" y="162838"/>
                    </a:lnTo>
                    <a:lnTo>
                      <a:pt x="156575" y="200416"/>
                    </a:lnTo>
                    <a:lnTo>
                      <a:pt x="118997" y="294361"/>
                    </a:lnTo>
                    <a:lnTo>
                      <a:pt x="68893" y="369517"/>
                    </a:lnTo>
                    <a:lnTo>
                      <a:pt x="0" y="419622"/>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2" name="任意形状 14">
                <a:extLst>
                  <a:ext uri="{FF2B5EF4-FFF2-40B4-BE49-F238E27FC236}">
                    <a16:creationId xmlns:a16="http://schemas.microsoft.com/office/drawing/2014/main" id="{EE9FFF01-C962-4570-8C6E-2D0D21146142}"/>
                  </a:ext>
                </a:extLst>
              </p:cNvPr>
              <p:cNvSpPr/>
              <p:nvPr/>
            </p:nvSpPr>
            <p:spPr>
              <a:xfrm>
                <a:off x="7610216" y="4888943"/>
                <a:ext cx="858033" cy="475990"/>
              </a:xfrm>
              <a:custGeom>
                <a:avLst/>
                <a:gdLst>
                  <a:gd name="connsiteX0" fmla="*/ 0 w 858033"/>
                  <a:gd name="connsiteY0" fmla="*/ 219206 h 475989"/>
                  <a:gd name="connsiteX1" fmla="*/ 112734 w 858033"/>
                  <a:gd name="connsiteY1" fmla="*/ 125261 h 475989"/>
                  <a:gd name="connsiteX2" fmla="*/ 288098 w 858033"/>
                  <a:gd name="connsiteY2" fmla="*/ 0 h 475989"/>
                  <a:gd name="connsiteX3" fmla="*/ 494778 w 858033"/>
                  <a:gd name="connsiteY3" fmla="*/ 100208 h 475989"/>
                  <a:gd name="connsiteX4" fmla="*/ 707720 w 858033"/>
                  <a:gd name="connsiteY4" fmla="*/ 169102 h 475989"/>
                  <a:gd name="connsiteX5" fmla="*/ 814192 w 858033"/>
                  <a:gd name="connsiteY5" fmla="*/ 175365 h 475989"/>
                  <a:gd name="connsiteX6" fmla="*/ 858033 w 858033"/>
                  <a:gd name="connsiteY6" fmla="*/ 237995 h 475989"/>
                  <a:gd name="connsiteX7" fmla="*/ 858033 w 858033"/>
                  <a:gd name="connsiteY7" fmla="*/ 237995 h 475989"/>
                  <a:gd name="connsiteX8" fmla="*/ 832981 w 858033"/>
                  <a:gd name="connsiteY8" fmla="*/ 306888 h 475989"/>
                  <a:gd name="connsiteX9" fmla="*/ 695194 w 858033"/>
                  <a:gd name="connsiteY9" fmla="*/ 288099 h 475989"/>
                  <a:gd name="connsiteX10" fmla="*/ 645090 w 858033"/>
                  <a:gd name="connsiteY10" fmla="*/ 344466 h 475989"/>
                  <a:gd name="connsiteX11" fmla="*/ 632564 w 858033"/>
                  <a:gd name="connsiteY11" fmla="*/ 407096 h 475989"/>
                  <a:gd name="connsiteX12" fmla="*/ 475989 w 858033"/>
                  <a:gd name="connsiteY12" fmla="*/ 394570 h 475989"/>
                  <a:gd name="connsiteX13" fmla="*/ 294361 w 858033"/>
                  <a:gd name="connsiteY13" fmla="*/ 475989 h 475989"/>
                  <a:gd name="connsiteX14" fmla="*/ 87682 w 858033"/>
                  <a:gd name="connsiteY14" fmla="*/ 413359 h 475989"/>
                  <a:gd name="connsiteX15" fmla="*/ 0 w 858033"/>
                  <a:gd name="connsiteY15" fmla="*/ 219206 h 4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33" h="475989">
                    <a:moveTo>
                      <a:pt x="0" y="219206"/>
                    </a:moveTo>
                    <a:lnTo>
                      <a:pt x="112734" y="125261"/>
                    </a:lnTo>
                    <a:lnTo>
                      <a:pt x="288098" y="0"/>
                    </a:lnTo>
                    <a:lnTo>
                      <a:pt x="494778" y="100208"/>
                    </a:lnTo>
                    <a:lnTo>
                      <a:pt x="707720" y="169102"/>
                    </a:lnTo>
                    <a:lnTo>
                      <a:pt x="814192" y="175365"/>
                    </a:lnTo>
                    <a:lnTo>
                      <a:pt x="858033" y="237995"/>
                    </a:lnTo>
                    <a:lnTo>
                      <a:pt x="858033" y="237995"/>
                    </a:lnTo>
                    <a:lnTo>
                      <a:pt x="832981" y="306888"/>
                    </a:lnTo>
                    <a:lnTo>
                      <a:pt x="695194" y="288099"/>
                    </a:lnTo>
                    <a:lnTo>
                      <a:pt x="645090" y="344466"/>
                    </a:lnTo>
                    <a:lnTo>
                      <a:pt x="632564" y="407096"/>
                    </a:lnTo>
                    <a:lnTo>
                      <a:pt x="475989" y="394570"/>
                    </a:lnTo>
                    <a:lnTo>
                      <a:pt x="294361" y="475989"/>
                    </a:lnTo>
                    <a:lnTo>
                      <a:pt x="87682" y="413359"/>
                    </a:lnTo>
                    <a:lnTo>
                      <a:pt x="0" y="21920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sym typeface="Helvetica Light"/>
                </a:endParaRPr>
              </a:p>
            </p:txBody>
          </p:sp>
          <p:sp>
            <p:nvSpPr>
              <p:cNvPr id="83" name="任意形状 12">
                <a:extLst>
                  <a:ext uri="{FF2B5EF4-FFF2-40B4-BE49-F238E27FC236}">
                    <a16:creationId xmlns:a16="http://schemas.microsoft.com/office/drawing/2014/main" id="{304F6E1D-0BFB-4B09-A4C0-64F97D316BF6}"/>
                  </a:ext>
                </a:extLst>
              </p:cNvPr>
              <p:cNvSpPr/>
              <p:nvPr/>
            </p:nvSpPr>
            <p:spPr>
              <a:xfrm>
                <a:off x="8938290" y="5077225"/>
                <a:ext cx="526093" cy="471923"/>
              </a:xfrm>
              <a:custGeom>
                <a:avLst/>
                <a:gdLst>
                  <a:gd name="connsiteX0" fmla="*/ 43841 w 526093"/>
                  <a:gd name="connsiteY0" fmla="*/ 344466 h 350729"/>
                  <a:gd name="connsiteX1" fmla="*/ 0 w 526093"/>
                  <a:gd name="connsiteY1" fmla="*/ 300625 h 350729"/>
                  <a:gd name="connsiteX2" fmla="*/ 31315 w 526093"/>
                  <a:gd name="connsiteY2" fmla="*/ 219205 h 350729"/>
                  <a:gd name="connsiteX3" fmla="*/ 31315 w 526093"/>
                  <a:gd name="connsiteY3" fmla="*/ 219205 h 350729"/>
                  <a:gd name="connsiteX4" fmla="*/ 31315 w 526093"/>
                  <a:gd name="connsiteY4" fmla="*/ 112734 h 350729"/>
                  <a:gd name="connsiteX5" fmla="*/ 93945 w 526093"/>
                  <a:gd name="connsiteY5" fmla="*/ 75156 h 350729"/>
                  <a:gd name="connsiteX6" fmla="*/ 187890 w 526093"/>
                  <a:gd name="connsiteY6" fmla="*/ 6263 h 350729"/>
                  <a:gd name="connsiteX7" fmla="*/ 250520 w 526093"/>
                  <a:gd name="connsiteY7" fmla="*/ 0 h 350729"/>
                  <a:gd name="connsiteX8" fmla="*/ 407096 w 526093"/>
                  <a:gd name="connsiteY8" fmla="*/ 18789 h 350729"/>
                  <a:gd name="connsiteX9" fmla="*/ 526093 w 526093"/>
                  <a:gd name="connsiteY9" fmla="*/ 6263 h 350729"/>
                  <a:gd name="connsiteX10" fmla="*/ 526093 w 526093"/>
                  <a:gd name="connsiteY10" fmla="*/ 6263 h 350729"/>
                  <a:gd name="connsiteX11" fmla="*/ 469726 w 526093"/>
                  <a:gd name="connsiteY11" fmla="*/ 100208 h 350729"/>
                  <a:gd name="connsiteX12" fmla="*/ 375781 w 526093"/>
                  <a:gd name="connsiteY12" fmla="*/ 144049 h 350729"/>
                  <a:gd name="connsiteX13" fmla="*/ 275572 w 526093"/>
                  <a:gd name="connsiteY13" fmla="*/ 200416 h 350729"/>
                  <a:gd name="connsiteX14" fmla="*/ 194153 w 526093"/>
                  <a:gd name="connsiteY14" fmla="*/ 275573 h 350729"/>
                  <a:gd name="connsiteX15" fmla="*/ 137786 w 526093"/>
                  <a:gd name="connsiteY15" fmla="*/ 350729 h 350729"/>
                  <a:gd name="connsiteX16" fmla="*/ 137786 w 526093"/>
                  <a:gd name="connsiteY16" fmla="*/ 350729 h 350729"/>
                  <a:gd name="connsiteX17" fmla="*/ 43841 w 526093"/>
                  <a:gd name="connsiteY17" fmla="*/ 344466 h 35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93" h="350729">
                    <a:moveTo>
                      <a:pt x="43841" y="344466"/>
                    </a:moveTo>
                    <a:lnTo>
                      <a:pt x="0" y="300625"/>
                    </a:lnTo>
                    <a:lnTo>
                      <a:pt x="31315" y="219205"/>
                    </a:lnTo>
                    <a:lnTo>
                      <a:pt x="31315" y="219205"/>
                    </a:lnTo>
                    <a:lnTo>
                      <a:pt x="31315" y="112734"/>
                    </a:lnTo>
                    <a:lnTo>
                      <a:pt x="93945" y="75156"/>
                    </a:lnTo>
                    <a:lnTo>
                      <a:pt x="187890" y="6263"/>
                    </a:lnTo>
                    <a:lnTo>
                      <a:pt x="250520" y="0"/>
                    </a:lnTo>
                    <a:lnTo>
                      <a:pt x="407096" y="18789"/>
                    </a:lnTo>
                    <a:lnTo>
                      <a:pt x="526093" y="6263"/>
                    </a:lnTo>
                    <a:lnTo>
                      <a:pt x="526093" y="6263"/>
                    </a:lnTo>
                    <a:lnTo>
                      <a:pt x="469726" y="100208"/>
                    </a:lnTo>
                    <a:lnTo>
                      <a:pt x="375781" y="144049"/>
                    </a:lnTo>
                    <a:lnTo>
                      <a:pt x="275572" y="200416"/>
                    </a:lnTo>
                    <a:lnTo>
                      <a:pt x="194153" y="275573"/>
                    </a:lnTo>
                    <a:lnTo>
                      <a:pt x="137786" y="350729"/>
                    </a:lnTo>
                    <a:lnTo>
                      <a:pt x="137786" y="350729"/>
                    </a:lnTo>
                    <a:lnTo>
                      <a:pt x="43841" y="344466"/>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nvGrpSpPr>
              <p:cNvPr id="84" name="Group 6">
                <a:extLst>
                  <a:ext uri="{FF2B5EF4-FFF2-40B4-BE49-F238E27FC236}">
                    <a16:creationId xmlns:a16="http://schemas.microsoft.com/office/drawing/2014/main" id="{CC8C4B45-06CA-46DF-BD2F-9E8ED05EE7AA}"/>
                  </a:ext>
                </a:extLst>
              </p:cNvPr>
              <p:cNvGrpSpPr>
                <a:grpSpLocks/>
              </p:cNvGrpSpPr>
              <p:nvPr/>
            </p:nvGrpSpPr>
            <p:grpSpPr bwMode="auto">
              <a:xfrm>
                <a:off x="6618402" y="4361283"/>
                <a:ext cx="4122901" cy="1067897"/>
                <a:chOff x="378" y="1787"/>
                <a:chExt cx="4861" cy="1374"/>
              </a:xfrm>
            </p:grpSpPr>
            <p:sp>
              <p:nvSpPr>
                <p:cNvPr id="90" name="Freeform 7">
                  <a:extLst>
                    <a:ext uri="{FF2B5EF4-FFF2-40B4-BE49-F238E27FC236}">
                      <a16:creationId xmlns:a16="http://schemas.microsoft.com/office/drawing/2014/main" id="{EAA01E8F-5D20-4EBF-9159-525E9FC260A1}"/>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91" name="Freeform 9">
                  <a:extLst>
                    <a:ext uri="{FF2B5EF4-FFF2-40B4-BE49-F238E27FC236}">
                      <a16:creationId xmlns:a16="http://schemas.microsoft.com/office/drawing/2014/main" id="{54D25B41-541B-4DB7-871D-0777593B89AB}"/>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sp>
              <p:nvSpPr>
                <p:cNvPr id="92" name="Rectangle 10">
                  <a:extLst>
                    <a:ext uri="{FF2B5EF4-FFF2-40B4-BE49-F238E27FC236}">
                      <a16:creationId xmlns:a16="http://schemas.microsoft.com/office/drawing/2014/main" id="{591904ED-7FDC-4FC4-A79A-B1791E0F1BF2}"/>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sp>
              <p:nvSpPr>
                <p:cNvPr id="93" name="Freeform 8">
                  <a:extLst>
                    <a:ext uri="{FF2B5EF4-FFF2-40B4-BE49-F238E27FC236}">
                      <a16:creationId xmlns:a16="http://schemas.microsoft.com/office/drawing/2014/main" id="{5BF930A2-6A52-4A59-933E-6B94715E197A}"/>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a:p>
              </p:txBody>
            </p:sp>
          </p:grpSp>
          <p:sp>
            <p:nvSpPr>
              <p:cNvPr id="85" name="任意形状 11">
                <a:extLst>
                  <a:ext uri="{FF2B5EF4-FFF2-40B4-BE49-F238E27FC236}">
                    <a16:creationId xmlns:a16="http://schemas.microsoft.com/office/drawing/2014/main" id="{7EC010F2-D827-4508-941D-302B8457FC54}"/>
                  </a:ext>
                </a:extLst>
              </p:cNvPr>
              <p:cNvSpPr/>
              <p:nvPr/>
            </p:nvSpPr>
            <p:spPr>
              <a:xfrm>
                <a:off x="8499879" y="5716525"/>
                <a:ext cx="457200" cy="471923"/>
              </a:xfrm>
              <a:custGeom>
                <a:avLst/>
                <a:gdLst>
                  <a:gd name="connsiteX0" fmla="*/ 25052 w 457200"/>
                  <a:gd name="connsiteY0" fmla="*/ 56367 h 532356"/>
                  <a:gd name="connsiteX1" fmla="*/ 0 w 457200"/>
                  <a:gd name="connsiteY1" fmla="*/ 106471 h 532356"/>
                  <a:gd name="connsiteX2" fmla="*/ 43841 w 457200"/>
                  <a:gd name="connsiteY2" fmla="*/ 200417 h 532356"/>
                  <a:gd name="connsiteX3" fmla="*/ 43841 w 457200"/>
                  <a:gd name="connsiteY3" fmla="*/ 200417 h 532356"/>
                  <a:gd name="connsiteX4" fmla="*/ 0 w 457200"/>
                  <a:gd name="connsiteY4" fmla="*/ 263047 h 532356"/>
                  <a:gd name="connsiteX5" fmla="*/ 6263 w 457200"/>
                  <a:gd name="connsiteY5" fmla="*/ 325677 h 532356"/>
                  <a:gd name="connsiteX6" fmla="*/ 6263 w 457200"/>
                  <a:gd name="connsiteY6" fmla="*/ 325677 h 532356"/>
                  <a:gd name="connsiteX7" fmla="*/ 18789 w 457200"/>
                  <a:gd name="connsiteY7" fmla="*/ 407096 h 532356"/>
                  <a:gd name="connsiteX8" fmla="*/ 31315 w 457200"/>
                  <a:gd name="connsiteY8" fmla="*/ 482252 h 532356"/>
                  <a:gd name="connsiteX9" fmla="*/ 112734 w 457200"/>
                  <a:gd name="connsiteY9" fmla="*/ 501041 h 532356"/>
                  <a:gd name="connsiteX10" fmla="*/ 200416 w 457200"/>
                  <a:gd name="connsiteY10" fmla="*/ 507304 h 532356"/>
                  <a:gd name="connsiteX11" fmla="*/ 313151 w 457200"/>
                  <a:gd name="connsiteY11" fmla="*/ 532356 h 532356"/>
                  <a:gd name="connsiteX12" fmla="*/ 382044 w 457200"/>
                  <a:gd name="connsiteY12" fmla="*/ 469726 h 532356"/>
                  <a:gd name="connsiteX13" fmla="*/ 344466 w 457200"/>
                  <a:gd name="connsiteY13" fmla="*/ 369518 h 532356"/>
                  <a:gd name="connsiteX14" fmla="*/ 369518 w 457200"/>
                  <a:gd name="connsiteY14" fmla="*/ 319414 h 532356"/>
                  <a:gd name="connsiteX15" fmla="*/ 457200 w 457200"/>
                  <a:gd name="connsiteY15" fmla="*/ 194154 h 532356"/>
                  <a:gd name="connsiteX16" fmla="*/ 288099 w 457200"/>
                  <a:gd name="connsiteY16" fmla="*/ 106471 h 532356"/>
                  <a:gd name="connsiteX17" fmla="*/ 244257 w 457200"/>
                  <a:gd name="connsiteY17" fmla="*/ 43841 h 532356"/>
                  <a:gd name="connsiteX18" fmla="*/ 175364 w 457200"/>
                  <a:gd name="connsiteY18" fmla="*/ 0 h 532356"/>
                  <a:gd name="connsiteX19" fmla="*/ 81419 w 457200"/>
                  <a:gd name="connsiteY19" fmla="*/ 31315 h 532356"/>
                  <a:gd name="connsiteX20" fmla="*/ 25052 w 457200"/>
                  <a:gd name="connsiteY20" fmla="*/ 56367 h 53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532356">
                    <a:moveTo>
                      <a:pt x="25052" y="56367"/>
                    </a:moveTo>
                    <a:lnTo>
                      <a:pt x="0" y="106471"/>
                    </a:lnTo>
                    <a:lnTo>
                      <a:pt x="43841" y="200417"/>
                    </a:lnTo>
                    <a:lnTo>
                      <a:pt x="43841" y="200417"/>
                    </a:lnTo>
                    <a:lnTo>
                      <a:pt x="0" y="263047"/>
                    </a:lnTo>
                    <a:lnTo>
                      <a:pt x="6263" y="325677"/>
                    </a:lnTo>
                    <a:lnTo>
                      <a:pt x="6263" y="325677"/>
                    </a:lnTo>
                    <a:lnTo>
                      <a:pt x="18789" y="407096"/>
                    </a:lnTo>
                    <a:lnTo>
                      <a:pt x="31315" y="482252"/>
                    </a:lnTo>
                    <a:lnTo>
                      <a:pt x="112734" y="501041"/>
                    </a:lnTo>
                    <a:lnTo>
                      <a:pt x="200416" y="507304"/>
                    </a:lnTo>
                    <a:lnTo>
                      <a:pt x="313151" y="532356"/>
                    </a:lnTo>
                    <a:lnTo>
                      <a:pt x="382044" y="469726"/>
                    </a:lnTo>
                    <a:lnTo>
                      <a:pt x="344466" y="369518"/>
                    </a:lnTo>
                    <a:lnTo>
                      <a:pt x="369518" y="319414"/>
                    </a:lnTo>
                    <a:lnTo>
                      <a:pt x="457200" y="194154"/>
                    </a:lnTo>
                    <a:lnTo>
                      <a:pt x="288099" y="106471"/>
                    </a:lnTo>
                    <a:lnTo>
                      <a:pt x="244257" y="43841"/>
                    </a:lnTo>
                    <a:lnTo>
                      <a:pt x="175364" y="0"/>
                    </a:lnTo>
                    <a:lnTo>
                      <a:pt x="81419" y="31315"/>
                    </a:lnTo>
                    <a:lnTo>
                      <a:pt x="25052" y="56367"/>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6" name="任意形状 13">
                <a:extLst>
                  <a:ext uri="{FF2B5EF4-FFF2-40B4-BE49-F238E27FC236}">
                    <a16:creationId xmlns:a16="http://schemas.microsoft.com/office/drawing/2014/main" id="{AA333798-9F5B-41A1-BEFB-735F9ABFB7CC}"/>
                  </a:ext>
                </a:extLst>
              </p:cNvPr>
              <p:cNvSpPr/>
              <p:nvPr/>
            </p:nvSpPr>
            <p:spPr>
              <a:xfrm>
                <a:off x="8004785" y="4436908"/>
                <a:ext cx="688932" cy="471923"/>
              </a:xfrm>
              <a:custGeom>
                <a:avLst/>
                <a:gdLst>
                  <a:gd name="connsiteX0" fmla="*/ 0 w 688931"/>
                  <a:gd name="connsiteY0" fmla="*/ 363255 h 632564"/>
                  <a:gd name="connsiteX1" fmla="*/ 106471 w 688931"/>
                  <a:gd name="connsiteY1" fmla="*/ 244258 h 632564"/>
                  <a:gd name="connsiteX2" fmla="*/ 250520 w 688931"/>
                  <a:gd name="connsiteY2" fmla="*/ 87682 h 632564"/>
                  <a:gd name="connsiteX3" fmla="*/ 356991 w 688931"/>
                  <a:gd name="connsiteY3" fmla="*/ 81419 h 632564"/>
                  <a:gd name="connsiteX4" fmla="*/ 444674 w 688931"/>
                  <a:gd name="connsiteY4" fmla="*/ 43841 h 632564"/>
                  <a:gd name="connsiteX5" fmla="*/ 507304 w 688931"/>
                  <a:gd name="connsiteY5" fmla="*/ 6263 h 632564"/>
                  <a:gd name="connsiteX6" fmla="*/ 563671 w 688931"/>
                  <a:gd name="connsiteY6" fmla="*/ 0 h 632564"/>
                  <a:gd name="connsiteX7" fmla="*/ 688931 w 688931"/>
                  <a:gd name="connsiteY7" fmla="*/ 87682 h 632564"/>
                  <a:gd name="connsiteX8" fmla="*/ 682668 w 688931"/>
                  <a:gd name="connsiteY8" fmla="*/ 169101 h 632564"/>
                  <a:gd name="connsiteX9" fmla="*/ 638827 w 688931"/>
                  <a:gd name="connsiteY9" fmla="*/ 350729 h 632564"/>
                  <a:gd name="connsiteX10" fmla="*/ 519830 w 688931"/>
                  <a:gd name="connsiteY10" fmla="*/ 526093 h 632564"/>
                  <a:gd name="connsiteX11" fmla="*/ 425885 w 688931"/>
                  <a:gd name="connsiteY11" fmla="*/ 632564 h 632564"/>
                  <a:gd name="connsiteX12" fmla="*/ 344465 w 688931"/>
                  <a:gd name="connsiteY12" fmla="*/ 626301 h 632564"/>
                  <a:gd name="connsiteX13" fmla="*/ 187890 w 688931"/>
                  <a:gd name="connsiteY13" fmla="*/ 594986 h 632564"/>
                  <a:gd name="connsiteX14" fmla="*/ 87682 w 688931"/>
                  <a:gd name="connsiteY14" fmla="*/ 538619 h 632564"/>
                  <a:gd name="connsiteX15" fmla="*/ 31315 w 688931"/>
                  <a:gd name="connsiteY15" fmla="*/ 469726 h 632564"/>
                  <a:gd name="connsiteX16" fmla="*/ 0 w 688931"/>
                  <a:gd name="connsiteY16" fmla="*/ 363255 h 63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8931" h="632564">
                    <a:moveTo>
                      <a:pt x="0" y="363255"/>
                    </a:moveTo>
                    <a:lnTo>
                      <a:pt x="106471" y="244258"/>
                    </a:lnTo>
                    <a:lnTo>
                      <a:pt x="250520" y="87682"/>
                    </a:lnTo>
                    <a:lnTo>
                      <a:pt x="356991" y="81419"/>
                    </a:lnTo>
                    <a:lnTo>
                      <a:pt x="444674" y="43841"/>
                    </a:lnTo>
                    <a:lnTo>
                      <a:pt x="507304" y="6263"/>
                    </a:lnTo>
                    <a:lnTo>
                      <a:pt x="563671" y="0"/>
                    </a:lnTo>
                    <a:lnTo>
                      <a:pt x="688931" y="87682"/>
                    </a:lnTo>
                    <a:lnTo>
                      <a:pt x="682668" y="169101"/>
                    </a:lnTo>
                    <a:lnTo>
                      <a:pt x="638827" y="350729"/>
                    </a:lnTo>
                    <a:lnTo>
                      <a:pt x="519830" y="526093"/>
                    </a:lnTo>
                    <a:lnTo>
                      <a:pt x="425885" y="632564"/>
                    </a:lnTo>
                    <a:lnTo>
                      <a:pt x="344465" y="626301"/>
                    </a:lnTo>
                    <a:lnTo>
                      <a:pt x="187890" y="594986"/>
                    </a:lnTo>
                    <a:lnTo>
                      <a:pt x="87682" y="538619"/>
                    </a:lnTo>
                    <a:lnTo>
                      <a:pt x="31315" y="469726"/>
                    </a:lnTo>
                    <a:lnTo>
                      <a:pt x="0" y="363255"/>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7" name="任意形状 15">
                <a:extLst>
                  <a:ext uri="{FF2B5EF4-FFF2-40B4-BE49-F238E27FC236}">
                    <a16:creationId xmlns:a16="http://schemas.microsoft.com/office/drawing/2014/main" id="{7D2C1723-9F33-4D61-9F58-170334DB8F15}"/>
                  </a:ext>
                </a:extLst>
              </p:cNvPr>
              <p:cNvSpPr/>
              <p:nvPr/>
            </p:nvSpPr>
            <p:spPr>
              <a:xfrm>
                <a:off x="8387282" y="3866122"/>
                <a:ext cx="488515" cy="471923"/>
              </a:xfrm>
              <a:custGeom>
                <a:avLst/>
                <a:gdLst>
                  <a:gd name="connsiteX0" fmla="*/ 6263 w 488515"/>
                  <a:gd name="connsiteY0" fmla="*/ 0 h 375781"/>
                  <a:gd name="connsiteX1" fmla="*/ 0 w 488515"/>
                  <a:gd name="connsiteY1" fmla="*/ 87682 h 375781"/>
                  <a:gd name="connsiteX2" fmla="*/ 106471 w 488515"/>
                  <a:gd name="connsiteY2" fmla="*/ 250521 h 375781"/>
                  <a:gd name="connsiteX3" fmla="*/ 169101 w 488515"/>
                  <a:gd name="connsiteY3" fmla="*/ 344466 h 375781"/>
                  <a:gd name="connsiteX4" fmla="*/ 294361 w 488515"/>
                  <a:gd name="connsiteY4" fmla="*/ 375781 h 375781"/>
                  <a:gd name="connsiteX5" fmla="*/ 488515 w 488515"/>
                  <a:gd name="connsiteY5" fmla="*/ 125260 h 375781"/>
                  <a:gd name="connsiteX6" fmla="*/ 488515 w 488515"/>
                  <a:gd name="connsiteY6" fmla="*/ 125260 h 375781"/>
                  <a:gd name="connsiteX7" fmla="*/ 413359 w 488515"/>
                  <a:gd name="connsiteY7" fmla="*/ 43841 h 375781"/>
                  <a:gd name="connsiteX8" fmla="*/ 325676 w 488515"/>
                  <a:gd name="connsiteY8" fmla="*/ 37578 h 375781"/>
                  <a:gd name="connsiteX9" fmla="*/ 131523 w 488515"/>
                  <a:gd name="connsiteY9" fmla="*/ 25052 h 375781"/>
                  <a:gd name="connsiteX10" fmla="*/ 6263 w 488515"/>
                  <a:gd name="connsiteY10" fmla="*/ 0 h 37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515" h="375781">
                    <a:moveTo>
                      <a:pt x="6263" y="0"/>
                    </a:moveTo>
                    <a:lnTo>
                      <a:pt x="0" y="87682"/>
                    </a:lnTo>
                    <a:lnTo>
                      <a:pt x="106471" y="250521"/>
                    </a:lnTo>
                    <a:lnTo>
                      <a:pt x="169101" y="344466"/>
                    </a:lnTo>
                    <a:lnTo>
                      <a:pt x="294361" y="375781"/>
                    </a:lnTo>
                    <a:lnTo>
                      <a:pt x="488515" y="125260"/>
                    </a:lnTo>
                    <a:lnTo>
                      <a:pt x="488515" y="125260"/>
                    </a:lnTo>
                    <a:lnTo>
                      <a:pt x="413359" y="43841"/>
                    </a:lnTo>
                    <a:lnTo>
                      <a:pt x="325676" y="37578"/>
                    </a:lnTo>
                    <a:lnTo>
                      <a:pt x="131523" y="25052"/>
                    </a:lnTo>
                    <a:lnTo>
                      <a:pt x="6263" y="0"/>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8" name="任意形状 16">
                <a:extLst>
                  <a:ext uri="{FF2B5EF4-FFF2-40B4-BE49-F238E27FC236}">
                    <a16:creationId xmlns:a16="http://schemas.microsoft.com/office/drawing/2014/main" id="{0FF7C1F4-4059-4857-B96F-C4A9F6411AA4}"/>
                  </a:ext>
                </a:extLst>
              </p:cNvPr>
              <p:cNvSpPr/>
              <p:nvPr/>
            </p:nvSpPr>
            <p:spPr>
              <a:xfrm>
                <a:off x="8764774" y="4438844"/>
                <a:ext cx="638828" cy="471923"/>
              </a:xfrm>
              <a:custGeom>
                <a:avLst/>
                <a:gdLst>
                  <a:gd name="connsiteX0" fmla="*/ 162839 w 638828"/>
                  <a:gd name="connsiteY0" fmla="*/ 87682 h 920663"/>
                  <a:gd name="connsiteX1" fmla="*/ 62630 w 638828"/>
                  <a:gd name="connsiteY1" fmla="*/ 194153 h 920663"/>
                  <a:gd name="connsiteX2" fmla="*/ 0 w 638828"/>
                  <a:gd name="connsiteY2" fmla="*/ 306887 h 920663"/>
                  <a:gd name="connsiteX3" fmla="*/ 0 w 638828"/>
                  <a:gd name="connsiteY3" fmla="*/ 469726 h 920663"/>
                  <a:gd name="connsiteX4" fmla="*/ 37578 w 638828"/>
                  <a:gd name="connsiteY4" fmla="*/ 582460 h 920663"/>
                  <a:gd name="connsiteX5" fmla="*/ 150313 w 638828"/>
                  <a:gd name="connsiteY5" fmla="*/ 676405 h 920663"/>
                  <a:gd name="connsiteX6" fmla="*/ 288099 w 638828"/>
                  <a:gd name="connsiteY6" fmla="*/ 801665 h 920663"/>
                  <a:gd name="connsiteX7" fmla="*/ 501041 w 638828"/>
                  <a:gd name="connsiteY7" fmla="*/ 914400 h 920663"/>
                  <a:gd name="connsiteX8" fmla="*/ 632565 w 638828"/>
                  <a:gd name="connsiteY8" fmla="*/ 920663 h 920663"/>
                  <a:gd name="connsiteX9" fmla="*/ 638828 w 638828"/>
                  <a:gd name="connsiteY9" fmla="*/ 851770 h 920663"/>
                  <a:gd name="connsiteX10" fmla="*/ 544882 w 638828"/>
                  <a:gd name="connsiteY10" fmla="*/ 726509 h 920663"/>
                  <a:gd name="connsiteX11" fmla="*/ 425885 w 638828"/>
                  <a:gd name="connsiteY11" fmla="*/ 657616 h 920663"/>
                  <a:gd name="connsiteX12" fmla="*/ 306888 w 638828"/>
                  <a:gd name="connsiteY12" fmla="*/ 582460 h 920663"/>
                  <a:gd name="connsiteX13" fmla="*/ 212943 w 638828"/>
                  <a:gd name="connsiteY13" fmla="*/ 494778 h 920663"/>
                  <a:gd name="connsiteX14" fmla="*/ 175365 w 638828"/>
                  <a:gd name="connsiteY14" fmla="*/ 231731 h 920663"/>
                  <a:gd name="connsiteX15" fmla="*/ 175365 w 638828"/>
                  <a:gd name="connsiteY15" fmla="*/ 231731 h 920663"/>
                  <a:gd name="connsiteX16" fmla="*/ 288099 w 638828"/>
                  <a:gd name="connsiteY16" fmla="*/ 0 h 920663"/>
                  <a:gd name="connsiteX17" fmla="*/ 162839 w 638828"/>
                  <a:gd name="connsiteY17" fmla="*/ 87682 h 9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828" h="920663">
                    <a:moveTo>
                      <a:pt x="162839" y="87682"/>
                    </a:moveTo>
                    <a:lnTo>
                      <a:pt x="62630" y="194153"/>
                    </a:lnTo>
                    <a:lnTo>
                      <a:pt x="0" y="306887"/>
                    </a:lnTo>
                    <a:lnTo>
                      <a:pt x="0" y="469726"/>
                    </a:lnTo>
                    <a:lnTo>
                      <a:pt x="37578" y="582460"/>
                    </a:lnTo>
                    <a:lnTo>
                      <a:pt x="150313" y="676405"/>
                    </a:lnTo>
                    <a:lnTo>
                      <a:pt x="288099" y="801665"/>
                    </a:lnTo>
                    <a:lnTo>
                      <a:pt x="501041" y="914400"/>
                    </a:lnTo>
                    <a:lnTo>
                      <a:pt x="632565" y="920663"/>
                    </a:lnTo>
                    <a:lnTo>
                      <a:pt x="638828" y="851770"/>
                    </a:lnTo>
                    <a:lnTo>
                      <a:pt x="544882" y="726509"/>
                    </a:lnTo>
                    <a:lnTo>
                      <a:pt x="425885" y="657616"/>
                    </a:lnTo>
                    <a:lnTo>
                      <a:pt x="306888" y="582460"/>
                    </a:lnTo>
                    <a:lnTo>
                      <a:pt x="212943" y="494778"/>
                    </a:lnTo>
                    <a:lnTo>
                      <a:pt x="175365" y="231731"/>
                    </a:lnTo>
                    <a:lnTo>
                      <a:pt x="175365" y="231731"/>
                    </a:lnTo>
                    <a:lnTo>
                      <a:pt x="288099" y="0"/>
                    </a:lnTo>
                    <a:lnTo>
                      <a:pt x="162839" y="87682"/>
                    </a:lnTo>
                    <a:close/>
                  </a:path>
                </a:pathLst>
              </a:cu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sp>
            <p:nvSpPr>
              <p:cNvPr id="89" name="任意形状 17">
                <a:extLst>
                  <a:ext uri="{FF2B5EF4-FFF2-40B4-BE49-F238E27FC236}">
                    <a16:creationId xmlns:a16="http://schemas.microsoft.com/office/drawing/2014/main" id="{920599DA-0D10-4DC2-AA8A-A792BE284C2E}"/>
                  </a:ext>
                </a:extLst>
              </p:cNvPr>
              <p:cNvSpPr/>
              <p:nvPr/>
            </p:nvSpPr>
            <p:spPr>
              <a:xfrm rot="722686">
                <a:off x="7955031" y="4041807"/>
                <a:ext cx="457200" cy="471923"/>
              </a:xfrm>
              <a:custGeom>
                <a:avLst/>
                <a:gdLst>
                  <a:gd name="connsiteX0" fmla="*/ 168965 w 457200"/>
                  <a:gd name="connsiteY0" fmla="*/ 397566 h 397566"/>
                  <a:gd name="connsiteX1" fmla="*/ 457200 w 457200"/>
                  <a:gd name="connsiteY1" fmla="*/ 248479 h 397566"/>
                  <a:gd name="connsiteX2" fmla="*/ 447261 w 457200"/>
                  <a:gd name="connsiteY2" fmla="*/ 109331 h 397566"/>
                  <a:gd name="connsiteX3" fmla="*/ 377687 w 457200"/>
                  <a:gd name="connsiteY3" fmla="*/ 19879 h 397566"/>
                  <a:gd name="connsiteX4" fmla="*/ 238539 w 457200"/>
                  <a:gd name="connsiteY4" fmla="*/ 0 h 397566"/>
                  <a:gd name="connsiteX5" fmla="*/ 109330 w 457200"/>
                  <a:gd name="connsiteY5" fmla="*/ 19879 h 397566"/>
                  <a:gd name="connsiteX6" fmla="*/ 69574 w 457200"/>
                  <a:gd name="connsiteY6" fmla="*/ 149087 h 397566"/>
                  <a:gd name="connsiteX7" fmla="*/ 0 w 457200"/>
                  <a:gd name="connsiteY7" fmla="*/ 198783 h 397566"/>
                  <a:gd name="connsiteX8" fmla="*/ 49695 w 457200"/>
                  <a:gd name="connsiteY8" fmla="*/ 318053 h 397566"/>
                  <a:gd name="connsiteX9" fmla="*/ 168965 w 457200"/>
                  <a:gd name="connsiteY9" fmla="*/ 397566 h 3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397566">
                    <a:moveTo>
                      <a:pt x="168965" y="397566"/>
                    </a:moveTo>
                    <a:lnTo>
                      <a:pt x="457200" y="248479"/>
                    </a:lnTo>
                    <a:lnTo>
                      <a:pt x="447261" y="109331"/>
                    </a:lnTo>
                    <a:lnTo>
                      <a:pt x="377687" y="19879"/>
                    </a:lnTo>
                    <a:lnTo>
                      <a:pt x="238539" y="0"/>
                    </a:lnTo>
                    <a:lnTo>
                      <a:pt x="109330" y="19879"/>
                    </a:lnTo>
                    <a:lnTo>
                      <a:pt x="69574" y="149087"/>
                    </a:lnTo>
                    <a:lnTo>
                      <a:pt x="0" y="198783"/>
                    </a:lnTo>
                    <a:lnTo>
                      <a:pt x="49695" y="318053"/>
                    </a:lnTo>
                    <a:lnTo>
                      <a:pt x="168965" y="397566"/>
                    </a:lnTo>
                    <a:close/>
                  </a:path>
                </a:pathLst>
              </a:custGeom>
              <a:solidFill>
                <a:srgbClr val="EB8CBC">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sz="2400">
                  <a:solidFill>
                    <a:srgbClr val="FFFFFF"/>
                  </a:solidFill>
                </a:endParaRPr>
              </a:p>
            </p:txBody>
          </p:sp>
        </p:grpSp>
        <p:grpSp>
          <p:nvGrpSpPr>
            <p:cNvPr id="72" name="Group 6">
              <a:extLst>
                <a:ext uri="{FF2B5EF4-FFF2-40B4-BE49-F238E27FC236}">
                  <a16:creationId xmlns:a16="http://schemas.microsoft.com/office/drawing/2014/main" id="{85A49096-5BE5-40FF-904B-905DB296AEE8}"/>
                </a:ext>
              </a:extLst>
            </p:cNvPr>
            <p:cNvGrpSpPr>
              <a:grpSpLocks/>
            </p:cNvGrpSpPr>
            <p:nvPr/>
          </p:nvGrpSpPr>
          <p:grpSpPr bwMode="auto">
            <a:xfrm rot="10800000">
              <a:off x="483782" y="3488812"/>
              <a:ext cx="4122901" cy="1067897"/>
              <a:chOff x="378" y="1787"/>
              <a:chExt cx="4861" cy="1374"/>
            </a:xfrm>
          </p:grpSpPr>
          <p:sp>
            <p:nvSpPr>
              <p:cNvPr id="73" name="Freeform 7">
                <a:extLst>
                  <a:ext uri="{FF2B5EF4-FFF2-40B4-BE49-F238E27FC236}">
                    <a16:creationId xmlns:a16="http://schemas.microsoft.com/office/drawing/2014/main" id="{4DE4DDF8-09CD-4D3A-97AC-60491E120A53}"/>
                  </a:ext>
                </a:extLst>
              </p:cNvPr>
              <p:cNvSpPr>
                <a:spLocks/>
              </p:cNvSpPr>
              <p:nvPr/>
            </p:nvSpPr>
            <p:spPr bwMode="auto">
              <a:xfrm>
                <a:off x="386" y="1812"/>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57150">
                <a:solidFill>
                  <a:schemeClr val="bg1">
                    <a:lumMod val="50000"/>
                    <a:alpha val="50000"/>
                  </a:schemeClr>
                </a:solidFill>
                <a:prstDash val="dash"/>
                <a:round/>
                <a:headEnd/>
                <a:tailEnd/>
              </a:ln>
            </p:spPr>
            <p:txBody>
              <a:bodyPr/>
              <a:lstStyle/>
              <a:p>
                <a:endParaRPr lang="ja-JP" altLang="en-US"/>
              </a:p>
            </p:txBody>
          </p:sp>
          <p:sp>
            <p:nvSpPr>
              <p:cNvPr id="74" name="Freeform 8">
                <a:extLst>
                  <a:ext uri="{FF2B5EF4-FFF2-40B4-BE49-F238E27FC236}">
                    <a16:creationId xmlns:a16="http://schemas.microsoft.com/office/drawing/2014/main" id="{3DB315E9-BEAB-4C16-A108-55461BE83AA2}"/>
                  </a:ext>
                </a:extLst>
              </p:cNvPr>
              <p:cNvSpPr>
                <a:spLocks/>
              </p:cNvSpPr>
              <p:nvPr/>
            </p:nvSpPr>
            <p:spPr bwMode="auto">
              <a:xfrm>
                <a:off x="378" y="1831"/>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75" name="Freeform 9">
                <a:extLst>
                  <a:ext uri="{FF2B5EF4-FFF2-40B4-BE49-F238E27FC236}">
                    <a16:creationId xmlns:a16="http://schemas.microsoft.com/office/drawing/2014/main" id="{3ACBC9F3-FAEB-43E6-99D1-7779D32E7D54}"/>
                  </a:ext>
                </a:extLst>
              </p:cNvPr>
              <p:cNvSpPr>
                <a:spLocks/>
              </p:cNvSpPr>
              <p:nvPr/>
            </p:nvSpPr>
            <p:spPr bwMode="auto">
              <a:xfrm>
                <a:off x="382" y="1787"/>
                <a:ext cx="4853" cy="1330"/>
              </a:xfrm>
              <a:custGeom>
                <a:avLst/>
                <a:gdLst>
                  <a:gd name="T0" fmla="*/ 0 w 5579"/>
                  <a:gd name="T1" fmla="*/ 498 h 1330"/>
                  <a:gd name="T2" fmla="*/ 446 w 5579"/>
                  <a:gd name="T3" fmla="*/ 589 h 1330"/>
                  <a:gd name="T4" fmla="*/ 961 w 5579"/>
                  <a:gd name="T5" fmla="*/ 771 h 1330"/>
                  <a:gd name="T6" fmla="*/ 1339 w 5579"/>
                  <a:gd name="T7" fmla="*/ 1043 h 1330"/>
                  <a:gd name="T8" fmla="*/ 1785 w 5579"/>
                  <a:gd name="T9" fmla="*/ 1224 h 1330"/>
                  <a:gd name="T10" fmla="*/ 2437 w 5579"/>
                  <a:gd name="T11" fmla="*/ 1270 h 1330"/>
                  <a:gd name="T12" fmla="*/ 3226 w 5579"/>
                  <a:gd name="T13" fmla="*/ 861 h 1330"/>
                  <a:gd name="T14" fmla="*/ 3741 w 5579"/>
                  <a:gd name="T15" fmla="*/ 453 h 1330"/>
                  <a:gd name="T16" fmla="*/ 4085 w 5579"/>
                  <a:gd name="T17" fmla="*/ 136 h 1330"/>
                  <a:gd name="T18" fmla="*/ 4221 w 5579"/>
                  <a:gd name="T19" fmla="*/ 0 h 1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79"/>
                  <a:gd name="T31" fmla="*/ 0 h 1330"/>
                  <a:gd name="T32" fmla="*/ 5579 w 5579"/>
                  <a:gd name="T33" fmla="*/ 1330 h 1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79" h="1330">
                    <a:moveTo>
                      <a:pt x="0" y="498"/>
                    </a:moveTo>
                    <a:cubicBezTo>
                      <a:pt x="189" y="521"/>
                      <a:pt x="378" y="544"/>
                      <a:pt x="590" y="589"/>
                    </a:cubicBezTo>
                    <a:cubicBezTo>
                      <a:pt x="802" y="634"/>
                      <a:pt x="1074" y="695"/>
                      <a:pt x="1270" y="771"/>
                    </a:cubicBezTo>
                    <a:cubicBezTo>
                      <a:pt x="1466" y="847"/>
                      <a:pt x="1587" y="968"/>
                      <a:pt x="1769" y="1043"/>
                    </a:cubicBezTo>
                    <a:cubicBezTo>
                      <a:pt x="1951" y="1118"/>
                      <a:pt x="2117" y="1186"/>
                      <a:pt x="2359" y="1224"/>
                    </a:cubicBezTo>
                    <a:cubicBezTo>
                      <a:pt x="2601" y="1262"/>
                      <a:pt x="2903" y="1330"/>
                      <a:pt x="3221" y="1270"/>
                    </a:cubicBezTo>
                    <a:cubicBezTo>
                      <a:pt x="3539" y="1210"/>
                      <a:pt x="3977" y="997"/>
                      <a:pt x="4264" y="861"/>
                    </a:cubicBezTo>
                    <a:cubicBezTo>
                      <a:pt x="4551" y="725"/>
                      <a:pt x="4755" y="574"/>
                      <a:pt x="4944" y="453"/>
                    </a:cubicBezTo>
                    <a:cubicBezTo>
                      <a:pt x="5133" y="332"/>
                      <a:pt x="5292" y="211"/>
                      <a:pt x="5398" y="136"/>
                    </a:cubicBezTo>
                    <a:cubicBezTo>
                      <a:pt x="5504" y="61"/>
                      <a:pt x="5541" y="30"/>
                      <a:pt x="5579" y="0"/>
                    </a:cubicBezTo>
                  </a:path>
                </a:pathLst>
              </a:custGeom>
              <a:noFill/>
              <a:ln w="19050">
                <a:solidFill>
                  <a:schemeClr val="bg1">
                    <a:lumMod val="50000"/>
                    <a:alpha val="50000"/>
                  </a:schemeClr>
                </a:solidFill>
                <a:round/>
                <a:headEnd/>
                <a:tailEnd/>
              </a:ln>
            </p:spPr>
            <p:txBody>
              <a:bodyPr/>
              <a:lstStyle/>
              <a:p>
                <a:endParaRPr lang="ja-JP" altLang="en-US" dirty="0"/>
              </a:p>
            </p:txBody>
          </p:sp>
          <p:sp>
            <p:nvSpPr>
              <p:cNvPr id="76" name="Rectangle 10">
                <a:extLst>
                  <a:ext uri="{FF2B5EF4-FFF2-40B4-BE49-F238E27FC236}">
                    <a16:creationId xmlns:a16="http://schemas.microsoft.com/office/drawing/2014/main" id="{22909493-038D-42AA-9A8C-C9DB48DF989A}"/>
                  </a:ext>
                </a:extLst>
              </p:cNvPr>
              <p:cNvSpPr>
                <a:spLocks noChangeArrowheads="1"/>
              </p:cNvSpPr>
              <p:nvPr/>
            </p:nvSpPr>
            <p:spPr bwMode="auto">
              <a:xfrm rot="310076">
                <a:off x="2523" y="3006"/>
                <a:ext cx="318" cy="136"/>
              </a:xfrm>
              <a:prstGeom prst="rect">
                <a:avLst/>
              </a:prstGeom>
              <a:solidFill>
                <a:schemeClr val="tx1">
                  <a:lumMod val="50000"/>
                  <a:lumOff val="50000"/>
                </a:schemeClr>
              </a:solidFill>
              <a:ln w="9525">
                <a:solidFill>
                  <a:schemeClr val="bg1">
                    <a:lumMod val="50000"/>
                    <a:alpha val="50000"/>
                  </a:schemeClr>
                </a:solidFill>
                <a:miter lim="800000"/>
                <a:headEnd/>
                <a:tailEnd/>
              </a:ln>
            </p:spPr>
            <p:txBody>
              <a:bodyPr wrap="none" anchor="ctr"/>
              <a:lstStyle/>
              <a:p>
                <a:endParaRPr lang="ja-JP" altLang="en-US"/>
              </a:p>
            </p:txBody>
          </p:sp>
        </p:grpSp>
      </p:grpSp>
      <p:sp>
        <p:nvSpPr>
          <p:cNvPr id="107" name="矩形 106">
            <a:extLst>
              <a:ext uri="{FF2B5EF4-FFF2-40B4-BE49-F238E27FC236}">
                <a16:creationId xmlns:a16="http://schemas.microsoft.com/office/drawing/2014/main" id="{9A42AB9D-538A-4AB4-8B21-199BEEEA4B79}"/>
              </a:ext>
            </a:extLst>
          </p:cNvPr>
          <p:cNvSpPr/>
          <p:nvPr/>
        </p:nvSpPr>
        <p:spPr>
          <a:xfrm>
            <a:off x="5783679" y="1830002"/>
            <a:ext cx="2289823" cy="716047"/>
          </a:xfrm>
          <a:prstGeom prst="rect">
            <a:avLst/>
          </a:prstGeom>
          <a:noFill/>
          <a:ln w="19050">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Station-to-station level</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108" name="图形 107" descr="箭头: 直">
            <a:extLst>
              <a:ext uri="{FF2B5EF4-FFF2-40B4-BE49-F238E27FC236}">
                <a16:creationId xmlns:a16="http://schemas.microsoft.com/office/drawing/2014/main" id="{8915A23D-3C5E-4FC2-A4D3-9DF4DB529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759786" y="2905984"/>
            <a:ext cx="701749" cy="701749"/>
          </a:xfrm>
          <a:prstGeom prst="rect">
            <a:avLst/>
          </a:prstGeom>
        </p:spPr>
      </p:pic>
    </p:spTree>
    <p:extLst>
      <p:ext uri="{BB962C8B-B14F-4D97-AF65-F5344CB8AC3E}">
        <p14:creationId xmlns:p14="http://schemas.microsoft.com/office/powerpoint/2010/main" val="272187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8E7BF39E-47D8-4E84-9738-3A0E003426D1}"/>
              </a:ext>
            </a:extLst>
          </p:cNvPr>
          <p:cNvSpPr/>
          <p:nvPr/>
        </p:nvSpPr>
        <p:spPr>
          <a:xfrm>
            <a:off x="0" y="537683"/>
            <a:ext cx="9144000" cy="2891317"/>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下 24">
            <a:extLst>
              <a:ext uri="{FF2B5EF4-FFF2-40B4-BE49-F238E27FC236}">
                <a16:creationId xmlns:a16="http://schemas.microsoft.com/office/drawing/2014/main" id="{94C36299-52C5-40F3-85B5-828F3A114B73}"/>
              </a:ext>
            </a:extLst>
          </p:cNvPr>
          <p:cNvSpPr/>
          <p:nvPr/>
        </p:nvSpPr>
        <p:spPr>
          <a:xfrm>
            <a:off x="800669" y="1135122"/>
            <a:ext cx="770586" cy="4743285"/>
          </a:xfrm>
          <a:prstGeom prst="downArrow">
            <a:avLst>
              <a:gd name="adj1" fmla="val 50000"/>
              <a:gd name="adj2" fmla="val 148619"/>
            </a:avLst>
          </a:prstGeom>
          <a:solidFill>
            <a:srgbClr val="85023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Summary</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a:t>
            </a:fld>
            <a:endParaRPr lang="zh-CN" altLang="en-US"/>
          </a:p>
        </p:txBody>
      </p:sp>
      <p:sp>
        <p:nvSpPr>
          <p:cNvPr id="32" name="矩形: 圆角 31">
            <a:extLst>
              <a:ext uri="{FF2B5EF4-FFF2-40B4-BE49-F238E27FC236}">
                <a16:creationId xmlns:a16="http://schemas.microsoft.com/office/drawing/2014/main" id="{3D050882-7C43-4643-9662-FEEAFA3FF276}"/>
              </a:ext>
            </a:extLst>
          </p:cNvPr>
          <p:cNvSpPr/>
          <p:nvPr/>
        </p:nvSpPr>
        <p:spPr>
          <a:xfrm>
            <a:off x="3750486" y="3790664"/>
            <a:ext cx="3386726" cy="692164"/>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Exploring the determinants on the utilization of rail transit</a:t>
            </a:r>
          </a:p>
        </p:txBody>
      </p:sp>
      <p:sp>
        <p:nvSpPr>
          <p:cNvPr id="4" name="矩形: 圆角 3">
            <a:extLst>
              <a:ext uri="{FF2B5EF4-FFF2-40B4-BE49-F238E27FC236}">
                <a16:creationId xmlns:a16="http://schemas.microsoft.com/office/drawing/2014/main" id="{B79F14FB-A996-4CAF-A23B-1CE9FC290A3B}"/>
              </a:ext>
            </a:extLst>
          </p:cNvPr>
          <p:cNvSpPr/>
          <p:nvPr/>
        </p:nvSpPr>
        <p:spPr>
          <a:xfrm>
            <a:off x="2992879" y="1135122"/>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Reduction in share rate of public transit</a:t>
            </a:r>
          </a:p>
        </p:txBody>
      </p:sp>
      <p:sp>
        <p:nvSpPr>
          <p:cNvPr id="31" name="矩形: 圆角 30">
            <a:extLst>
              <a:ext uri="{FF2B5EF4-FFF2-40B4-BE49-F238E27FC236}">
                <a16:creationId xmlns:a16="http://schemas.microsoft.com/office/drawing/2014/main" id="{C968C5E4-F28F-4FA6-A238-13F1228BF814}"/>
              </a:ext>
            </a:extLst>
          </p:cNvPr>
          <p:cNvSpPr/>
          <p:nvPr/>
        </p:nvSpPr>
        <p:spPr>
          <a:xfrm>
            <a:off x="3295878" y="2536269"/>
            <a:ext cx="4295939" cy="464620"/>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Promoting the use of public rail transit</a:t>
            </a:r>
          </a:p>
        </p:txBody>
      </p:sp>
      <p:sp>
        <p:nvSpPr>
          <p:cNvPr id="34" name="箭头: 右 33">
            <a:extLst>
              <a:ext uri="{FF2B5EF4-FFF2-40B4-BE49-F238E27FC236}">
                <a16:creationId xmlns:a16="http://schemas.microsoft.com/office/drawing/2014/main" id="{FA608961-BACE-4287-A425-0633E9A7399C}"/>
              </a:ext>
            </a:extLst>
          </p:cNvPr>
          <p:cNvSpPr/>
          <p:nvPr/>
        </p:nvSpPr>
        <p:spPr>
          <a:xfrm rot="5400000">
            <a:off x="5322376" y="3389277"/>
            <a:ext cx="242941" cy="116289"/>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A82001D-2021-4663-9B2A-C70AE3604E34}"/>
              </a:ext>
            </a:extLst>
          </p:cNvPr>
          <p:cNvSpPr txBox="1"/>
          <p:nvPr/>
        </p:nvSpPr>
        <p:spPr>
          <a:xfrm>
            <a:off x="567844" y="1301784"/>
            <a:ext cx="1236236"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Problems</a:t>
            </a:r>
          </a:p>
        </p:txBody>
      </p:sp>
      <p:sp>
        <p:nvSpPr>
          <p:cNvPr id="50" name="文本框 49">
            <a:extLst>
              <a:ext uri="{FF2B5EF4-FFF2-40B4-BE49-F238E27FC236}">
                <a16:creationId xmlns:a16="http://schemas.microsoft.com/office/drawing/2014/main" id="{A0CEFEFB-40CD-487F-9113-42617602DDE1}"/>
              </a:ext>
            </a:extLst>
          </p:cNvPr>
          <p:cNvSpPr txBox="1"/>
          <p:nvPr/>
        </p:nvSpPr>
        <p:spPr>
          <a:xfrm>
            <a:off x="657612" y="2583913"/>
            <a:ext cx="1095172" cy="369332"/>
          </a:xfrm>
          <a:prstGeom prst="rect">
            <a:avLst/>
          </a:prstGeom>
          <a:noFill/>
        </p:spPr>
        <p:txBody>
          <a:bodyPr wrap="none" rtlCol="0">
            <a:spAutoFit/>
          </a:bodyPr>
          <a:lstStyle/>
          <a:p>
            <a:r>
              <a:rPr lang="en-US" altLang="zh-CN" b="1" dirty="0">
                <a:latin typeface="Helvetica" panose="020B0604020202020204" pitchFamily="34" charset="0"/>
                <a:ea typeface="+mj-ea"/>
                <a:cs typeface="Helvetica" panose="020B0604020202020204" pitchFamily="34" charset="0"/>
              </a:rPr>
              <a:t>Demand</a:t>
            </a:r>
          </a:p>
        </p:txBody>
      </p:sp>
      <p:sp>
        <p:nvSpPr>
          <p:cNvPr id="16" name="矩形 15">
            <a:extLst>
              <a:ext uri="{FF2B5EF4-FFF2-40B4-BE49-F238E27FC236}">
                <a16:creationId xmlns:a16="http://schemas.microsoft.com/office/drawing/2014/main" id="{13CDF756-FF8F-4C9D-96C6-B2BC7E9778E1}"/>
              </a:ext>
            </a:extLst>
          </p:cNvPr>
          <p:cNvSpPr/>
          <p:nvPr/>
        </p:nvSpPr>
        <p:spPr>
          <a:xfrm>
            <a:off x="631967" y="3952080"/>
            <a:ext cx="1107997" cy="369332"/>
          </a:xfrm>
          <a:prstGeom prst="rect">
            <a:avLst/>
          </a:prstGeom>
        </p:spPr>
        <p:txBody>
          <a:bodyPr wrap="none">
            <a:spAutoFit/>
          </a:bodyPr>
          <a:lstStyle/>
          <a:p>
            <a:pPr algn="ctr"/>
            <a:r>
              <a:rPr lang="en-US" altLang="zh-CN" b="1" dirty="0">
                <a:latin typeface="Helvetica" panose="020B0604020202020204" pitchFamily="34" charset="0"/>
                <a:cs typeface="Helvetica" panose="020B0604020202020204" pitchFamily="34" charset="0"/>
              </a:rPr>
              <a:t>Purpose</a:t>
            </a:r>
          </a:p>
        </p:txBody>
      </p:sp>
      <p:sp>
        <p:nvSpPr>
          <p:cNvPr id="20" name="矩形 19">
            <a:extLst>
              <a:ext uri="{FF2B5EF4-FFF2-40B4-BE49-F238E27FC236}">
                <a16:creationId xmlns:a16="http://schemas.microsoft.com/office/drawing/2014/main" id="{13D39DC7-4282-4E6E-9ED1-232265750099}"/>
              </a:ext>
            </a:extLst>
          </p:cNvPr>
          <p:cNvSpPr/>
          <p:nvPr/>
        </p:nvSpPr>
        <p:spPr>
          <a:xfrm>
            <a:off x="644788" y="5313889"/>
            <a:ext cx="1172116" cy="369332"/>
          </a:xfrm>
          <a:prstGeom prst="rect">
            <a:avLst/>
          </a:prstGeom>
        </p:spPr>
        <p:txBody>
          <a:bodyPr wrap="none">
            <a:spAutoFit/>
          </a:bodyPr>
          <a:lstStyle/>
          <a:p>
            <a:r>
              <a:rPr lang="en-US" altLang="zh-CN" b="1" dirty="0">
                <a:latin typeface="Helvetica" panose="020B0604020202020204" pitchFamily="34" charset="0"/>
                <a:cs typeface="Helvetica" panose="020B0604020202020204" pitchFamily="34" charset="0"/>
              </a:rPr>
              <a:t>Subtopic</a:t>
            </a:r>
          </a:p>
        </p:txBody>
      </p:sp>
      <p:sp>
        <p:nvSpPr>
          <p:cNvPr id="51" name="矩形: 圆角 50">
            <a:extLst>
              <a:ext uri="{FF2B5EF4-FFF2-40B4-BE49-F238E27FC236}">
                <a16:creationId xmlns:a16="http://schemas.microsoft.com/office/drawing/2014/main" id="{9CA0EE7A-C72A-40B9-A434-8C70FCDBA3D8}"/>
              </a:ext>
            </a:extLst>
          </p:cNvPr>
          <p:cNvSpPr/>
          <p:nvPr/>
        </p:nvSpPr>
        <p:spPr>
          <a:xfrm>
            <a:off x="2124681" y="5110085"/>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Walking duration to rail transit stations</a:t>
            </a:r>
          </a:p>
        </p:txBody>
      </p:sp>
      <p:sp>
        <p:nvSpPr>
          <p:cNvPr id="52" name="矩形: 圆角 51">
            <a:extLst>
              <a:ext uri="{FF2B5EF4-FFF2-40B4-BE49-F238E27FC236}">
                <a16:creationId xmlns:a16="http://schemas.microsoft.com/office/drawing/2014/main" id="{48131160-95F3-4A9A-B25F-C535DC39D6EB}"/>
              </a:ext>
            </a:extLst>
          </p:cNvPr>
          <p:cNvSpPr/>
          <p:nvPr/>
        </p:nvSpPr>
        <p:spPr>
          <a:xfrm>
            <a:off x="4425288" y="5110086"/>
            <a:ext cx="2037123" cy="776940"/>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Transit ridership at station level</a:t>
            </a:r>
          </a:p>
        </p:txBody>
      </p:sp>
      <p:sp>
        <p:nvSpPr>
          <p:cNvPr id="53" name="矩形: 圆角 52">
            <a:extLst>
              <a:ext uri="{FF2B5EF4-FFF2-40B4-BE49-F238E27FC236}">
                <a16:creationId xmlns:a16="http://schemas.microsoft.com/office/drawing/2014/main" id="{F0DFE992-5471-4C8B-9532-384C6217FBAD}"/>
              </a:ext>
            </a:extLst>
          </p:cNvPr>
          <p:cNvSpPr/>
          <p:nvPr/>
        </p:nvSpPr>
        <p:spPr>
          <a:xfrm>
            <a:off x="6725895" y="5105679"/>
            <a:ext cx="2037123" cy="776941"/>
          </a:xfrm>
          <a:prstGeom prst="roundRect">
            <a:avLst/>
          </a:prstGeom>
          <a:solidFill>
            <a:srgbClr val="85023E"/>
          </a:solid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Passenger flow between station and station</a:t>
            </a:r>
          </a:p>
        </p:txBody>
      </p:sp>
      <p:sp>
        <p:nvSpPr>
          <p:cNvPr id="54" name="矩形: 圆角 53">
            <a:extLst>
              <a:ext uri="{FF2B5EF4-FFF2-40B4-BE49-F238E27FC236}">
                <a16:creationId xmlns:a16="http://schemas.microsoft.com/office/drawing/2014/main" id="{70DE17AA-72C4-43BA-B4EB-CFE5B8DDA59B}"/>
              </a:ext>
            </a:extLst>
          </p:cNvPr>
          <p:cNvSpPr/>
          <p:nvPr/>
        </p:nvSpPr>
        <p:spPr>
          <a:xfrm>
            <a:off x="5556970" y="1135122"/>
            <a:ext cx="2337850" cy="702656"/>
          </a:xfrm>
          <a:prstGeom prst="roundRect">
            <a:avLst/>
          </a:prstGeom>
          <a:noFill/>
          <a:ln w="19050">
            <a:solidFill>
              <a:srgbClr val="8502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Traffic congestion</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2" name="右大括号 21">
            <a:extLst>
              <a:ext uri="{FF2B5EF4-FFF2-40B4-BE49-F238E27FC236}">
                <a16:creationId xmlns:a16="http://schemas.microsoft.com/office/drawing/2014/main" id="{2F401D03-5A38-4F53-97F2-27A46ABC777B}"/>
              </a:ext>
            </a:extLst>
          </p:cNvPr>
          <p:cNvSpPr/>
          <p:nvPr/>
        </p:nvSpPr>
        <p:spPr>
          <a:xfrm rot="5400000">
            <a:off x="5297734" y="827303"/>
            <a:ext cx="292231" cy="2564090"/>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5" name="右大括号 54">
            <a:extLst>
              <a:ext uri="{FF2B5EF4-FFF2-40B4-BE49-F238E27FC236}">
                <a16:creationId xmlns:a16="http://schemas.microsoft.com/office/drawing/2014/main" id="{1E8930A5-F5B4-4F81-BBEF-CA99664A010E}"/>
              </a:ext>
            </a:extLst>
          </p:cNvPr>
          <p:cNvSpPr/>
          <p:nvPr/>
        </p:nvSpPr>
        <p:spPr>
          <a:xfrm rot="16200000">
            <a:off x="5297733" y="2717347"/>
            <a:ext cx="292231" cy="4295937"/>
          </a:xfrm>
          <a:prstGeom prst="rightBrace">
            <a:avLst>
              <a:gd name="adj1" fmla="val 65699"/>
              <a:gd name="adj2" fmla="val 50000"/>
            </a:avLst>
          </a:prstGeom>
          <a:ln w="38100">
            <a:solidFill>
              <a:srgbClr val="8502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335DA8C9-9D93-4A45-ABD8-70659D662278}"/>
              </a:ext>
            </a:extLst>
          </p:cNvPr>
          <p:cNvCxnSpPr>
            <a:cxnSpLocks/>
          </p:cNvCxnSpPr>
          <p:nvPr/>
        </p:nvCxnSpPr>
        <p:spPr>
          <a:xfrm>
            <a:off x="1412654" y="1678881"/>
            <a:ext cx="1278567"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62FA86-CF0D-4481-A737-5D3F8BFEFEDA}"/>
              </a:ext>
            </a:extLst>
          </p:cNvPr>
          <p:cNvCxnSpPr>
            <a:cxnSpLocks/>
          </p:cNvCxnSpPr>
          <p:nvPr/>
        </p:nvCxnSpPr>
        <p:spPr>
          <a:xfrm>
            <a:off x="1412654" y="2953245"/>
            <a:ext cx="1462521"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30DE362-1415-4BF9-BA32-69F9D11E2313}"/>
              </a:ext>
            </a:extLst>
          </p:cNvPr>
          <p:cNvCxnSpPr>
            <a:cxnSpLocks/>
          </p:cNvCxnSpPr>
          <p:nvPr/>
        </p:nvCxnSpPr>
        <p:spPr>
          <a:xfrm>
            <a:off x="1412654" y="4343400"/>
            <a:ext cx="1783033"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F89ABEC-5D41-43F0-B73C-E1D644AA1130}"/>
              </a:ext>
            </a:extLst>
          </p:cNvPr>
          <p:cNvCxnSpPr>
            <a:cxnSpLocks/>
          </p:cNvCxnSpPr>
          <p:nvPr/>
        </p:nvCxnSpPr>
        <p:spPr>
          <a:xfrm>
            <a:off x="1412654" y="5714197"/>
            <a:ext cx="576402" cy="0"/>
          </a:xfrm>
          <a:prstGeom prst="line">
            <a:avLst/>
          </a:prstGeom>
          <a:ln w="19050">
            <a:solidFill>
              <a:srgbClr val="85023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0044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5.6</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12E5C61-65A2-4D9A-893B-D5C1882AEA4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596BF2E-BEB6-4F50-9AE3-645D73684490}"/>
              </a:ext>
            </a:extLst>
          </p:cNvPr>
          <p:cNvSpPr>
            <a:spLocks noGrp="1"/>
          </p:cNvSpPr>
          <p:nvPr>
            <p:ph type="sldNum" sz="quarter" idx="12"/>
          </p:nvPr>
        </p:nvSpPr>
        <p:spPr/>
        <p:txBody>
          <a:bodyPr/>
          <a:lstStyle/>
          <a:p>
            <a:fld id="{A17BB91D-344C-44E0-9148-DFE0CFF5CFC9}" type="slidenum">
              <a:rPr lang="zh-CN" altLang="en-US" smtClean="0"/>
              <a:t>90</a:t>
            </a:fld>
            <a:endParaRPr lang="zh-CN" altLang="en-US"/>
          </a:p>
        </p:txBody>
      </p:sp>
      <p:grpSp>
        <p:nvGrpSpPr>
          <p:cNvPr id="20" name="组合 19">
            <a:extLst>
              <a:ext uri="{FF2B5EF4-FFF2-40B4-BE49-F238E27FC236}">
                <a16:creationId xmlns:a16="http://schemas.microsoft.com/office/drawing/2014/main" id="{EDFBBE54-634D-478D-B70C-C7486B4D953C}"/>
              </a:ext>
            </a:extLst>
          </p:cNvPr>
          <p:cNvGrpSpPr/>
          <p:nvPr/>
        </p:nvGrpSpPr>
        <p:grpSpPr>
          <a:xfrm>
            <a:off x="306570" y="591906"/>
            <a:ext cx="2947662" cy="461665"/>
            <a:chOff x="-3" y="4326643"/>
            <a:chExt cx="2947662" cy="461665"/>
          </a:xfrm>
        </p:grpSpPr>
        <p:sp>
          <p:nvSpPr>
            <p:cNvPr id="21" name="矩形 20">
              <a:extLst>
                <a:ext uri="{FF2B5EF4-FFF2-40B4-BE49-F238E27FC236}">
                  <a16:creationId xmlns:a16="http://schemas.microsoft.com/office/drawing/2014/main" id="{2C695B2F-E912-40A2-9E41-F17B4C5AB435}"/>
                </a:ext>
              </a:extLst>
            </p:cNvPr>
            <p:cNvSpPr/>
            <p:nvPr/>
          </p:nvSpPr>
          <p:spPr>
            <a:xfrm>
              <a:off x="-3" y="4460785"/>
              <a:ext cx="193382" cy="193382"/>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22" name="文本框 21">
              <a:extLst>
                <a:ext uri="{FF2B5EF4-FFF2-40B4-BE49-F238E27FC236}">
                  <a16:creationId xmlns:a16="http://schemas.microsoft.com/office/drawing/2014/main" id="{EABCA205-05E1-46B1-B3A4-F0C55C0EF212}"/>
                </a:ext>
              </a:extLst>
            </p:cNvPr>
            <p:cNvSpPr txBox="1"/>
            <p:nvPr/>
          </p:nvSpPr>
          <p:spPr>
            <a:xfrm>
              <a:off x="193379" y="4326643"/>
              <a:ext cx="2754280"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Recommendations</a:t>
              </a:r>
            </a:p>
          </p:txBody>
        </p:sp>
      </p:grpSp>
      <p:sp>
        <p:nvSpPr>
          <p:cNvPr id="17" name="矩形 16">
            <a:extLst>
              <a:ext uri="{FF2B5EF4-FFF2-40B4-BE49-F238E27FC236}">
                <a16:creationId xmlns:a16="http://schemas.microsoft.com/office/drawing/2014/main" id="{1C38128B-3864-41DA-9725-63A8199D9672}"/>
              </a:ext>
            </a:extLst>
          </p:cNvPr>
          <p:cNvSpPr/>
          <p:nvPr/>
        </p:nvSpPr>
        <p:spPr>
          <a:xfrm>
            <a:off x="499952" y="2021537"/>
            <a:ext cx="8144095" cy="336502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It is recommended paying more attention to the location of rail transit stations while judging the site selection of a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newly planned school</a:t>
            </a:r>
            <a:r>
              <a:rPr lang="en-US" altLang="zh-CN" dirty="0">
                <a:latin typeface="Helvetica" panose="020B0604020202020204" pitchFamily="34" charset="0"/>
                <a:ea typeface="MS Mincho" panose="02020609040205080304" pitchFamily="49" charset="-128"/>
                <a:cs typeface="Helvetica" panose="020B0604020202020204" pitchFamily="34" charset="0"/>
              </a:rPr>
              <a:t>.</a:t>
            </a:r>
          </a:p>
          <a:p>
            <a:pPr>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3</a:t>
            </a:r>
          </a:p>
          <a:p>
            <a:pPr>
              <a:lnSpc>
                <a:spcPct val="150000"/>
              </a:lnSpc>
            </a:pPr>
            <a:endParaRPr lang="en-US" altLang="zh-CN" dirty="0">
              <a:latin typeface="Helvetica" panose="020B0604020202020204" pitchFamily="34" charset="0"/>
              <a:ea typeface="MS Mincho" panose="02020609040205080304" pitchFamily="49" charset="-128"/>
              <a:cs typeface="Helvetica" panose="020B0604020202020204" pitchFamily="34" charset="0"/>
            </a:endParaRPr>
          </a:p>
          <a:p>
            <a:pPr marL="285750" indent="-285750">
              <a:lnSpc>
                <a:spcPct val="150000"/>
              </a:lnSpc>
              <a:buFont typeface="Wingdings" panose="05000000000000000000" pitchFamily="2" charset="2"/>
              <a:buChar char="Ø"/>
            </a:pPr>
            <a:r>
              <a:rPr lang="en-US" altLang="zh-CN" dirty="0">
                <a:latin typeface="Helvetica" panose="020B0604020202020204" pitchFamily="34" charset="0"/>
                <a:ea typeface="MS Mincho" panose="02020609040205080304" pitchFamily="49" charset="-128"/>
                <a:cs typeface="Helvetica" panose="020B0604020202020204" pitchFamily="34" charset="0"/>
              </a:rPr>
              <a:t>For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low-density residence type stations</a:t>
            </a:r>
            <a:r>
              <a:rPr lang="en-US" altLang="zh-CN" dirty="0">
                <a:latin typeface="Helvetica" panose="020B0604020202020204" pitchFamily="34" charset="0"/>
                <a:ea typeface="MS Mincho" panose="02020609040205080304" pitchFamily="49" charset="-128"/>
                <a:cs typeface="Helvetica" panose="020B0604020202020204" pitchFamily="34" charset="0"/>
              </a:rPr>
              <a:t>, it is recommended that promoting the utilization of rail transit could start with other measures, such as fare adjustment.</a:t>
            </a:r>
          </a:p>
          <a:p>
            <a:pPr lvl="1">
              <a:lnSpc>
                <a:spcPct val="150000"/>
              </a:lnSpc>
            </a:pPr>
            <a:r>
              <a:rPr lang="en-US" altLang="zh-CN" dirty="0">
                <a:latin typeface="Helvetica" panose="020B0604020202020204" pitchFamily="34" charset="0"/>
                <a:ea typeface="MS Mincho" panose="02020609040205080304" pitchFamily="49" charset="-128"/>
                <a:cs typeface="Helvetica" panose="020B0604020202020204" pitchFamily="34" charset="0"/>
              </a:rPr>
              <a:t>- Results from </a:t>
            </a:r>
            <a:r>
              <a:rPr lang="en-US" altLang="zh-CN" dirty="0">
                <a:solidFill>
                  <a:srgbClr val="FF3300"/>
                </a:solidFill>
                <a:latin typeface="Helvetica" panose="020B0604020202020204" pitchFamily="34" charset="0"/>
                <a:ea typeface="MS Mincho" panose="02020609040205080304" pitchFamily="49" charset="-128"/>
                <a:cs typeface="Helvetica" panose="020B0604020202020204" pitchFamily="34" charset="0"/>
              </a:rPr>
              <a:t>finding 2</a:t>
            </a:r>
          </a:p>
        </p:txBody>
      </p:sp>
    </p:spTree>
    <p:extLst>
      <p:ext uri="{BB962C8B-B14F-4D97-AF65-F5344CB8AC3E}">
        <p14:creationId xmlns:p14="http://schemas.microsoft.com/office/powerpoint/2010/main" val="1686428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FAE4FF6-2049-42F5-8999-CAA93572A303}"/>
              </a:ext>
            </a:extLst>
          </p:cNvPr>
          <p:cNvSpPr/>
          <p:nvPr/>
        </p:nvSpPr>
        <p:spPr>
          <a:xfrm>
            <a:off x="1041609" y="1134590"/>
            <a:ext cx="7362049" cy="2118529"/>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Passenger flow between two stations is determined by the transit ridership of both the two stations.</a:t>
            </a:r>
          </a:p>
          <a:p>
            <a:pPr marL="285750" indent="-285750">
              <a:lnSpc>
                <a:spcPct val="150000"/>
              </a:lnSpc>
              <a:buFont typeface="Wingdings" panose="05000000000000000000" pitchFamily="2" charset="2"/>
              <a:buChar char="l"/>
            </a:pPr>
            <a:endParaRPr lang="en-US" altLang="zh-CN" dirty="0">
              <a:latin typeface="Helvetica" panose="020B0604020202020204" pitchFamily="34" charset="0"/>
              <a:cs typeface="Helvetica" panose="020B0604020202020204" pitchFamily="34" charset="0"/>
            </a:endParaRPr>
          </a:p>
          <a:p>
            <a:pPr marL="285750" indent="-285750">
              <a:lnSpc>
                <a:spcPct val="150000"/>
              </a:lnSpc>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Passenger flow will not increase with the increase of transit ridership in station B.</a:t>
            </a:r>
            <a:endParaRPr lang="zh-CN" altLang="en-US" dirty="0">
              <a:latin typeface="Helvetica" panose="020B0604020202020204" pitchFamily="34" charset="0"/>
              <a:cs typeface="Helvetica" panose="020B0604020202020204" pitchFamily="34" charset="0"/>
            </a:endParaRPr>
          </a:p>
        </p:txBody>
      </p:sp>
      <p:sp>
        <p:nvSpPr>
          <p:cNvPr id="27" name="文本框 26">
            <a:extLst>
              <a:ext uri="{FF2B5EF4-FFF2-40B4-BE49-F238E27FC236}">
                <a16:creationId xmlns:a16="http://schemas.microsoft.com/office/drawing/2014/main" id="{B256ADF5-A507-4371-B410-3D4E7FA3B56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Introduction</a:t>
            </a:r>
          </a:p>
        </p:txBody>
      </p:sp>
      <p:sp>
        <p:nvSpPr>
          <p:cNvPr id="28" name="矩形 27">
            <a:extLst>
              <a:ext uri="{FF2B5EF4-FFF2-40B4-BE49-F238E27FC236}">
                <a16:creationId xmlns:a16="http://schemas.microsoft.com/office/drawing/2014/main" id="{E65552FC-78FF-41D7-A868-AF552DB64543}"/>
              </a:ext>
            </a:extLst>
          </p:cNvPr>
          <p:cNvSpPr/>
          <p:nvPr/>
        </p:nvSpPr>
        <p:spPr>
          <a:xfrm>
            <a:off x="1" y="0"/>
            <a:ext cx="736846" cy="533479"/>
          </a:xfrm>
          <a:prstGeom prst="rect">
            <a:avLst/>
          </a:prstGeom>
          <a:solidFill>
            <a:srgbClr val="FF6699"/>
          </a:solidFill>
          <a:ln w="28575" cap="flat">
            <a:solidFill>
              <a:srgbClr val="FF66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5.1</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29" name="直接连接符 28">
            <a:extLst>
              <a:ext uri="{FF2B5EF4-FFF2-40B4-BE49-F238E27FC236}">
                <a16:creationId xmlns:a16="http://schemas.microsoft.com/office/drawing/2014/main" id="{CE49C916-22CF-4E90-B74F-E9F482DE1042}"/>
              </a:ext>
            </a:extLst>
          </p:cNvPr>
          <p:cNvCxnSpPr>
            <a:cxnSpLocks/>
          </p:cNvCxnSpPr>
          <p:nvPr/>
        </p:nvCxnSpPr>
        <p:spPr>
          <a:xfrm>
            <a:off x="736847" y="533480"/>
            <a:ext cx="8407153" cy="0"/>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3748D5DD-2266-46F4-990F-973FFBE9F731}"/>
              </a:ext>
            </a:extLst>
          </p:cNvPr>
          <p:cNvGrpSpPr/>
          <p:nvPr/>
        </p:nvGrpSpPr>
        <p:grpSpPr>
          <a:xfrm>
            <a:off x="1566827" y="3593179"/>
            <a:ext cx="5923447" cy="2197262"/>
            <a:chOff x="1566827" y="3425814"/>
            <a:chExt cx="5923447" cy="2197262"/>
          </a:xfrm>
        </p:grpSpPr>
        <p:sp>
          <p:nvSpPr>
            <p:cNvPr id="5" name="椭圆 4">
              <a:extLst>
                <a:ext uri="{FF2B5EF4-FFF2-40B4-BE49-F238E27FC236}">
                  <a16:creationId xmlns:a16="http://schemas.microsoft.com/office/drawing/2014/main" id="{9203516E-3994-4293-9E68-DF7D3E1372C7}"/>
                </a:ext>
              </a:extLst>
            </p:cNvPr>
            <p:cNvSpPr/>
            <p:nvPr/>
          </p:nvSpPr>
          <p:spPr>
            <a:xfrm>
              <a:off x="1825702" y="4227737"/>
              <a:ext cx="590310" cy="590310"/>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Helvetica" panose="020B0604020202020204" pitchFamily="34" charset="0"/>
                <a:cs typeface="Helvetica" panose="020B0604020202020204" pitchFamily="34" charset="0"/>
              </a:endParaRPr>
            </a:p>
          </p:txBody>
        </p:sp>
        <p:sp>
          <p:nvSpPr>
            <p:cNvPr id="6" name="椭圆 5">
              <a:extLst>
                <a:ext uri="{FF2B5EF4-FFF2-40B4-BE49-F238E27FC236}">
                  <a16:creationId xmlns:a16="http://schemas.microsoft.com/office/drawing/2014/main" id="{01605AF0-9B24-4D1B-977E-7E3AC43112B4}"/>
                </a:ext>
              </a:extLst>
            </p:cNvPr>
            <p:cNvSpPr/>
            <p:nvPr/>
          </p:nvSpPr>
          <p:spPr>
            <a:xfrm>
              <a:off x="5293012" y="3425814"/>
              <a:ext cx="2197262" cy="2197262"/>
            </a:xfrm>
            <a:prstGeom prst="ellipse">
              <a:avLst/>
            </a:prstGeom>
            <a:no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5FD2B0E-E73A-4350-8CDA-8E62D2718B15}"/>
                </a:ext>
              </a:extLst>
            </p:cNvPr>
            <p:cNvCxnSpPr>
              <a:cxnSpLocks/>
            </p:cNvCxnSpPr>
            <p:nvPr/>
          </p:nvCxnSpPr>
          <p:spPr>
            <a:xfrm>
              <a:off x="2751405" y="4524445"/>
              <a:ext cx="2152891" cy="0"/>
            </a:xfrm>
            <a:prstGeom prst="straightConnector1">
              <a:avLst/>
            </a:prstGeom>
            <a:ln w="19050">
              <a:solidFill>
                <a:srgbClr val="FF669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48D21F3-53AC-4885-88BA-0DBB60685676}"/>
                </a:ext>
              </a:extLst>
            </p:cNvPr>
            <p:cNvSpPr txBox="1"/>
            <p:nvPr/>
          </p:nvSpPr>
          <p:spPr>
            <a:xfrm>
              <a:off x="2960613" y="4001221"/>
              <a:ext cx="176202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Passenger flow</a:t>
              </a:r>
              <a:endParaRPr lang="zh-CN" altLang="en-US" dirty="0">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8CC40D99-C39A-4F9C-9DC7-5D547CD74A56}"/>
                </a:ext>
              </a:extLst>
            </p:cNvPr>
            <p:cNvSpPr txBox="1"/>
            <p:nvPr/>
          </p:nvSpPr>
          <p:spPr>
            <a:xfrm>
              <a:off x="1566827" y="3870025"/>
              <a:ext cx="110806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A</a:t>
              </a:r>
              <a:endParaRPr lang="zh-CN" altLang="en-US" dirty="0">
                <a:latin typeface="Helvetica" panose="020B0604020202020204" pitchFamily="34" charset="0"/>
                <a:cs typeface="Helvetica" panose="020B0604020202020204" pitchFamily="34" charset="0"/>
              </a:endParaRPr>
            </a:p>
          </p:txBody>
        </p:sp>
        <p:sp>
          <p:nvSpPr>
            <p:cNvPr id="39" name="文本框 38">
              <a:extLst>
                <a:ext uri="{FF2B5EF4-FFF2-40B4-BE49-F238E27FC236}">
                  <a16:creationId xmlns:a16="http://schemas.microsoft.com/office/drawing/2014/main" id="{8EA45B91-D599-4063-8A1A-9D8D77AB068E}"/>
                </a:ext>
              </a:extLst>
            </p:cNvPr>
            <p:cNvSpPr txBox="1"/>
            <p:nvPr/>
          </p:nvSpPr>
          <p:spPr>
            <a:xfrm>
              <a:off x="5837613" y="4336699"/>
              <a:ext cx="1120820"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 B</a:t>
              </a:r>
              <a:endParaRPr lang="zh-CN" altLang="en-US" dirty="0">
                <a:latin typeface="Helvetica" panose="020B0604020202020204" pitchFamily="34" charset="0"/>
                <a:cs typeface="Helvetica" panose="020B0604020202020204" pitchFamily="34" charset="0"/>
              </a:endParaRPr>
            </a:p>
          </p:txBody>
        </p:sp>
      </p:grpSp>
      <p:cxnSp>
        <p:nvCxnSpPr>
          <p:cNvPr id="42" name="直接连接符 41">
            <a:extLst>
              <a:ext uri="{FF2B5EF4-FFF2-40B4-BE49-F238E27FC236}">
                <a16:creationId xmlns:a16="http://schemas.microsoft.com/office/drawing/2014/main" id="{25A2FADA-368A-4CCC-8BFF-19E69F3CD8D4}"/>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A70527D-FCC2-4D93-AAB3-D1C7B4B7B9DE}"/>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5 - Influencing Factors on Transit Ridership at Station-to-Station Level</a:t>
            </a:r>
            <a:endParaRPr lang="en-US" altLang="zh-CN" sz="1400" i="1" dirty="0">
              <a:latin typeface="Times New Roman" panose="02020603050405020304" pitchFamily="18" charset="0"/>
              <a:cs typeface="Times New Roman" panose="02020603050405020304" pitchFamily="18" charset="0"/>
            </a:endParaRPr>
          </a:p>
        </p:txBody>
      </p:sp>
      <p:sp>
        <p:nvSpPr>
          <p:cNvPr id="44" name="灯片编号占位符 1">
            <a:extLst>
              <a:ext uri="{FF2B5EF4-FFF2-40B4-BE49-F238E27FC236}">
                <a16:creationId xmlns:a16="http://schemas.microsoft.com/office/drawing/2014/main" id="{31AB8E28-05ED-4099-86B4-00F469F90011}"/>
              </a:ext>
            </a:extLst>
          </p:cNvPr>
          <p:cNvSpPr>
            <a:spLocks noGrp="1"/>
          </p:cNvSpPr>
          <p:nvPr>
            <p:ph type="sldNum" sz="quarter" idx="12"/>
          </p:nvPr>
        </p:nvSpPr>
        <p:spPr>
          <a:xfrm>
            <a:off x="7086600" y="6492874"/>
            <a:ext cx="2057400" cy="365125"/>
          </a:xfrm>
        </p:spPr>
        <p:txBody>
          <a:bodyPr/>
          <a:lstStyle/>
          <a:p>
            <a:fld id="{A17BB91D-344C-44E0-9148-DFE0CFF5CFC9}" type="slidenum">
              <a:rPr lang="zh-CN" altLang="en-US" smtClean="0"/>
              <a:t>91</a:t>
            </a:fld>
            <a:endParaRPr lang="zh-CN" altLang="en-US"/>
          </a:p>
        </p:txBody>
      </p:sp>
      <p:sp>
        <p:nvSpPr>
          <p:cNvPr id="46" name="文本框 45">
            <a:extLst>
              <a:ext uri="{FF2B5EF4-FFF2-40B4-BE49-F238E27FC236}">
                <a16:creationId xmlns:a16="http://schemas.microsoft.com/office/drawing/2014/main" id="{AE55AD5B-24AB-4FAD-B6A0-EA90537B2992}"/>
              </a:ext>
            </a:extLst>
          </p:cNvPr>
          <p:cNvSpPr txBox="1"/>
          <p:nvPr/>
        </p:nvSpPr>
        <p:spPr>
          <a:xfrm>
            <a:off x="2763070" y="5548736"/>
            <a:ext cx="2441759" cy="646331"/>
          </a:xfrm>
          <a:prstGeom prst="rect">
            <a:avLst/>
          </a:prstGeom>
          <a:noFill/>
          <a:ln w="19050">
            <a:solidFill>
              <a:srgbClr val="FF6699"/>
            </a:solidFill>
            <a:prstDash val="dash"/>
          </a:ln>
        </p:spPr>
        <p:txBody>
          <a:bodyPr wrap="none" rtlCol="0">
            <a:spAutoFit/>
          </a:bodyPr>
          <a:lstStyle/>
          <a:p>
            <a:pPr algn="ctr"/>
            <a:r>
              <a:rPr lang="en-US" altLang="zh-CN" dirty="0">
                <a:latin typeface="Helvetica" panose="020B0604020202020204" pitchFamily="34" charset="0"/>
                <a:cs typeface="Helvetica" panose="020B0604020202020204" pitchFamily="34" charset="0"/>
              </a:rPr>
              <a:t>Transit ridership </a:t>
            </a:r>
          </a:p>
          <a:p>
            <a:pPr algn="ctr"/>
            <a:r>
              <a:rPr lang="en-US" altLang="zh-CN" dirty="0">
                <a:latin typeface="Helvetica" panose="020B0604020202020204" pitchFamily="34" charset="0"/>
                <a:cs typeface="Helvetica" panose="020B0604020202020204" pitchFamily="34" charset="0"/>
              </a:rPr>
              <a:t>Station B &gt;&gt; Station A</a:t>
            </a:r>
            <a:endParaRPr lang="zh-CN" alt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75348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92</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170303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2 discussed how the walking duration to rail transit station is affected by passenger attributes. Centering with this topic, 3 specific research questions are proposed according to the previous studies, then the answers to each question were given.</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One</a:t>
            </a:r>
          </a:p>
        </p:txBody>
      </p:sp>
    </p:spTree>
    <p:extLst>
      <p:ext uri="{BB962C8B-B14F-4D97-AF65-F5344CB8AC3E}">
        <p14:creationId xmlns:p14="http://schemas.microsoft.com/office/powerpoint/2010/main" val="11257488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93</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11852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3 summarized the characteristics of rail transit ridership and land use in the case of Fukuoka, which helped to make a comprehensive understanding of the research object in this dissertation. This chapter also gave some important reference and implication for the next research.</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Two</a:t>
            </a:r>
          </a:p>
        </p:txBody>
      </p:sp>
    </p:spTree>
    <p:extLst>
      <p:ext uri="{BB962C8B-B14F-4D97-AF65-F5344CB8AC3E}">
        <p14:creationId xmlns:p14="http://schemas.microsoft.com/office/powerpoint/2010/main" val="21715544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94</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53402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4 explored and estimated the influencing factors on rail transit ridership at the station level. With the focus on the case of Fukuoka with small sample size, this chapter proposed improved approach from indicator system, valid indicator selection, and model estimation three aspects, and the results are proved effective and improved.</a:t>
            </a: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Three</a:t>
            </a:r>
          </a:p>
        </p:txBody>
      </p:sp>
    </p:spTree>
    <p:extLst>
      <p:ext uri="{BB962C8B-B14F-4D97-AF65-F5344CB8AC3E}">
        <p14:creationId xmlns:p14="http://schemas.microsoft.com/office/powerpoint/2010/main" val="749881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Conclusion</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800" dirty="0">
                <a:solidFill>
                  <a:schemeClr val="bg1"/>
                </a:solidFill>
                <a:latin typeface="Helvetica" panose="020B0604020202020204" pitchFamily="34" charset="0"/>
                <a:cs typeface="Helvetica" panose="020B0604020202020204" pitchFamily="34" charset="0"/>
                <a:sym typeface="Helvetica Light"/>
              </a:rPr>
              <a:t>6.0</a:t>
            </a:r>
            <a:endParaRPr lang="zh-CN" altLang="en-US" sz="2800" dirty="0">
              <a:solidFill>
                <a:schemeClr val="bg1"/>
              </a:solidFill>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CA536B-0A46-4170-9A79-761C06A76B97}"/>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6 - Conclusion</a:t>
            </a:r>
            <a:endParaRPr lang="en-US" altLang="zh-CN" sz="1400"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DA41DE6-2E3C-4CE2-BE7E-AC289CE108D4}"/>
              </a:ext>
            </a:extLst>
          </p:cNvPr>
          <p:cNvSpPr>
            <a:spLocks noGrp="1"/>
          </p:cNvSpPr>
          <p:nvPr>
            <p:ph type="sldNum" sz="quarter" idx="12"/>
          </p:nvPr>
        </p:nvSpPr>
        <p:spPr/>
        <p:txBody>
          <a:bodyPr/>
          <a:lstStyle/>
          <a:p>
            <a:fld id="{A17BB91D-344C-44E0-9148-DFE0CFF5CFC9}" type="slidenum">
              <a:rPr lang="zh-CN" altLang="en-US" smtClean="0"/>
              <a:t>95</a:t>
            </a:fld>
            <a:endParaRPr lang="zh-CN" altLang="en-US"/>
          </a:p>
        </p:txBody>
      </p:sp>
      <p:grpSp>
        <p:nvGrpSpPr>
          <p:cNvPr id="11" name="组合 10">
            <a:extLst>
              <a:ext uri="{FF2B5EF4-FFF2-40B4-BE49-F238E27FC236}">
                <a16:creationId xmlns:a16="http://schemas.microsoft.com/office/drawing/2014/main" id="{23042929-9A8D-41ED-ADA6-C03B4A623253}"/>
              </a:ext>
            </a:extLst>
          </p:cNvPr>
          <p:cNvGrpSpPr/>
          <p:nvPr/>
        </p:nvGrpSpPr>
        <p:grpSpPr>
          <a:xfrm>
            <a:off x="306570" y="591906"/>
            <a:ext cx="1695716" cy="461665"/>
            <a:chOff x="-3" y="4326643"/>
            <a:chExt cx="1695716" cy="461665"/>
          </a:xfrm>
        </p:grpSpPr>
        <p:sp>
          <p:nvSpPr>
            <p:cNvPr id="15" name="矩形 14">
              <a:extLst>
                <a:ext uri="{FF2B5EF4-FFF2-40B4-BE49-F238E27FC236}">
                  <a16:creationId xmlns:a16="http://schemas.microsoft.com/office/drawing/2014/main" id="{38ABA0E7-B084-4452-AF33-773F17C33862}"/>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6" name="文本框 15">
              <a:extLst>
                <a:ext uri="{FF2B5EF4-FFF2-40B4-BE49-F238E27FC236}">
                  <a16:creationId xmlns:a16="http://schemas.microsoft.com/office/drawing/2014/main" id="{38D1509A-201C-4EE8-94AF-B920DF583320}"/>
                </a:ext>
              </a:extLst>
            </p:cNvPr>
            <p:cNvSpPr txBox="1"/>
            <p:nvPr/>
          </p:nvSpPr>
          <p:spPr>
            <a:xfrm>
              <a:off x="193379" y="4326643"/>
              <a:ext cx="150233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Summary</a:t>
              </a:r>
            </a:p>
          </p:txBody>
        </p:sp>
      </p:grpSp>
      <p:sp>
        <p:nvSpPr>
          <p:cNvPr id="18" name="文本框 17">
            <a:extLst>
              <a:ext uri="{FF2B5EF4-FFF2-40B4-BE49-F238E27FC236}">
                <a16:creationId xmlns:a16="http://schemas.microsoft.com/office/drawing/2014/main" id="{8D611072-0A65-43E7-820A-63B6CFDCF0B1}"/>
              </a:ext>
            </a:extLst>
          </p:cNvPr>
          <p:cNvSpPr txBox="1"/>
          <p:nvPr/>
        </p:nvSpPr>
        <p:spPr>
          <a:xfrm>
            <a:off x="499952" y="3254770"/>
            <a:ext cx="7645153" cy="294952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Chapter 5 gave a description for the passenger flow between station and station that use the land use type around a station to explain the probability of choosing that station as the destination station. Then ran logistic regression to estimate the influence of land use on the probability of getting off at the destination station. The influence of land use on the transfer of ridership between station and station is confirmed in this chapter.</a:t>
            </a:r>
            <a:endParaRPr lang="en-US" altLang="zh-CN" b="1" dirty="0">
              <a:latin typeface="Helvetica" panose="020B0604020202020204" pitchFamily="34" charset="0"/>
              <a:cs typeface="Helvetica" panose="020B0604020202020204" pitchFamily="34" charset="0"/>
            </a:endParaRPr>
          </a:p>
        </p:txBody>
      </p:sp>
      <p:sp>
        <p:nvSpPr>
          <p:cNvPr id="4" name="矩形 3">
            <a:extLst>
              <a:ext uri="{FF2B5EF4-FFF2-40B4-BE49-F238E27FC236}">
                <a16:creationId xmlns:a16="http://schemas.microsoft.com/office/drawing/2014/main" id="{E793C118-35F6-40BE-B26B-33B1CAC6E48F}"/>
              </a:ext>
            </a:extLst>
          </p:cNvPr>
          <p:cNvSpPr/>
          <p:nvPr/>
        </p:nvSpPr>
        <p:spPr>
          <a:xfrm>
            <a:off x="1037377" y="1284722"/>
            <a:ext cx="7069243" cy="779625"/>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Based on the theme of </a:t>
            </a:r>
            <a:r>
              <a:rPr lang="en-US" altLang="zh-CN" dirty="0">
                <a:solidFill>
                  <a:srgbClr val="FF3300"/>
                </a:solidFill>
                <a:latin typeface="Helvetica" panose="020B0604020202020204" pitchFamily="34" charset="0"/>
                <a:cs typeface="Helvetica" panose="020B0604020202020204" pitchFamily="34" charset="0"/>
              </a:rPr>
              <a:t>exploring the determinants on rail transit utilization in Fukuoka City</a:t>
            </a:r>
            <a:r>
              <a:rPr lang="en-US" altLang="zh-CN" dirty="0">
                <a:solidFill>
                  <a:schemeClr val="tx1"/>
                </a:solidFill>
                <a:latin typeface="Helvetica" panose="020B0604020202020204" pitchFamily="34" charset="0"/>
                <a:cs typeface="Helvetica" panose="020B0604020202020204" pitchFamily="34" charset="0"/>
              </a:rPr>
              <a:t>, this study discussed </a:t>
            </a:r>
            <a:r>
              <a:rPr lang="en-US" altLang="zh-CN" dirty="0">
                <a:solidFill>
                  <a:srgbClr val="FF3300"/>
                </a:solidFill>
                <a:latin typeface="Helvetica" panose="020B0604020202020204" pitchFamily="34" charset="0"/>
                <a:cs typeface="Helvetica" panose="020B0604020202020204" pitchFamily="34" charset="0"/>
              </a:rPr>
              <a:t>4 major issues</a:t>
            </a:r>
            <a:r>
              <a:rPr lang="en-US" altLang="zh-CN" dirty="0">
                <a:solidFill>
                  <a:schemeClr val="tx1"/>
                </a:solidFill>
                <a:latin typeface="Helvetica" panose="020B0604020202020204" pitchFamily="34" charset="0"/>
                <a:cs typeface="Helvetica" panose="020B0604020202020204" pitchFamily="34" charset="0"/>
              </a:rPr>
              <a:t>.</a:t>
            </a:r>
          </a:p>
        </p:txBody>
      </p:sp>
      <p:sp>
        <p:nvSpPr>
          <p:cNvPr id="17" name="矩形 16">
            <a:extLst>
              <a:ext uri="{FF2B5EF4-FFF2-40B4-BE49-F238E27FC236}">
                <a16:creationId xmlns:a16="http://schemas.microsoft.com/office/drawing/2014/main" id="{BE76CBCF-15D1-4637-8147-78F5E342C0AF}"/>
              </a:ext>
            </a:extLst>
          </p:cNvPr>
          <p:cNvSpPr/>
          <p:nvPr/>
        </p:nvSpPr>
        <p:spPr>
          <a:xfrm>
            <a:off x="2964539" y="2410286"/>
            <a:ext cx="2715977" cy="369332"/>
          </a:xfrm>
          <a:prstGeom prst="rect">
            <a:avLst/>
          </a:prstGeom>
        </p:spPr>
        <p:txBody>
          <a:bodyPr wrap="square">
            <a:spAutoFit/>
          </a:bodyPr>
          <a:lstStyle/>
          <a:p>
            <a:pPr marL="342900" indent="-342900" algn="ctr">
              <a:buFont typeface="Wingdings" panose="05000000000000000000" pitchFamily="2" charset="2"/>
              <a:buChar char="l"/>
            </a:pPr>
            <a:r>
              <a:rPr lang="en-US" altLang="zh-CN" kern="100" dirty="0">
                <a:latin typeface="Helvetica" panose="020B0604020202020204" pitchFamily="34" charset="0"/>
                <a:cs typeface="Helvetica" panose="020B0604020202020204" pitchFamily="34" charset="0"/>
              </a:rPr>
              <a:t>Four</a:t>
            </a:r>
          </a:p>
        </p:txBody>
      </p:sp>
    </p:spTree>
    <p:extLst>
      <p:ext uri="{BB962C8B-B14F-4D97-AF65-F5344CB8AC3E}">
        <p14:creationId xmlns:p14="http://schemas.microsoft.com/office/powerpoint/2010/main" val="27480710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90525A92-9ED1-4EE2-B223-8510F3621C4C}"/>
              </a:ext>
            </a:extLst>
          </p:cNvPr>
          <p:cNvSpPr/>
          <p:nvPr/>
        </p:nvSpPr>
        <p:spPr>
          <a:xfrm>
            <a:off x="0" y="537685"/>
            <a:ext cx="9144000" cy="392798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2 - </a:t>
            </a:r>
            <a:r>
              <a:rPr lang="en-US" altLang="zh-CN" sz="1400" i="1" dirty="0">
                <a:latin typeface="Times New Roman" panose="02020603050405020304" pitchFamily="18" charset="0"/>
                <a:cs typeface="Times New Roman" panose="02020603050405020304" pitchFamily="18" charset="0"/>
              </a:rPr>
              <a:t>Analyzing Willingness of Walking Duration to Transit Stations Using Socio-Demographic Characteristics</a:t>
            </a:r>
            <a:endParaRPr lang="en-US" altLang="zh-CN" i="1"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Recommendations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6.2</a:t>
            </a:r>
            <a:endParaRPr kumimoji="0" lang="zh-CN" altLang="en-US" sz="2800" b="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F79DA0D-5797-4C14-AE53-834FB381BE05}"/>
              </a:ext>
            </a:extLst>
          </p:cNvPr>
          <p:cNvSpPr>
            <a:spLocks noGrp="1"/>
          </p:cNvSpPr>
          <p:nvPr>
            <p:ph type="sldNum" sz="quarter" idx="12"/>
          </p:nvPr>
        </p:nvSpPr>
        <p:spPr/>
        <p:txBody>
          <a:bodyPr/>
          <a:lstStyle/>
          <a:p>
            <a:fld id="{A17BB91D-344C-44E0-9148-DFE0CFF5CFC9}" type="slidenum">
              <a:rPr lang="zh-CN" altLang="en-US" smtClean="0"/>
              <a:t>96</a:t>
            </a:fld>
            <a:endParaRPr lang="zh-CN" altLang="en-US"/>
          </a:p>
        </p:txBody>
      </p:sp>
      <p:grpSp>
        <p:nvGrpSpPr>
          <p:cNvPr id="16" name="组合 15">
            <a:extLst>
              <a:ext uri="{FF2B5EF4-FFF2-40B4-BE49-F238E27FC236}">
                <a16:creationId xmlns:a16="http://schemas.microsoft.com/office/drawing/2014/main" id="{A413D375-7EDC-44F5-A186-562466E74B2B}"/>
              </a:ext>
            </a:extLst>
          </p:cNvPr>
          <p:cNvGrpSpPr/>
          <p:nvPr/>
        </p:nvGrpSpPr>
        <p:grpSpPr>
          <a:xfrm>
            <a:off x="818489" y="1745707"/>
            <a:ext cx="3897414" cy="1883210"/>
            <a:chOff x="857322" y="2773025"/>
            <a:chExt cx="3897414" cy="1883210"/>
          </a:xfrm>
        </p:grpSpPr>
        <p:grpSp>
          <p:nvGrpSpPr>
            <p:cNvPr id="17" name="组合 16">
              <a:extLst>
                <a:ext uri="{FF2B5EF4-FFF2-40B4-BE49-F238E27FC236}">
                  <a16:creationId xmlns:a16="http://schemas.microsoft.com/office/drawing/2014/main" id="{09837B43-DA52-4117-99C2-370EC91E9517}"/>
                </a:ext>
              </a:extLst>
            </p:cNvPr>
            <p:cNvGrpSpPr/>
            <p:nvPr/>
          </p:nvGrpSpPr>
          <p:grpSpPr>
            <a:xfrm>
              <a:off x="857322" y="2773025"/>
              <a:ext cx="3897414" cy="1883210"/>
              <a:chOff x="241226" y="2740668"/>
              <a:chExt cx="3897414" cy="1883210"/>
            </a:xfrm>
          </p:grpSpPr>
          <p:sp>
            <p:nvSpPr>
              <p:cNvPr id="21" name="椭圆 20">
                <a:extLst>
                  <a:ext uri="{FF2B5EF4-FFF2-40B4-BE49-F238E27FC236}">
                    <a16:creationId xmlns:a16="http://schemas.microsoft.com/office/drawing/2014/main" id="{70E5E682-C95B-420D-83F2-49A61D660736}"/>
                  </a:ext>
                </a:extLst>
              </p:cNvPr>
              <p:cNvSpPr/>
              <p:nvPr/>
            </p:nvSpPr>
            <p:spPr>
              <a:xfrm>
                <a:off x="2097087" y="3250489"/>
                <a:ext cx="215900" cy="2159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5BC27F8F-E763-4D7A-B162-AD3D1132854C}"/>
                  </a:ext>
                </a:extLst>
              </p:cNvPr>
              <p:cNvSpPr txBox="1"/>
              <p:nvPr/>
            </p:nvSpPr>
            <p:spPr>
              <a:xfrm>
                <a:off x="2914453" y="3734781"/>
                <a:ext cx="902811"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Station</a:t>
                </a:r>
                <a:endParaRPr lang="zh-CN" altLang="en-US" dirty="0">
                  <a:latin typeface="Helvetica" panose="020B0604020202020204" pitchFamily="34" charset="0"/>
                  <a:cs typeface="Helvetica" panose="020B0604020202020204" pitchFamily="34" charset="0"/>
                </a:endParaRPr>
              </a:p>
            </p:txBody>
          </p:sp>
          <p:sp>
            <p:nvSpPr>
              <p:cNvPr id="23" name="矩形 22">
                <a:extLst>
                  <a:ext uri="{FF2B5EF4-FFF2-40B4-BE49-F238E27FC236}">
                    <a16:creationId xmlns:a16="http://schemas.microsoft.com/office/drawing/2014/main" id="{E76B522F-AB9C-43F2-A176-27ED521160F4}"/>
                  </a:ext>
                </a:extLst>
              </p:cNvPr>
              <p:cNvSpPr/>
              <p:nvPr/>
            </p:nvSpPr>
            <p:spPr>
              <a:xfrm>
                <a:off x="704864" y="2740668"/>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A</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4" name="矩形 23">
                <a:extLst>
                  <a:ext uri="{FF2B5EF4-FFF2-40B4-BE49-F238E27FC236}">
                    <a16:creationId xmlns:a16="http://schemas.microsoft.com/office/drawing/2014/main" id="{D519793D-207F-4EC2-84D3-A845624A6A1F}"/>
                  </a:ext>
                </a:extLst>
              </p:cNvPr>
              <p:cNvSpPr/>
              <p:nvPr/>
            </p:nvSpPr>
            <p:spPr>
              <a:xfrm>
                <a:off x="241226" y="4196129"/>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C</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25" name="矩形 24">
                <a:extLst>
                  <a:ext uri="{FF2B5EF4-FFF2-40B4-BE49-F238E27FC236}">
                    <a16:creationId xmlns:a16="http://schemas.microsoft.com/office/drawing/2014/main" id="{97EF3A3B-99C4-4CF5-B799-A32ED22FA518}"/>
                  </a:ext>
                </a:extLst>
              </p:cNvPr>
              <p:cNvSpPr/>
              <p:nvPr/>
            </p:nvSpPr>
            <p:spPr>
              <a:xfrm>
                <a:off x="3643340" y="3061085"/>
                <a:ext cx="495300" cy="427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B</a:t>
                </a:r>
                <a:endParaRPr lang="zh-CN" altLang="en-US" dirty="0">
                  <a:solidFill>
                    <a:schemeClr val="tx1"/>
                  </a:solidFill>
                  <a:latin typeface="Helvetica" panose="020B0604020202020204" pitchFamily="34" charset="0"/>
                  <a:cs typeface="Helvetica" panose="020B0604020202020204" pitchFamily="34" charset="0"/>
                </a:endParaRPr>
              </a:p>
            </p:txBody>
          </p:sp>
          <p:cxnSp>
            <p:nvCxnSpPr>
              <p:cNvPr id="26" name="直接箭头连接符 25">
                <a:extLst>
                  <a:ext uri="{FF2B5EF4-FFF2-40B4-BE49-F238E27FC236}">
                    <a16:creationId xmlns:a16="http://schemas.microsoft.com/office/drawing/2014/main" id="{16BCFDAB-2721-428A-981B-7B23B1DCC1F3}"/>
                  </a:ext>
                </a:extLst>
              </p:cNvPr>
              <p:cNvCxnSpPr>
                <a:cxnSpLocks/>
                <a:stCxn id="23" idx="3"/>
                <a:endCxn id="21" idx="2"/>
              </p:cNvCxnSpPr>
              <p:nvPr/>
            </p:nvCxnSpPr>
            <p:spPr>
              <a:xfrm>
                <a:off x="1200164" y="2954543"/>
                <a:ext cx="896923" cy="403896"/>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C7DC55F-0289-4D0C-B72A-8F487088FBD0}"/>
                  </a:ext>
                </a:extLst>
              </p:cNvPr>
              <p:cNvCxnSpPr>
                <a:cxnSpLocks/>
                <a:stCxn id="21" idx="6"/>
                <a:endCxn id="25" idx="1"/>
              </p:cNvCxnSpPr>
              <p:nvPr/>
            </p:nvCxnSpPr>
            <p:spPr>
              <a:xfrm flipV="1">
                <a:off x="2312987" y="3274960"/>
                <a:ext cx="1330353" cy="83479"/>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F1B762C-DD3D-4369-A2E4-2EEB4B7D7E7B}"/>
                  </a:ext>
                </a:extLst>
              </p:cNvPr>
              <p:cNvCxnSpPr>
                <a:cxnSpLocks/>
                <a:stCxn id="21" idx="3"/>
                <a:endCxn id="24" idx="3"/>
              </p:cNvCxnSpPr>
              <p:nvPr/>
            </p:nvCxnSpPr>
            <p:spPr>
              <a:xfrm flipH="1">
                <a:off x="736526" y="3434771"/>
                <a:ext cx="1392179" cy="975233"/>
              </a:xfrm>
              <a:prstGeom prst="straightConnector1">
                <a:avLst/>
              </a:prstGeom>
              <a:ln w="19050">
                <a:solidFill>
                  <a:srgbClr val="8502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B1F779A-6F28-4D6F-B3BD-49F10E5939A3}"/>
                  </a:ext>
                </a:extLst>
              </p:cNvPr>
              <p:cNvSpPr txBox="1"/>
              <p:nvPr/>
            </p:nvSpPr>
            <p:spPr>
              <a:xfrm rot="19484758">
                <a:off x="751977" y="3713169"/>
                <a:ext cx="87716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11 min</a:t>
                </a:r>
                <a:endParaRPr lang="zh-CN" altLang="en-US"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2B74427D-6714-43BC-9DAD-A30375A1CC62}"/>
                  </a:ext>
                </a:extLst>
              </p:cNvPr>
              <p:cNvSpPr txBox="1"/>
              <p:nvPr/>
            </p:nvSpPr>
            <p:spPr>
              <a:xfrm rot="21357573">
                <a:off x="2613380" y="2946856"/>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7 min</a:t>
                </a:r>
                <a:endParaRPr lang="zh-CN" altLang="en-US"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566652DA-29E4-4B4F-BF3D-FDD4A6E4535B}"/>
                  </a:ext>
                </a:extLst>
              </p:cNvPr>
              <p:cNvSpPr txBox="1"/>
              <p:nvPr/>
            </p:nvSpPr>
            <p:spPr>
              <a:xfrm rot="1470219">
                <a:off x="1371933" y="2812690"/>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5 min</a:t>
                </a:r>
                <a:endParaRPr lang="zh-CN" altLang="en-US" dirty="0">
                  <a:latin typeface="Helvetica" panose="020B0604020202020204" pitchFamily="34" charset="0"/>
                  <a:cs typeface="Helvetica" panose="020B0604020202020204" pitchFamily="34" charset="0"/>
                </a:endParaRPr>
              </a:p>
            </p:txBody>
          </p:sp>
        </p:grpSp>
        <p:sp>
          <p:nvSpPr>
            <p:cNvPr id="18" name="椭圆 17">
              <a:extLst>
                <a:ext uri="{FF2B5EF4-FFF2-40B4-BE49-F238E27FC236}">
                  <a16:creationId xmlns:a16="http://schemas.microsoft.com/office/drawing/2014/main" id="{C2E7D2CE-B5F7-44AC-A178-62971AF3F47F}"/>
                </a:ext>
              </a:extLst>
            </p:cNvPr>
            <p:cNvSpPr/>
            <p:nvPr/>
          </p:nvSpPr>
          <p:spPr>
            <a:xfrm>
              <a:off x="3144451" y="3858085"/>
              <a:ext cx="191300" cy="1913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20204" pitchFamily="34" charset="0"/>
                <a:cs typeface="Helvetica" panose="020B0604020202020204" pitchFamily="34" charset="0"/>
              </a:endParaRPr>
            </a:p>
          </p:txBody>
        </p:sp>
        <p:sp>
          <p:nvSpPr>
            <p:cNvPr id="19" name="矩形 18">
              <a:extLst>
                <a:ext uri="{FF2B5EF4-FFF2-40B4-BE49-F238E27FC236}">
                  <a16:creationId xmlns:a16="http://schemas.microsoft.com/office/drawing/2014/main" id="{A7CEB518-0995-4B29-8F1F-187F68AA09A6}"/>
                </a:ext>
              </a:extLst>
            </p:cNvPr>
            <p:cNvSpPr/>
            <p:nvPr/>
          </p:nvSpPr>
          <p:spPr>
            <a:xfrm>
              <a:off x="3104569" y="4343241"/>
              <a:ext cx="271064" cy="184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B620D37A-DEA3-432A-8973-D90A804CF53B}"/>
                </a:ext>
              </a:extLst>
            </p:cNvPr>
            <p:cNvSpPr txBox="1"/>
            <p:nvPr/>
          </p:nvSpPr>
          <p:spPr>
            <a:xfrm>
              <a:off x="3612807" y="4248789"/>
              <a:ext cx="748923"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Block</a:t>
              </a:r>
              <a:endParaRPr lang="zh-CN" altLang="en-US" dirty="0">
                <a:latin typeface="Helvetica" panose="020B0604020202020204" pitchFamily="34" charset="0"/>
                <a:cs typeface="Helvetica" panose="020B0604020202020204" pitchFamily="34" charset="0"/>
              </a:endParaRPr>
            </a:p>
          </p:txBody>
        </p:sp>
      </p:grpSp>
      <p:sp>
        <p:nvSpPr>
          <p:cNvPr id="32" name="文本框 31">
            <a:extLst>
              <a:ext uri="{FF2B5EF4-FFF2-40B4-BE49-F238E27FC236}">
                <a16:creationId xmlns:a16="http://schemas.microsoft.com/office/drawing/2014/main" id="{B47B5C64-C2CF-4E30-A936-FFA3C4B37257}"/>
              </a:ext>
            </a:extLst>
          </p:cNvPr>
          <p:cNvSpPr txBox="1"/>
          <p:nvPr/>
        </p:nvSpPr>
        <p:spPr>
          <a:xfrm>
            <a:off x="306570" y="1084499"/>
            <a:ext cx="4472929"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Estimation of catchment area</a:t>
            </a:r>
            <a:endParaRPr lang="en-US" altLang="zh-CN" sz="2000" dirty="0">
              <a:solidFill>
                <a:srgbClr val="FF0000"/>
              </a:solidFill>
              <a:latin typeface="Helvetica" panose="020B0604020202020204" pitchFamily="34" charset="0"/>
              <a:cs typeface="Helvetica" panose="020B0604020202020204" pitchFamily="34" charset="0"/>
            </a:endParaRPr>
          </a:p>
        </p:txBody>
      </p:sp>
      <p:sp>
        <p:nvSpPr>
          <p:cNvPr id="33" name="文本框 32">
            <a:extLst>
              <a:ext uri="{FF2B5EF4-FFF2-40B4-BE49-F238E27FC236}">
                <a16:creationId xmlns:a16="http://schemas.microsoft.com/office/drawing/2014/main" id="{3B0C291D-B8E7-4924-89ED-CDD5A0F776A8}"/>
              </a:ext>
            </a:extLst>
          </p:cNvPr>
          <p:cNvSpPr txBox="1"/>
          <p:nvPr/>
        </p:nvSpPr>
        <p:spPr>
          <a:xfrm>
            <a:off x="306570" y="4682295"/>
            <a:ext cx="8063345" cy="40011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latin typeface="Helvetica" panose="020B0604020202020204" pitchFamily="34" charset="0"/>
                <a:cs typeface="Helvetica" panose="020B0604020202020204" pitchFamily="34" charset="0"/>
              </a:rPr>
              <a:t>Prediction of transit ridership</a:t>
            </a:r>
          </a:p>
        </p:txBody>
      </p:sp>
      <p:sp>
        <p:nvSpPr>
          <p:cNvPr id="4" name="矩形 3">
            <a:extLst>
              <a:ext uri="{FF2B5EF4-FFF2-40B4-BE49-F238E27FC236}">
                <a16:creationId xmlns:a16="http://schemas.microsoft.com/office/drawing/2014/main" id="{EA97E735-5158-48DE-8E92-CFE0EB5600B3}"/>
              </a:ext>
            </a:extLst>
          </p:cNvPr>
          <p:cNvSpPr/>
          <p:nvPr/>
        </p:nvSpPr>
        <p:spPr>
          <a:xfrm>
            <a:off x="403261" y="5158969"/>
            <a:ext cx="8270107" cy="1200329"/>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estimated </a:t>
            </a:r>
            <a:r>
              <a:rPr lang="en-US" altLang="zh-CN" dirty="0">
                <a:solidFill>
                  <a:srgbClr val="FF3300"/>
                </a:solidFill>
                <a:latin typeface="Helvetica" panose="020B0604020202020204" pitchFamily="34" charset="0"/>
                <a:cs typeface="Helvetica" panose="020B0604020202020204" pitchFamily="34" charset="0"/>
              </a:rPr>
              <a:t>catchment area</a:t>
            </a:r>
            <a:r>
              <a:rPr lang="en-US" altLang="zh-CN" dirty="0">
                <a:latin typeface="Helvetica" panose="020B0604020202020204" pitchFamily="34" charset="0"/>
                <a:cs typeface="Helvetica" panose="020B0604020202020204" pitchFamily="34" charset="0"/>
              </a:rPr>
              <a:t> to make prediction of transit ridership</a:t>
            </a:r>
          </a:p>
          <a:p>
            <a:pPr marL="285750" indent="-285750">
              <a:buFont typeface="Wingdings" panose="05000000000000000000" pitchFamily="2" charset="2"/>
              <a:buChar char="Ø"/>
            </a:pPr>
            <a:endParaRPr lang="en-US" altLang="zh-CN"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Ø"/>
            </a:pPr>
            <a:r>
              <a:rPr lang="en-US" altLang="zh-CN" dirty="0">
                <a:latin typeface="Helvetica" panose="020B0604020202020204" pitchFamily="34" charset="0"/>
                <a:cs typeface="Helvetica" panose="020B0604020202020204" pitchFamily="34" charset="0"/>
              </a:rPr>
              <a:t>Using the results of </a:t>
            </a:r>
            <a:r>
              <a:rPr lang="en-US" altLang="zh-CN" dirty="0">
                <a:solidFill>
                  <a:srgbClr val="FF3300"/>
                </a:solidFill>
                <a:latin typeface="Helvetica" panose="020B0604020202020204" pitchFamily="34" charset="0"/>
                <a:cs typeface="Helvetica" panose="020B0604020202020204" pitchFamily="34" charset="0"/>
              </a:rPr>
              <a:t>ridership transfer between station and station </a:t>
            </a:r>
            <a:r>
              <a:rPr lang="en-US" altLang="zh-CN" dirty="0">
                <a:latin typeface="Helvetica" panose="020B0604020202020204" pitchFamily="34" charset="0"/>
                <a:cs typeface="Helvetica" panose="020B0604020202020204" pitchFamily="34" charset="0"/>
              </a:rPr>
              <a:t>to </a:t>
            </a:r>
            <a:r>
              <a:rPr lang="en-US" altLang="zh-CN" dirty="0">
                <a:solidFill>
                  <a:srgbClr val="FF3300"/>
                </a:solidFill>
                <a:latin typeface="Helvetica" panose="020B0604020202020204" pitchFamily="34" charset="0"/>
                <a:cs typeface="Helvetica" panose="020B0604020202020204" pitchFamily="34" charset="0"/>
              </a:rPr>
              <a:t>correct</a:t>
            </a:r>
            <a:r>
              <a:rPr lang="en-US" altLang="zh-CN" dirty="0">
                <a:latin typeface="Helvetica" panose="020B0604020202020204" pitchFamily="34" charset="0"/>
                <a:cs typeface="Helvetica" panose="020B0604020202020204" pitchFamily="34" charset="0"/>
              </a:rPr>
              <a:t> the prediction of ridership at </a:t>
            </a:r>
            <a:r>
              <a:rPr lang="en-US" altLang="zh-CN" dirty="0">
                <a:solidFill>
                  <a:srgbClr val="FF3300"/>
                </a:solidFill>
                <a:latin typeface="Helvetica" panose="020B0604020202020204" pitchFamily="34" charset="0"/>
                <a:cs typeface="Helvetica" panose="020B0604020202020204" pitchFamily="34" charset="0"/>
              </a:rPr>
              <a:t>single station</a:t>
            </a:r>
            <a:endParaRPr lang="zh-CN" altLang="en-US" dirty="0">
              <a:solidFill>
                <a:srgbClr val="FF3300"/>
              </a:solidFill>
              <a:latin typeface="Helvetica" panose="020B0604020202020204" pitchFamily="34" charset="0"/>
              <a:cs typeface="Helvetica" panose="020B0604020202020204" pitchFamily="34" charset="0"/>
            </a:endParaRPr>
          </a:p>
        </p:txBody>
      </p:sp>
      <p:grpSp>
        <p:nvGrpSpPr>
          <p:cNvPr id="45" name="组合 44">
            <a:extLst>
              <a:ext uri="{FF2B5EF4-FFF2-40B4-BE49-F238E27FC236}">
                <a16:creationId xmlns:a16="http://schemas.microsoft.com/office/drawing/2014/main" id="{353F1CFA-27F3-4CE2-888C-13350138E776}"/>
              </a:ext>
            </a:extLst>
          </p:cNvPr>
          <p:cNvGrpSpPr/>
          <p:nvPr/>
        </p:nvGrpSpPr>
        <p:grpSpPr>
          <a:xfrm>
            <a:off x="306570" y="591906"/>
            <a:ext cx="4726995" cy="461665"/>
            <a:chOff x="-3" y="4326643"/>
            <a:chExt cx="4726995" cy="461665"/>
          </a:xfrm>
        </p:grpSpPr>
        <p:sp>
          <p:nvSpPr>
            <p:cNvPr id="47" name="矩形 46">
              <a:extLst>
                <a:ext uri="{FF2B5EF4-FFF2-40B4-BE49-F238E27FC236}">
                  <a16:creationId xmlns:a16="http://schemas.microsoft.com/office/drawing/2014/main" id="{AC22E02B-986B-4983-A91A-6931E75278E0}"/>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48" name="文本框 47">
              <a:extLst>
                <a:ext uri="{FF2B5EF4-FFF2-40B4-BE49-F238E27FC236}">
                  <a16:creationId xmlns:a16="http://schemas.microsoft.com/office/drawing/2014/main" id="{CD844067-6C3E-4107-AE58-C9CB6265B7E4}"/>
                </a:ext>
              </a:extLst>
            </p:cNvPr>
            <p:cNvSpPr txBox="1"/>
            <p:nvPr/>
          </p:nvSpPr>
          <p:spPr>
            <a:xfrm>
              <a:off x="193379" y="4326643"/>
              <a:ext cx="4533613"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Application of the achievements</a:t>
              </a:r>
            </a:p>
          </p:txBody>
        </p:sp>
      </p:grpSp>
      <p:sp>
        <p:nvSpPr>
          <p:cNvPr id="36" name="矩形: 圆角 35">
            <a:extLst>
              <a:ext uri="{FF2B5EF4-FFF2-40B4-BE49-F238E27FC236}">
                <a16:creationId xmlns:a16="http://schemas.microsoft.com/office/drawing/2014/main" id="{824D0F06-57A7-4457-A59C-9A598CFBE86F}"/>
              </a:ext>
            </a:extLst>
          </p:cNvPr>
          <p:cNvSpPr/>
          <p:nvPr/>
        </p:nvSpPr>
        <p:spPr>
          <a:xfrm>
            <a:off x="6200210" y="2174802"/>
            <a:ext cx="1257803" cy="3858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Model</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1DDE8714-D8D7-4EA3-B244-82F724613B22}"/>
              </a:ext>
            </a:extLst>
          </p:cNvPr>
          <p:cNvSpPr/>
          <p:nvPr/>
        </p:nvSpPr>
        <p:spPr>
          <a:xfrm>
            <a:off x="5390233" y="2868649"/>
            <a:ext cx="2877755" cy="9925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panose="020B0604020202020204" pitchFamily="34" charset="0"/>
                <a:cs typeface="Helvetica" panose="020B0604020202020204" pitchFamily="34" charset="0"/>
              </a:rPr>
              <a:t>The </a:t>
            </a:r>
            <a:r>
              <a:rPr lang="en-US" altLang="zh-CN" dirty="0">
                <a:solidFill>
                  <a:srgbClr val="FF3300"/>
                </a:solidFill>
                <a:latin typeface="Helvetica" panose="020B0604020202020204" pitchFamily="34" charset="0"/>
                <a:cs typeface="Helvetica" panose="020B0604020202020204" pitchFamily="34" charset="0"/>
              </a:rPr>
              <a:t>trend</a:t>
            </a:r>
            <a:r>
              <a:rPr lang="en-US" altLang="zh-CN" dirty="0">
                <a:solidFill>
                  <a:schemeClr val="tx1"/>
                </a:solidFill>
                <a:latin typeface="Helvetica" panose="020B0604020202020204" pitchFamily="34" charset="0"/>
                <a:cs typeface="Helvetica" panose="020B0604020202020204" pitchFamily="34" charset="0"/>
              </a:rPr>
              <a:t> (probability) of using this station in the blocks can be mastered.</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0" name="矩形: 圆角 39">
            <a:extLst>
              <a:ext uri="{FF2B5EF4-FFF2-40B4-BE49-F238E27FC236}">
                <a16:creationId xmlns:a16="http://schemas.microsoft.com/office/drawing/2014/main" id="{B3AE9055-E233-4EFE-A350-5D505FB4711D}"/>
              </a:ext>
            </a:extLst>
          </p:cNvPr>
          <p:cNvSpPr/>
          <p:nvPr/>
        </p:nvSpPr>
        <p:spPr>
          <a:xfrm>
            <a:off x="5390233" y="1466354"/>
            <a:ext cx="2877754" cy="3858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3300"/>
                </a:solidFill>
                <a:latin typeface="Helvetica" panose="020B0604020202020204" pitchFamily="34" charset="0"/>
                <a:cs typeface="Helvetica" panose="020B0604020202020204" pitchFamily="34" charset="0"/>
              </a:rPr>
              <a:t>PSDC</a:t>
            </a:r>
            <a:r>
              <a:rPr lang="en-US" altLang="zh-CN" dirty="0">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data in the</a:t>
            </a:r>
            <a:r>
              <a:rPr lang="zh-CN" altLang="en-US" dirty="0">
                <a:solidFill>
                  <a:schemeClr val="tx1"/>
                </a:solidFill>
                <a:latin typeface="Helvetica" panose="020B0604020202020204" pitchFamily="34" charset="0"/>
                <a:cs typeface="Helvetica" panose="020B0604020202020204" pitchFamily="34" charset="0"/>
              </a:rPr>
              <a:t> </a:t>
            </a:r>
            <a:r>
              <a:rPr lang="en-US" altLang="zh-CN" dirty="0">
                <a:solidFill>
                  <a:schemeClr val="tx1"/>
                </a:solidFill>
                <a:latin typeface="Helvetica" panose="020B0604020202020204" pitchFamily="34" charset="0"/>
                <a:cs typeface="Helvetica" panose="020B0604020202020204" pitchFamily="34" charset="0"/>
              </a:rPr>
              <a:t>blocks</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41" name="文本框 40">
            <a:extLst>
              <a:ext uri="{FF2B5EF4-FFF2-40B4-BE49-F238E27FC236}">
                <a16:creationId xmlns:a16="http://schemas.microsoft.com/office/drawing/2014/main" id="{8EAE74A7-27A1-46CE-B127-7494B70F71DC}"/>
              </a:ext>
            </a:extLst>
          </p:cNvPr>
          <p:cNvSpPr txBox="1"/>
          <p:nvPr/>
        </p:nvSpPr>
        <p:spPr>
          <a:xfrm>
            <a:off x="5209315" y="1872225"/>
            <a:ext cx="985661"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input</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2" name="文本框 41">
            <a:extLst>
              <a:ext uri="{FF2B5EF4-FFF2-40B4-BE49-F238E27FC236}">
                <a16:creationId xmlns:a16="http://schemas.microsoft.com/office/drawing/2014/main" id="{4662BF19-3B97-46AE-BA54-115FA91A3F21}"/>
              </a:ext>
            </a:extLst>
          </p:cNvPr>
          <p:cNvSpPr txBox="1"/>
          <p:nvPr/>
        </p:nvSpPr>
        <p:spPr>
          <a:xfrm>
            <a:off x="5209315" y="3864677"/>
            <a:ext cx="990895" cy="369332"/>
          </a:xfrm>
          <a:prstGeom prst="rect">
            <a:avLst/>
          </a:prstGeom>
          <a:noFill/>
        </p:spPr>
        <p:txBody>
          <a:bodyPr wrap="square" rtlCol="0">
            <a:spAutoFit/>
          </a:bodyPr>
          <a:lstStyle/>
          <a:p>
            <a:pPr algn="ctr"/>
            <a:r>
              <a:rPr lang="en-US" altLang="zh-CN" dirty="0">
                <a:solidFill>
                  <a:srgbClr val="FF3300"/>
                </a:solidFill>
                <a:latin typeface="Helvetica" panose="020B0604020202020204" pitchFamily="34" charset="0"/>
                <a:cs typeface="Helvetica" panose="020B0604020202020204" pitchFamily="34" charset="0"/>
              </a:rPr>
              <a:t>output</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9" name="箭头: 右 48">
            <a:extLst>
              <a:ext uri="{FF2B5EF4-FFF2-40B4-BE49-F238E27FC236}">
                <a16:creationId xmlns:a16="http://schemas.microsoft.com/office/drawing/2014/main" id="{AA3B3867-4450-4BF1-A71B-AACBA88E1E6B}"/>
              </a:ext>
            </a:extLst>
          </p:cNvPr>
          <p:cNvSpPr/>
          <p:nvPr/>
        </p:nvSpPr>
        <p:spPr>
          <a:xfrm rot="10800000">
            <a:off x="4963733" y="3962520"/>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FCB51B1-5AA1-40FE-845F-3CD79D186D05}"/>
              </a:ext>
            </a:extLst>
          </p:cNvPr>
          <p:cNvSpPr txBox="1"/>
          <p:nvPr/>
        </p:nvSpPr>
        <p:spPr>
          <a:xfrm>
            <a:off x="1282127" y="3862493"/>
            <a:ext cx="3300904" cy="369332"/>
          </a:xfrm>
          <a:prstGeom prst="rect">
            <a:avLst/>
          </a:prstGeom>
          <a:noFill/>
          <a:ln w="19050">
            <a:solidFill>
              <a:srgbClr val="85023E"/>
            </a:solidFill>
          </a:ln>
        </p:spPr>
        <p:txBody>
          <a:bodyPr wrap="none" rtlCol="0">
            <a:spAutoFit/>
          </a:bodyPr>
          <a:lstStyle/>
          <a:p>
            <a:r>
              <a:rPr lang="en-US" altLang="zh-CN" dirty="0">
                <a:latin typeface="Helvetica" panose="020B0604020202020204" pitchFamily="34" charset="0"/>
                <a:cs typeface="Helvetica" panose="020B0604020202020204" pitchFamily="34" charset="0"/>
              </a:rPr>
              <a:t>Estimating the </a:t>
            </a:r>
            <a:r>
              <a:rPr lang="en-US" altLang="zh-CN" dirty="0">
                <a:solidFill>
                  <a:srgbClr val="FF3300"/>
                </a:solidFill>
                <a:latin typeface="Helvetica" panose="020B0604020202020204" pitchFamily="34" charset="0"/>
                <a:cs typeface="Helvetica" panose="020B0604020202020204" pitchFamily="34" charset="0"/>
              </a:rPr>
              <a:t>catchment area</a:t>
            </a:r>
            <a:endParaRPr lang="zh-CN" altLang="en-US" dirty="0">
              <a:solidFill>
                <a:srgbClr val="FF3300"/>
              </a:solidFill>
              <a:latin typeface="Helvetica" panose="020B0604020202020204" pitchFamily="34" charset="0"/>
              <a:cs typeface="Helvetica" panose="020B0604020202020204" pitchFamily="34" charset="0"/>
            </a:endParaRPr>
          </a:p>
        </p:txBody>
      </p:sp>
      <p:sp>
        <p:nvSpPr>
          <p:cNvPr id="46" name="箭头: 右 45">
            <a:extLst>
              <a:ext uri="{FF2B5EF4-FFF2-40B4-BE49-F238E27FC236}">
                <a16:creationId xmlns:a16="http://schemas.microsoft.com/office/drawing/2014/main" id="{F7984FFB-539E-4819-9E19-55C16B736512}"/>
              </a:ext>
            </a:extLst>
          </p:cNvPr>
          <p:cNvSpPr/>
          <p:nvPr/>
        </p:nvSpPr>
        <p:spPr>
          <a:xfrm rot="5400000">
            <a:off x="6732265" y="1942165"/>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箭头: 右 49">
            <a:extLst>
              <a:ext uri="{FF2B5EF4-FFF2-40B4-BE49-F238E27FC236}">
                <a16:creationId xmlns:a16="http://schemas.microsoft.com/office/drawing/2014/main" id="{7E4E04B1-9AA0-4314-9FE4-8CE83C3EF3FD}"/>
              </a:ext>
            </a:extLst>
          </p:cNvPr>
          <p:cNvSpPr/>
          <p:nvPr/>
        </p:nvSpPr>
        <p:spPr>
          <a:xfrm rot="5400000">
            <a:off x="6732264" y="2632985"/>
            <a:ext cx="193688" cy="169277"/>
          </a:xfrm>
          <a:prstGeom prst="rightArrow">
            <a:avLst/>
          </a:prstGeom>
          <a:solidFill>
            <a:srgbClr val="85023E"/>
          </a:solidFill>
          <a:ln>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537501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CB3AB298-6100-449C-9B16-09E36F79C3D8}"/>
              </a:ext>
            </a:extLst>
          </p:cNvPr>
          <p:cNvSpPr/>
          <p:nvPr/>
        </p:nvSpPr>
        <p:spPr>
          <a:xfrm>
            <a:off x="-1" y="537684"/>
            <a:ext cx="9144000" cy="5168135"/>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CA97A503-B6A0-4282-BBF3-29891CC91177}"/>
              </a:ext>
            </a:extLst>
          </p:cNvPr>
          <p:cNvSpPr/>
          <p:nvPr/>
        </p:nvSpPr>
        <p:spPr>
          <a:xfrm>
            <a:off x="-1" y="537684"/>
            <a:ext cx="9144000" cy="4115379"/>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DD0E50BA-02B0-401A-B409-5E70AA2FE8F7}"/>
              </a:ext>
            </a:extLst>
          </p:cNvPr>
          <p:cNvSpPr/>
          <p:nvPr/>
        </p:nvSpPr>
        <p:spPr>
          <a:xfrm>
            <a:off x="-1" y="537685"/>
            <a:ext cx="9144000" cy="3062616"/>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6112EE36-B080-46F7-95D8-8301B65FBEA9}"/>
              </a:ext>
            </a:extLst>
          </p:cNvPr>
          <p:cNvSpPr/>
          <p:nvPr/>
        </p:nvSpPr>
        <p:spPr>
          <a:xfrm>
            <a:off x="-1" y="537685"/>
            <a:ext cx="9144000" cy="2009853"/>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02C4C756-0111-46DA-A453-F9AAC6D9C6AB}"/>
              </a:ext>
            </a:extLst>
          </p:cNvPr>
          <p:cNvSpPr/>
          <p:nvPr/>
        </p:nvSpPr>
        <p:spPr>
          <a:xfrm>
            <a:off x="-1" y="537685"/>
            <a:ext cx="9144000" cy="95708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灯片编号占位符 28">
            <a:extLst>
              <a:ext uri="{FF2B5EF4-FFF2-40B4-BE49-F238E27FC236}">
                <a16:creationId xmlns:a16="http://schemas.microsoft.com/office/drawing/2014/main" id="{28BCC89E-F397-429F-B935-29D5EF7C9EF3}"/>
              </a:ext>
            </a:extLst>
          </p:cNvPr>
          <p:cNvSpPr>
            <a:spLocks noGrp="1"/>
          </p:cNvSpPr>
          <p:nvPr>
            <p:ph type="sldNum" sz="quarter" idx="12"/>
          </p:nvPr>
        </p:nvSpPr>
        <p:spPr/>
        <p:txBody>
          <a:bodyPr/>
          <a:lstStyle/>
          <a:p>
            <a:fld id="{A17BB91D-344C-44E0-9148-DFE0CFF5CFC9}" type="slidenum">
              <a:rPr lang="zh-CN" altLang="en-US" smtClean="0"/>
              <a:t>97</a:t>
            </a:fld>
            <a:endParaRPr lang="zh-CN" altLang="en-US" dirty="0"/>
          </a:p>
        </p:txBody>
      </p:sp>
      <p:sp>
        <p:nvSpPr>
          <p:cNvPr id="12" name="文本框 11">
            <a:extLst>
              <a:ext uri="{FF2B5EF4-FFF2-40B4-BE49-F238E27FC236}">
                <a16:creationId xmlns:a16="http://schemas.microsoft.com/office/drawing/2014/main" id="{B17FA7D2-AE17-467B-8060-4E4F311CB2CB}"/>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Organization</a:t>
            </a:r>
          </a:p>
        </p:txBody>
      </p:sp>
      <p:sp>
        <p:nvSpPr>
          <p:cNvPr id="14" name="矩形 13">
            <a:extLst>
              <a:ext uri="{FF2B5EF4-FFF2-40B4-BE49-F238E27FC236}">
                <a16:creationId xmlns:a16="http://schemas.microsoft.com/office/drawing/2014/main" id="{8EB91C5D-429C-4E86-96C2-CBF7DDD34AF3}"/>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800" dirty="0">
                <a:solidFill>
                  <a:schemeClr val="bg1"/>
                </a:solidFill>
                <a:latin typeface="Helvetica" panose="020B0604020202020204" pitchFamily="34" charset="0"/>
                <a:cs typeface="Helvetica" panose="020B0604020202020204" pitchFamily="34" charset="0"/>
                <a:sym typeface="Helvetica Light"/>
              </a:rPr>
              <a:t>0</a:t>
            </a: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.0</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5" name="直接连接符 14">
            <a:extLst>
              <a:ext uri="{FF2B5EF4-FFF2-40B4-BE49-F238E27FC236}">
                <a16:creationId xmlns:a16="http://schemas.microsoft.com/office/drawing/2014/main" id="{8CAF11FE-5E8F-4945-B317-B43ADA492191}"/>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BD374DA-D7D8-4B09-AB8D-F09E39E7C18B}"/>
              </a:ext>
            </a:extLst>
          </p:cNvPr>
          <p:cNvSpPr txBox="1"/>
          <p:nvPr/>
        </p:nvSpPr>
        <p:spPr>
          <a:xfrm>
            <a:off x="2019300" y="903674"/>
            <a:ext cx="6477000" cy="496996"/>
          </a:xfrm>
          <a:prstGeom prst="rect">
            <a:avLst/>
          </a:prstGeom>
          <a:noFill/>
          <a:ln w="19050">
            <a:noFill/>
          </a:ln>
        </p:spPr>
        <p:txBody>
          <a:bodyPr wrap="square" rtlCol="0">
            <a:spAutoFit/>
          </a:bodyPr>
          <a:lstStyle>
            <a:defPPr>
              <a:defRPr lang="en-US"/>
            </a:defPPr>
            <a:lvl1pPr>
              <a:lnSpc>
                <a:spcPct val="150000"/>
              </a:lnSpc>
              <a:defRPr sz="2000">
                <a:solidFill>
                  <a:schemeClr val="bg1"/>
                </a:solidFill>
                <a:latin typeface="Helvetica" panose="020B0604020202020204" pitchFamily="34" charset="0"/>
                <a:cs typeface="Helvetica" panose="020B0604020202020204" pitchFamily="34" charset="0"/>
              </a:defRPr>
            </a:lvl1pPr>
          </a:lstStyle>
          <a:p>
            <a:pPr algn="ctr"/>
            <a:r>
              <a:rPr lang="en-US" altLang="zh-CN" dirty="0">
                <a:solidFill>
                  <a:schemeClr val="tx1"/>
                </a:solidFill>
              </a:rPr>
              <a:t>Introduction</a:t>
            </a:r>
          </a:p>
        </p:txBody>
      </p:sp>
      <p:sp>
        <p:nvSpPr>
          <p:cNvPr id="4" name="文本框 3">
            <a:extLst>
              <a:ext uri="{FF2B5EF4-FFF2-40B4-BE49-F238E27FC236}">
                <a16:creationId xmlns:a16="http://schemas.microsoft.com/office/drawing/2014/main" id="{88D831EE-FC8F-4E4C-BC41-BE63107D06E6}"/>
              </a:ext>
            </a:extLst>
          </p:cNvPr>
          <p:cNvSpPr txBox="1"/>
          <p:nvPr/>
        </p:nvSpPr>
        <p:spPr>
          <a:xfrm>
            <a:off x="368424" y="952117"/>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1</a:t>
            </a:r>
            <a:endParaRPr lang="zh-CN" altLang="en-US" sz="2000" dirty="0">
              <a:latin typeface="Helvetica" panose="020B0604020202020204" pitchFamily="34" charset="0"/>
              <a:cs typeface="Helvetica" panose="020B0604020202020204" pitchFamily="34" charset="0"/>
            </a:endParaRPr>
          </a:p>
        </p:txBody>
      </p:sp>
      <p:sp>
        <p:nvSpPr>
          <p:cNvPr id="5" name="矩形 4">
            <a:extLst>
              <a:ext uri="{FF2B5EF4-FFF2-40B4-BE49-F238E27FC236}">
                <a16:creationId xmlns:a16="http://schemas.microsoft.com/office/drawing/2014/main" id="{93D39A50-EFDD-4317-BA97-7E2AA3FA2A26}"/>
              </a:ext>
            </a:extLst>
          </p:cNvPr>
          <p:cNvSpPr/>
          <p:nvPr/>
        </p:nvSpPr>
        <p:spPr>
          <a:xfrm>
            <a:off x="2019300" y="1494774"/>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Analyzing Willingness of Walking Duration to Transit Stations Using Socio-Demographic Characteristics</a:t>
            </a:r>
          </a:p>
        </p:txBody>
      </p:sp>
      <p:sp>
        <p:nvSpPr>
          <p:cNvPr id="20" name="矩形 19">
            <a:extLst>
              <a:ext uri="{FF2B5EF4-FFF2-40B4-BE49-F238E27FC236}">
                <a16:creationId xmlns:a16="http://schemas.microsoft.com/office/drawing/2014/main" id="{2CC217F5-053A-4BF1-BF9E-20F29FFE1E83}"/>
              </a:ext>
            </a:extLst>
          </p:cNvPr>
          <p:cNvSpPr/>
          <p:nvPr/>
        </p:nvSpPr>
        <p:spPr>
          <a:xfrm>
            <a:off x="2019300" y="2547538"/>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Analysis on the characteristics of transit ridership and land use</a:t>
            </a:r>
          </a:p>
        </p:txBody>
      </p:sp>
      <p:sp>
        <p:nvSpPr>
          <p:cNvPr id="21" name="矩形 20">
            <a:extLst>
              <a:ext uri="{FF2B5EF4-FFF2-40B4-BE49-F238E27FC236}">
                <a16:creationId xmlns:a16="http://schemas.microsoft.com/office/drawing/2014/main" id="{8E942CAB-E56E-495C-99D6-29512229E4EF}"/>
              </a:ext>
            </a:extLst>
          </p:cNvPr>
          <p:cNvSpPr/>
          <p:nvPr/>
        </p:nvSpPr>
        <p:spPr>
          <a:xfrm>
            <a:off x="2019300" y="3600302"/>
            <a:ext cx="6477000"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 Level</a:t>
            </a:r>
          </a:p>
        </p:txBody>
      </p:sp>
      <p:sp>
        <p:nvSpPr>
          <p:cNvPr id="6" name="矩形 5">
            <a:extLst>
              <a:ext uri="{FF2B5EF4-FFF2-40B4-BE49-F238E27FC236}">
                <a16:creationId xmlns:a16="http://schemas.microsoft.com/office/drawing/2014/main" id="{7B95A307-BBDD-49E3-B739-D6DB076BEAEB}"/>
              </a:ext>
            </a:extLst>
          </p:cNvPr>
          <p:cNvSpPr/>
          <p:nvPr/>
        </p:nvSpPr>
        <p:spPr>
          <a:xfrm>
            <a:off x="2019299" y="4653066"/>
            <a:ext cx="6476999" cy="958660"/>
          </a:xfrm>
          <a:prstGeom prst="rect">
            <a:avLst/>
          </a:prstGeom>
          <a:noFill/>
          <a:ln w="19050">
            <a:noFill/>
          </a:ln>
        </p:spPr>
        <p:txBody>
          <a:bodyPr wrap="square" rtlCol="0">
            <a:spAutoFit/>
          </a:bodyPr>
          <a:lstStyle/>
          <a:p>
            <a:pPr algn="ctr">
              <a:lnSpc>
                <a:spcPct val="150000"/>
              </a:lnSpc>
            </a:pPr>
            <a:r>
              <a:rPr lang="en-US" altLang="zh-CN" sz="2000" dirty="0">
                <a:latin typeface="Helvetica" panose="020B0604020202020204" pitchFamily="34" charset="0"/>
                <a:cs typeface="Helvetica" panose="020B0604020202020204" pitchFamily="34" charset="0"/>
              </a:rPr>
              <a:t>Influencing Factors on Transit Ridership at Station-to-Station Level</a:t>
            </a:r>
          </a:p>
        </p:txBody>
      </p:sp>
      <p:sp>
        <p:nvSpPr>
          <p:cNvPr id="22" name="矩形 21">
            <a:extLst>
              <a:ext uri="{FF2B5EF4-FFF2-40B4-BE49-F238E27FC236}">
                <a16:creationId xmlns:a16="http://schemas.microsoft.com/office/drawing/2014/main" id="{5DAF9EFC-DCEC-416B-B599-972050683A33}"/>
              </a:ext>
            </a:extLst>
          </p:cNvPr>
          <p:cNvSpPr/>
          <p:nvPr/>
        </p:nvSpPr>
        <p:spPr>
          <a:xfrm>
            <a:off x="2019300" y="5705828"/>
            <a:ext cx="6476998" cy="496996"/>
          </a:xfrm>
          <a:prstGeom prst="rect">
            <a:avLst/>
          </a:prstGeom>
          <a:noFill/>
          <a:ln w="19050">
            <a:noFill/>
          </a:ln>
        </p:spPr>
        <p:txBody>
          <a:bodyPr wrap="square" rtlCol="0">
            <a:spAutoFit/>
          </a:bodyPr>
          <a:lstStyle/>
          <a:p>
            <a:pPr algn="ctr">
              <a:lnSpc>
                <a:spcPct val="150000"/>
              </a:lnSpc>
            </a:pPr>
            <a:r>
              <a:rPr lang="en-US" altLang="zh-CN" sz="2000">
                <a:latin typeface="Helvetica" panose="020B0604020202020204" pitchFamily="34" charset="0"/>
                <a:cs typeface="Helvetica" panose="020B0604020202020204" pitchFamily="34" charset="0"/>
              </a:rPr>
              <a:t>Conclusion</a:t>
            </a:r>
            <a:endParaRPr lang="en-US" altLang="zh-CN" sz="2000" dirty="0">
              <a:latin typeface="Helvetica" panose="020B0604020202020204" pitchFamily="34" charset="0"/>
              <a:cs typeface="Helvetica" panose="020B0604020202020204" pitchFamily="34" charset="0"/>
            </a:endParaRPr>
          </a:p>
        </p:txBody>
      </p:sp>
      <p:sp>
        <p:nvSpPr>
          <p:cNvPr id="23" name="文本框 22">
            <a:extLst>
              <a:ext uri="{FF2B5EF4-FFF2-40B4-BE49-F238E27FC236}">
                <a16:creationId xmlns:a16="http://schemas.microsoft.com/office/drawing/2014/main" id="{0ACF1F11-061B-4A71-8355-A0C9FF176FB2}"/>
              </a:ext>
            </a:extLst>
          </p:cNvPr>
          <p:cNvSpPr txBox="1"/>
          <p:nvPr/>
        </p:nvSpPr>
        <p:spPr>
          <a:xfrm>
            <a:off x="368424" y="575427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6</a:t>
            </a:r>
            <a:endParaRPr lang="zh-CN" altLang="en-US" sz="2000" dirty="0">
              <a:latin typeface="Helvetica" panose="020B0604020202020204" pitchFamily="34" charset="0"/>
              <a:cs typeface="Helvetica" panose="020B0604020202020204" pitchFamily="34" charset="0"/>
            </a:endParaRPr>
          </a:p>
        </p:txBody>
      </p:sp>
      <p:sp>
        <p:nvSpPr>
          <p:cNvPr id="24" name="文本框 23">
            <a:extLst>
              <a:ext uri="{FF2B5EF4-FFF2-40B4-BE49-F238E27FC236}">
                <a16:creationId xmlns:a16="http://schemas.microsoft.com/office/drawing/2014/main" id="{71DD2D8B-1677-4DA0-A459-7FB03173FF92}"/>
              </a:ext>
            </a:extLst>
          </p:cNvPr>
          <p:cNvSpPr txBox="1"/>
          <p:nvPr/>
        </p:nvSpPr>
        <p:spPr>
          <a:xfrm>
            <a:off x="368424" y="4932341"/>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5</a:t>
            </a:r>
            <a:endParaRPr lang="zh-CN" altLang="en-US" sz="2000" dirty="0">
              <a:latin typeface="Helvetica" panose="020B0604020202020204" pitchFamily="34" charset="0"/>
              <a:cs typeface="Helvetica" panose="020B0604020202020204" pitchFamily="34" charset="0"/>
            </a:endParaRPr>
          </a:p>
        </p:txBody>
      </p:sp>
      <p:sp>
        <p:nvSpPr>
          <p:cNvPr id="25" name="文本框 24">
            <a:extLst>
              <a:ext uri="{FF2B5EF4-FFF2-40B4-BE49-F238E27FC236}">
                <a16:creationId xmlns:a16="http://schemas.microsoft.com/office/drawing/2014/main" id="{8FEA75B9-71A5-4BD3-B500-71AFDDC58E5E}"/>
              </a:ext>
            </a:extLst>
          </p:cNvPr>
          <p:cNvSpPr txBox="1"/>
          <p:nvPr/>
        </p:nvSpPr>
        <p:spPr>
          <a:xfrm>
            <a:off x="368424" y="38827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4</a:t>
            </a:r>
            <a:endParaRPr lang="zh-CN" altLang="en-US" sz="2000" dirty="0">
              <a:latin typeface="Helvetica" panose="020B0604020202020204" pitchFamily="34" charset="0"/>
              <a:cs typeface="Helvetica" panose="020B0604020202020204" pitchFamily="34" charset="0"/>
            </a:endParaRPr>
          </a:p>
        </p:txBody>
      </p:sp>
      <p:sp>
        <p:nvSpPr>
          <p:cNvPr id="30" name="文本框 29">
            <a:extLst>
              <a:ext uri="{FF2B5EF4-FFF2-40B4-BE49-F238E27FC236}">
                <a16:creationId xmlns:a16="http://schemas.microsoft.com/office/drawing/2014/main" id="{99E67226-83D7-4A9F-AA85-5A6AA5C1EA0D}"/>
              </a:ext>
            </a:extLst>
          </p:cNvPr>
          <p:cNvSpPr txBox="1"/>
          <p:nvPr/>
        </p:nvSpPr>
        <p:spPr>
          <a:xfrm>
            <a:off x="368424" y="282681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3</a:t>
            </a:r>
            <a:endParaRPr lang="zh-CN" altLang="en-US" sz="2000" dirty="0">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E3867D27-3A12-41E6-A2C9-D7E9DC85147A}"/>
              </a:ext>
            </a:extLst>
          </p:cNvPr>
          <p:cNvSpPr txBox="1"/>
          <p:nvPr/>
        </p:nvSpPr>
        <p:spPr>
          <a:xfrm>
            <a:off x="368424" y="1770863"/>
            <a:ext cx="1309974" cy="400110"/>
          </a:xfrm>
          <a:prstGeom prst="rect">
            <a:avLst/>
          </a:prstGeom>
          <a:noFill/>
        </p:spPr>
        <p:txBody>
          <a:bodyPr wrap="none" rtlCol="0">
            <a:spAutoFit/>
          </a:bodyPr>
          <a:lstStyle/>
          <a:p>
            <a:r>
              <a:rPr lang="en-US" altLang="zh-CN" sz="2000" dirty="0">
                <a:latin typeface="Helvetica" panose="020B0604020202020204" pitchFamily="34" charset="0"/>
                <a:cs typeface="Helvetica" panose="020B0604020202020204" pitchFamily="34" charset="0"/>
              </a:rPr>
              <a:t>Chapter 2</a:t>
            </a:r>
            <a:endParaRPr lang="zh-CN" altLang="en-US"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99460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68FE5E02-4152-4442-9609-6B95F25C0A76}"/>
              </a:ext>
            </a:extLst>
          </p:cNvPr>
          <p:cNvSpPr/>
          <p:nvPr/>
        </p:nvSpPr>
        <p:spPr>
          <a:xfrm>
            <a:off x="0" y="537685"/>
            <a:ext cx="9143999" cy="155796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Research contents</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1.3</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98</a:t>
            </a:fld>
            <a:endParaRPr lang="zh-CN" altLang="en-US"/>
          </a:p>
        </p:txBody>
      </p:sp>
      <p:sp>
        <p:nvSpPr>
          <p:cNvPr id="26" name="文本框 25">
            <a:extLst>
              <a:ext uri="{FF2B5EF4-FFF2-40B4-BE49-F238E27FC236}">
                <a16:creationId xmlns:a16="http://schemas.microsoft.com/office/drawing/2014/main" id="{7086CE61-726F-4684-8E0C-7EA8267F12FC}"/>
              </a:ext>
            </a:extLst>
          </p:cNvPr>
          <p:cNvSpPr txBox="1"/>
          <p:nvPr/>
        </p:nvSpPr>
        <p:spPr>
          <a:xfrm>
            <a:off x="659550" y="1089978"/>
            <a:ext cx="7824897" cy="646331"/>
          </a:xfrm>
          <a:prstGeom prst="rect">
            <a:avLst/>
          </a:prstGeom>
          <a:solidFill>
            <a:schemeClr val="tx1">
              <a:lumMod val="50000"/>
              <a:lumOff val="50000"/>
              <a:alpha val="25098"/>
            </a:schemeClr>
          </a:solidFill>
        </p:spPr>
        <p:txBody>
          <a:bodyPr wrap="square" rtlCol="0">
            <a:spAutoFit/>
          </a:bodyPr>
          <a:lstStyle/>
          <a:p>
            <a:r>
              <a:rPr lang="en-US" altLang="zh-CN" dirty="0">
                <a:latin typeface="Helvetica" panose="020B0604020202020204" pitchFamily="34" charset="0"/>
                <a:cs typeface="Helvetica" panose="020B0604020202020204" pitchFamily="34" charset="0"/>
              </a:rPr>
              <a:t>Exploring the factors influencing rail transit ridership from multiple perspectives and estimating the influence.</a:t>
            </a:r>
          </a:p>
        </p:txBody>
      </p:sp>
      <p:sp>
        <p:nvSpPr>
          <p:cNvPr id="3" name="矩形: 圆角 2">
            <a:extLst>
              <a:ext uri="{FF2B5EF4-FFF2-40B4-BE49-F238E27FC236}">
                <a16:creationId xmlns:a16="http://schemas.microsoft.com/office/drawing/2014/main" id="{7395EF79-DF7D-4367-A00D-1564579BFFD3}"/>
              </a:ext>
            </a:extLst>
          </p:cNvPr>
          <p:cNvSpPr/>
          <p:nvPr/>
        </p:nvSpPr>
        <p:spPr>
          <a:xfrm>
            <a:off x="3226469" y="3860420"/>
            <a:ext cx="1550469" cy="863474"/>
          </a:xfrm>
          <a:prstGeom prst="round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Utilization of rail transit</a:t>
            </a:r>
            <a:endParaRPr lang="zh-CN" altLang="en-US" dirty="0">
              <a:latin typeface="Helvetica" panose="020B0604020202020204" pitchFamily="34" charset="0"/>
              <a:cs typeface="Helvetica" panose="020B0604020202020204" pitchFamily="34" charset="0"/>
            </a:endParaRPr>
          </a:p>
        </p:txBody>
      </p:sp>
      <p:sp>
        <p:nvSpPr>
          <p:cNvPr id="34" name="文本框 33">
            <a:extLst>
              <a:ext uri="{FF2B5EF4-FFF2-40B4-BE49-F238E27FC236}">
                <a16:creationId xmlns:a16="http://schemas.microsoft.com/office/drawing/2014/main" id="{D6775CAA-2E83-4166-A2E0-DAC7A3B2925A}"/>
              </a:ext>
            </a:extLst>
          </p:cNvPr>
          <p:cNvSpPr txBox="1"/>
          <p:nvPr/>
        </p:nvSpPr>
        <p:spPr>
          <a:xfrm>
            <a:off x="303964" y="667035"/>
            <a:ext cx="3221661"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Main purpose</a:t>
            </a:r>
            <a:endParaRPr lang="zh-CN" altLang="en-US" dirty="0">
              <a:latin typeface="Helvetica" panose="020B0604020202020204" pitchFamily="34" charset="0"/>
              <a:cs typeface="Helvetica" panose="020B0604020202020204" pitchFamily="34" charset="0"/>
            </a:endParaRPr>
          </a:p>
        </p:txBody>
      </p:sp>
      <p:grpSp>
        <p:nvGrpSpPr>
          <p:cNvPr id="15" name="组合 14">
            <a:extLst>
              <a:ext uri="{FF2B5EF4-FFF2-40B4-BE49-F238E27FC236}">
                <a16:creationId xmlns:a16="http://schemas.microsoft.com/office/drawing/2014/main" id="{060F543E-EA37-4B4E-9877-4AD55316ED3A}"/>
              </a:ext>
            </a:extLst>
          </p:cNvPr>
          <p:cNvGrpSpPr/>
          <p:nvPr/>
        </p:nvGrpSpPr>
        <p:grpSpPr>
          <a:xfrm>
            <a:off x="1227026" y="4885257"/>
            <a:ext cx="3524846" cy="1354217"/>
            <a:chOff x="368424" y="4509689"/>
            <a:chExt cx="3524846" cy="1354217"/>
          </a:xfrm>
        </p:grpSpPr>
        <p:sp>
          <p:nvSpPr>
            <p:cNvPr id="24" name="文本框 23">
              <a:extLst>
                <a:ext uri="{FF2B5EF4-FFF2-40B4-BE49-F238E27FC236}">
                  <a16:creationId xmlns:a16="http://schemas.microsoft.com/office/drawing/2014/main" id="{787AC4D9-8E38-48EA-833D-C5F7429EEEA6}"/>
                </a:ext>
              </a:extLst>
            </p:cNvPr>
            <p:cNvSpPr txBox="1"/>
            <p:nvPr/>
          </p:nvSpPr>
          <p:spPr>
            <a:xfrm>
              <a:off x="368424"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at station level</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31" name="矩形: 圆角 30">
              <a:extLst>
                <a:ext uri="{FF2B5EF4-FFF2-40B4-BE49-F238E27FC236}">
                  <a16:creationId xmlns:a16="http://schemas.microsoft.com/office/drawing/2014/main" id="{7197D412-8E74-4021-B045-ED545626958E}"/>
                </a:ext>
              </a:extLst>
            </p:cNvPr>
            <p:cNvSpPr/>
            <p:nvPr/>
          </p:nvSpPr>
          <p:spPr>
            <a:xfrm>
              <a:off x="1630837" y="4889995"/>
              <a:ext cx="1288144"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Question</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C519BC75-988D-4CEB-87DF-36CBE8CF20FA}"/>
                </a:ext>
              </a:extLst>
            </p:cNvPr>
            <p:cNvSpPr txBox="1"/>
            <p:nvPr/>
          </p:nvSpPr>
          <p:spPr>
            <a:xfrm>
              <a:off x="1874174" y="4509689"/>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4</a:t>
              </a:r>
              <a:endParaRPr lang="zh-CN" altLang="en-US" dirty="0">
                <a:latin typeface="Helvetica" panose="020B0604020202020204" pitchFamily="34" charset="0"/>
                <a:cs typeface="Helvetica" panose="020B0604020202020204" pitchFamily="34" charset="0"/>
              </a:endParaRPr>
            </a:p>
          </p:txBody>
        </p:sp>
        <p:cxnSp>
          <p:nvCxnSpPr>
            <p:cNvPr id="7" name="直接连接符 6">
              <a:extLst>
                <a:ext uri="{FF2B5EF4-FFF2-40B4-BE49-F238E27FC236}">
                  <a16:creationId xmlns:a16="http://schemas.microsoft.com/office/drawing/2014/main" id="{601C4FC7-3455-4224-9F68-EE7CDC36C9E8}"/>
                </a:ext>
              </a:extLst>
            </p:cNvPr>
            <p:cNvCxnSpPr/>
            <p:nvPr/>
          </p:nvCxnSpPr>
          <p:spPr>
            <a:xfrm>
              <a:off x="438892"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B62DE774-BF0B-4CC0-981E-161E415912B3}"/>
              </a:ext>
            </a:extLst>
          </p:cNvPr>
          <p:cNvGrpSpPr/>
          <p:nvPr/>
        </p:nvGrpSpPr>
        <p:grpSpPr>
          <a:xfrm>
            <a:off x="5059360" y="4155806"/>
            <a:ext cx="3607335" cy="1597794"/>
            <a:chOff x="4500683" y="4512334"/>
            <a:chExt cx="3607335" cy="1597794"/>
          </a:xfrm>
        </p:grpSpPr>
        <p:sp>
          <p:nvSpPr>
            <p:cNvPr id="36" name="文本框 35">
              <a:extLst>
                <a:ext uri="{FF2B5EF4-FFF2-40B4-BE49-F238E27FC236}">
                  <a16:creationId xmlns:a16="http://schemas.microsoft.com/office/drawing/2014/main" id="{C65AD501-435C-4890-BC81-3E3FA9690846}"/>
                </a:ext>
              </a:extLst>
            </p:cNvPr>
            <p:cNvSpPr txBox="1"/>
            <p:nvPr/>
          </p:nvSpPr>
          <p:spPr>
            <a:xfrm>
              <a:off x="4583172" y="5279131"/>
              <a:ext cx="3524846" cy="830997"/>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the </a:t>
              </a:r>
              <a:r>
                <a:rPr lang="en-US" altLang="zh-CN" sz="1600" dirty="0">
                  <a:solidFill>
                    <a:srgbClr val="FF3300"/>
                  </a:solidFill>
                  <a:latin typeface="Helvetica" panose="020B0604020202020204" pitchFamily="34" charset="0"/>
                  <a:cs typeface="Helvetica" panose="020B0604020202020204" pitchFamily="34" charset="0"/>
                </a:rPr>
                <a:t>ridership transfer between station and station</a:t>
              </a:r>
            </a:p>
          </p:txBody>
        </p:sp>
        <p:sp>
          <p:nvSpPr>
            <p:cNvPr id="37" name="矩形: 圆角 36">
              <a:extLst>
                <a:ext uri="{FF2B5EF4-FFF2-40B4-BE49-F238E27FC236}">
                  <a16:creationId xmlns:a16="http://schemas.microsoft.com/office/drawing/2014/main" id="{EF283904-E132-4E67-84A9-7100E4D4E0A0}"/>
                </a:ext>
              </a:extLst>
            </p:cNvPr>
            <p:cNvSpPr/>
            <p:nvPr/>
          </p:nvSpPr>
          <p:spPr>
            <a:xfrm>
              <a:off x="4653639" y="4889995"/>
              <a:ext cx="1288143"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Question</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BA315ECB-CCE3-439D-AD37-3E51C478E646}"/>
                </a:ext>
              </a:extLst>
            </p:cNvPr>
            <p:cNvSpPr txBox="1"/>
            <p:nvPr/>
          </p:nvSpPr>
          <p:spPr>
            <a:xfrm>
              <a:off x="4500683" y="451233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5</a:t>
              </a:r>
              <a:endParaRPr lang="zh-CN" altLang="en-US" dirty="0">
                <a:latin typeface="Helvetica" panose="020B0604020202020204" pitchFamily="34" charset="0"/>
                <a:cs typeface="Helvetica" panose="020B0604020202020204" pitchFamily="34" charset="0"/>
              </a:endParaRPr>
            </a:p>
          </p:txBody>
        </p:sp>
        <p:cxnSp>
          <p:nvCxnSpPr>
            <p:cNvPr id="41" name="直接连接符 40">
              <a:extLst>
                <a:ext uri="{FF2B5EF4-FFF2-40B4-BE49-F238E27FC236}">
                  <a16:creationId xmlns:a16="http://schemas.microsoft.com/office/drawing/2014/main" id="{4B6D75AC-6AEE-4EDE-BD2F-AF89BEC178C7}"/>
                </a:ext>
              </a:extLst>
            </p:cNvPr>
            <p:cNvCxnSpPr/>
            <p:nvPr/>
          </p:nvCxnSpPr>
          <p:spPr>
            <a:xfrm>
              <a:off x="4653640" y="5279130"/>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7EC47E84-C0BD-498A-BC55-3E056C15B852}"/>
              </a:ext>
            </a:extLst>
          </p:cNvPr>
          <p:cNvGrpSpPr/>
          <p:nvPr/>
        </p:nvGrpSpPr>
        <p:grpSpPr>
          <a:xfrm>
            <a:off x="4384420" y="2330134"/>
            <a:ext cx="3607335" cy="1428985"/>
            <a:chOff x="4500683" y="5279131"/>
            <a:chExt cx="3607335" cy="1428985"/>
          </a:xfrm>
        </p:grpSpPr>
        <p:sp>
          <p:nvSpPr>
            <p:cNvPr id="45" name="文本框 44">
              <a:extLst>
                <a:ext uri="{FF2B5EF4-FFF2-40B4-BE49-F238E27FC236}">
                  <a16:creationId xmlns:a16="http://schemas.microsoft.com/office/drawing/2014/main" id="{DCC9D3B5-E5D8-4C78-8A3C-B076D2A49090}"/>
                </a:ext>
              </a:extLst>
            </p:cNvPr>
            <p:cNvSpPr txBox="1"/>
            <p:nvPr/>
          </p:nvSpPr>
          <p:spPr>
            <a:xfrm>
              <a:off x="4583172" y="5279131"/>
              <a:ext cx="3524846" cy="584775"/>
            </a:xfrm>
            <a:prstGeom prst="rect">
              <a:avLst/>
            </a:prstGeom>
            <a:noFill/>
          </p:spPr>
          <p:txBody>
            <a:bodyPr wrap="square" rtlCol="0">
              <a:spAutoFit/>
            </a:bodyPr>
            <a:lstStyle/>
            <a:p>
              <a:r>
                <a:rPr lang="en-US" altLang="zh-CN" sz="1600" dirty="0">
                  <a:solidFill>
                    <a:srgbClr val="FF3300"/>
                  </a:solidFill>
                  <a:latin typeface="Helvetica" panose="020B0604020202020204" pitchFamily="34" charset="0"/>
                  <a:cs typeface="Helvetica" panose="020B0604020202020204" pitchFamily="34" charset="0"/>
                </a:rPr>
                <a:t>Clarifying the characteristics </a:t>
              </a:r>
              <a:r>
                <a:rPr lang="en-US" altLang="zh-CN" sz="1600" dirty="0">
                  <a:latin typeface="Helvetica" panose="020B0604020202020204" pitchFamily="34" charset="0"/>
                  <a:cs typeface="Helvetica" panose="020B0604020202020204" pitchFamily="34" charset="0"/>
                </a:rPr>
                <a:t>of ridership and land use</a:t>
              </a:r>
              <a:endParaRPr lang="zh-CN" altLang="en-US" sz="1600" dirty="0">
                <a:latin typeface="Helvetica" panose="020B0604020202020204" pitchFamily="34" charset="0"/>
                <a:cs typeface="Helvetica" panose="020B0604020202020204" pitchFamily="34" charset="0"/>
              </a:endParaRPr>
            </a:p>
          </p:txBody>
        </p:sp>
        <p:sp>
          <p:nvSpPr>
            <p:cNvPr id="48" name="矩形: 圆角 47">
              <a:extLst>
                <a:ext uri="{FF2B5EF4-FFF2-40B4-BE49-F238E27FC236}">
                  <a16:creationId xmlns:a16="http://schemas.microsoft.com/office/drawing/2014/main" id="{CE45A60F-D632-4BE1-8973-3EA0F17216A6}"/>
                </a:ext>
              </a:extLst>
            </p:cNvPr>
            <p:cNvSpPr/>
            <p:nvPr/>
          </p:nvSpPr>
          <p:spPr>
            <a:xfrm>
              <a:off x="4653640" y="6040818"/>
              <a:ext cx="1288144"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Question </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C34D631D-2668-4006-934A-816403107C12}"/>
                </a:ext>
              </a:extLst>
            </p:cNvPr>
            <p:cNvSpPr txBox="1"/>
            <p:nvPr/>
          </p:nvSpPr>
          <p:spPr>
            <a:xfrm>
              <a:off x="4500683" y="6338784"/>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3</a:t>
              </a:r>
              <a:endParaRPr lang="zh-CN" altLang="en-US" dirty="0">
                <a:latin typeface="Helvetica" panose="020B0604020202020204" pitchFamily="34" charset="0"/>
                <a:cs typeface="Helvetica" panose="020B0604020202020204" pitchFamily="34" charset="0"/>
              </a:endParaRPr>
            </a:p>
          </p:txBody>
        </p:sp>
        <p:cxnSp>
          <p:nvCxnSpPr>
            <p:cNvPr id="50" name="直接连接符 49">
              <a:extLst>
                <a:ext uri="{FF2B5EF4-FFF2-40B4-BE49-F238E27FC236}">
                  <a16:creationId xmlns:a16="http://schemas.microsoft.com/office/drawing/2014/main" id="{346A770F-F0C8-42F0-B1EE-F6E30D1F25AA}"/>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EFF9D9B9-4D9F-4237-97A2-4BE591BDBBE5}"/>
              </a:ext>
            </a:extLst>
          </p:cNvPr>
          <p:cNvSpPr txBox="1"/>
          <p:nvPr/>
        </p:nvSpPr>
        <p:spPr>
          <a:xfrm>
            <a:off x="303622" y="2225658"/>
            <a:ext cx="3222003" cy="369332"/>
          </a:xfrm>
          <a:prstGeom prst="rect">
            <a:avLst/>
          </a:prstGeom>
          <a:noFill/>
          <a:ln w="19050">
            <a:noFill/>
          </a:ln>
        </p:spPr>
        <p:txBody>
          <a:bodyPr wrap="square" rtlCol="0">
            <a:spAutoFit/>
          </a:bodyPr>
          <a:lstStyle/>
          <a:p>
            <a:pPr marL="342900" indent="-342900">
              <a:buFont typeface="Wingdings" panose="05000000000000000000" pitchFamily="2" charset="2"/>
              <a:buChar char="l"/>
            </a:pPr>
            <a:r>
              <a:rPr lang="en-US" altLang="zh-CN" dirty="0">
                <a:latin typeface="Helvetica" panose="020B0604020202020204" pitchFamily="34" charset="0"/>
                <a:cs typeface="Helvetica" panose="020B0604020202020204" pitchFamily="34" charset="0"/>
              </a:rPr>
              <a:t>Research questions</a:t>
            </a:r>
            <a:endParaRPr lang="zh-CN" altLang="en-US" dirty="0">
              <a:latin typeface="Helvetica" panose="020B0604020202020204" pitchFamily="34" charset="0"/>
              <a:cs typeface="Helvetica" panose="020B0604020202020204" pitchFamily="34" charset="0"/>
            </a:endParaRPr>
          </a:p>
        </p:txBody>
      </p:sp>
      <p:grpSp>
        <p:nvGrpSpPr>
          <p:cNvPr id="58" name="组合 57">
            <a:extLst>
              <a:ext uri="{FF2B5EF4-FFF2-40B4-BE49-F238E27FC236}">
                <a16:creationId xmlns:a16="http://schemas.microsoft.com/office/drawing/2014/main" id="{4BB88ADA-1CF1-4E4E-B494-86D6B01FBBD9}"/>
              </a:ext>
            </a:extLst>
          </p:cNvPr>
          <p:cNvGrpSpPr/>
          <p:nvPr/>
        </p:nvGrpSpPr>
        <p:grpSpPr>
          <a:xfrm>
            <a:off x="368424" y="3073200"/>
            <a:ext cx="3524846" cy="1428116"/>
            <a:chOff x="4583172" y="5279131"/>
            <a:chExt cx="3524846" cy="1428116"/>
          </a:xfrm>
        </p:grpSpPr>
        <p:sp>
          <p:nvSpPr>
            <p:cNvPr id="59" name="文本框 58">
              <a:extLst>
                <a:ext uri="{FF2B5EF4-FFF2-40B4-BE49-F238E27FC236}">
                  <a16:creationId xmlns:a16="http://schemas.microsoft.com/office/drawing/2014/main" id="{0A1CA721-C450-488A-8748-5AF1D609DDB1}"/>
                </a:ext>
              </a:extLst>
            </p:cNvPr>
            <p:cNvSpPr txBox="1"/>
            <p:nvPr/>
          </p:nvSpPr>
          <p:spPr>
            <a:xfrm>
              <a:off x="4583172" y="5279131"/>
              <a:ext cx="3524846" cy="584775"/>
            </a:xfrm>
            <a:prstGeom prst="rect">
              <a:avLst/>
            </a:prstGeom>
            <a:noFill/>
          </p:spPr>
          <p:txBody>
            <a:bodyPr wrap="square" rtlCol="0">
              <a:spAutoFit/>
            </a:bodyPr>
            <a:lstStyle/>
            <a:p>
              <a:r>
                <a:rPr lang="en-US" altLang="zh-CN" sz="1600" dirty="0">
                  <a:latin typeface="Helvetica" panose="020B0604020202020204" pitchFamily="34" charset="0"/>
                  <a:cs typeface="Helvetica" panose="020B0604020202020204" pitchFamily="34" charset="0"/>
                </a:rPr>
                <a:t>Exploring the factors influencing </a:t>
              </a:r>
              <a:r>
                <a:rPr lang="en-US" altLang="zh-CN" sz="1600" dirty="0">
                  <a:solidFill>
                    <a:srgbClr val="FF3300"/>
                  </a:solidFill>
                  <a:latin typeface="Helvetica" panose="020B0604020202020204" pitchFamily="34" charset="0"/>
                  <a:cs typeface="Helvetica" panose="020B0604020202020204" pitchFamily="34" charset="0"/>
                </a:rPr>
                <a:t>Walking duration</a:t>
              </a:r>
              <a:endParaRPr lang="zh-CN" altLang="en-US" sz="1600" dirty="0">
                <a:solidFill>
                  <a:srgbClr val="FF3300"/>
                </a:solidFill>
                <a:latin typeface="Helvetica" panose="020B0604020202020204" pitchFamily="34" charset="0"/>
                <a:cs typeface="Helvetica" panose="020B0604020202020204" pitchFamily="34" charset="0"/>
              </a:endParaRPr>
            </a:p>
          </p:txBody>
        </p:sp>
        <p:sp>
          <p:nvSpPr>
            <p:cNvPr id="60" name="矩形: 圆角 59">
              <a:extLst>
                <a:ext uri="{FF2B5EF4-FFF2-40B4-BE49-F238E27FC236}">
                  <a16:creationId xmlns:a16="http://schemas.microsoft.com/office/drawing/2014/main" id="{E3E39993-9ECD-44BF-9918-4F7B5CA100D3}"/>
                </a:ext>
              </a:extLst>
            </p:cNvPr>
            <p:cNvSpPr/>
            <p:nvPr/>
          </p:nvSpPr>
          <p:spPr>
            <a:xfrm>
              <a:off x="5775117" y="6040818"/>
              <a:ext cx="1288144" cy="288758"/>
            </a:xfrm>
            <a:prstGeom prst="roundRect">
              <a:avLst/>
            </a:prstGeom>
            <a:solidFill>
              <a:srgbClr val="85023E"/>
            </a:solid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Helvetica" panose="020B0604020202020204" pitchFamily="34" charset="0"/>
                  <a:cs typeface="Helvetica" panose="020B0604020202020204" pitchFamily="34" charset="0"/>
                </a:rPr>
                <a:t>Question </a:t>
              </a:r>
              <a:endParaRPr lang="zh-CN" altLang="en-US" sz="1600" dirty="0">
                <a:solidFill>
                  <a:schemeClr val="bg1"/>
                </a:solidFill>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545B0FC8-4011-473D-B703-90459B8AD2C5}"/>
                </a:ext>
              </a:extLst>
            </p:cNvPr>
            <p:cNvSpPr txBox="1"/>
            <p:nvPr/>
          </p:nvSpPr>
          <p:spPr>
            <a:xfrm>
              <a:off x="6018454" y="6337915"/>
              <a:ext cx="1197764" cy="369332"/>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Chapter 2</a:t>
              </a:r>
              <a:endParaRPr lang="zh-CN" altLang="en-US" dirty="0">
                <a:latin typeface="Helvetica" panose="020B0604020202020204" pitchFamily="34" charset="0"/>
                <a:cs typeface="Helvetica" panose="020B0604020202020204" pitchFamily="34" charset="0"/>
              </a:endParaRPr>
            </a:p>
          </p:txBody>
        </p:sp>
        <p:cxnSp>
          <p:nvCxnSpPr>
            <p:cNvPr id="62" name="直接连接符 61">
              <a:extLst>
                <a:ext uri="{FF2B5EF4-FFF2-40B4-BE49-F238E27FC236}">
                  <a16:creationId xmlns:a16="http://schemas.microsoft.com/office/drawing/2014/main" id="{CB363A78-C43E-47F9-B868-8E634A545680}"/>
                </a:ext>
              </a:extLst>
            </p:cNvPr>
            <p:cNvCxnSpPr/>
            <p:nvPr/>
          </p:nvCxnSpPr>
          <p:spPr>
            <a:xfrm>
              <a:off x="4653640" y="5902953"/>
              <a:ext cx="2480089" cy="0"/>
            </a:xfrm>
            <a:prstGeom prst="line">
              <a:avLst/>
            </a:prstGeom>
            <a:ln w="19050">
              <a:solidFill>
                <a:srgbClr val="85023E"/>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31363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38F0DA-C764-4B5C-AA46-336CBDC0478D}"/>
              </a:ext>
            </a:extLst>
          </p:cNvPr>
          <p:cNvSpPr/>
          <p:nvPr/>
        </p:nvSpPr>
        <p:spPr>
          <a:xfrm>
            <a:off x="-1" y="537685"/>
            <a:ext cx="9144000" cy="2088542"/>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69A348F-8472-4C4D-9E9E-EA67A912B7B0}"/>
              </a:ext>
            </a:extLst>
          </p:cNvPr>
          <p:cNvSpPr txBox="1"/>
          <p:nvPr/>
        </p:nvSpPr>
        <p:spPr>
          <a:xfrm>
            <a:off x="-1" y="6488668"/>
            <a:ext cx="914400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Chapter 1 - Introduction </a:t>
            </a:r>
          </a:p>
        </p:txBody>
      </p:sp>
      <p:cxnSp>
        <p:nvCxnSpPr>
          <p:cNvPr id="8" name="直接连接符 7">
            <a:extLst>
              <a:ext uri="{FF2B5EF4-FFF2-40B4-BE49-F238E27FC236}">
                <a16:creationId xmlns:a16="http://schemas.microsoft.com/office/drawing/2014/main" id="{7A3BE56E-4916-42F4-B398-1F68AD44C0BA}"/>
              </a:ext>
            </a:extLst>
          </p:cNvPr>
          <p:cNvCxnSpPr>
            <a:cxnSpLocks/>
          </p:cNvCxnSpPr>
          <p:nvPr/>
        </p:nvCxnSpPr>
        <p:spPr>
          <a:xfrm>
            <a:off x="0" y="6488668"/>
            <a:ext cx="9144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243639-10D9-4BFC-83C0-84AC47D3F529}"/>
              </a:ext>
            </a:extLst>
          </p:cNvPr>
          <p:cNvSpPr txBox="1"/>
          <p:nvPr/>
        </p:nvSpPr>
        <p:spPr>
          <a:xfrm>
            <a:off x="736847" y="10259"/>
            <a:ext cx="8407152" cy="523220"/>
          </a:xfrm>
          <a:prstGeom prst="rect">
            <a:avLst/>
          </a:prstGeom>
          <a:noFill/>
        </p:spPr>
        <p:txBody>
          <a:bodyPr wrap="square" rtlCol="0">
            <a:spAutoFit/>
          </a:bodyPr>
          <a:lstStyle/>
          <a:p>
            <a:r>
              <a:rPr lang="en-US" altLang="zh-CN" sz="2800" dirty="0">
                <a:latin typeface="Helvetica" panose="020B0604020202020204" pitchFamily="34" charset="0"/>
                <a:cs typeface="Helvetica" panose="020B0604020202020204" pitchFamily="34" charset="0"/>
              </a:rPr>
              <a:t>Background</a:t>
            </a:r>
          </a:p>
        </p:txBody>
      </p:sp>
      <p:sp>
        <p:nvSpPr>
          <p:cNvPr id="13" name="矩形 12">
            <a:extLst>
              <a:ext uri="{FF2B5EF4-FFF2-40B4-BE49-F238E27FC236}">
                <a16:creationId xmlns:a16="http://schemas.microsoft.com/office/drawing/2014/main" id="{E46F09E1-DF1D-4928-8FCA-E275544F71A1}"/>
              </a:ext>
            </a:extLst>
          </p:cNvPr>
          <p:cNvSpPr/>
          <p:nvPr/>
        </p:nvSpPr>
        <p:spPr>
          <a:xfrm>
            <a:off x="1" y="0"/>
            <a:ext cx="736846" cy="533479"/>
          </a:xfrm>
          <a:prstGeom prst="rect">
            <a:avLst/>
          </a:prstGeom>
          <a:solidFill>
            <a:srgbClr val="85023E"/>
          </a:solidFill>
          <a:ln w="28575" cap="flat">
            <a:solidFill>
              <a:srgbClr val="85023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rPr>
              <a:t>1.1</a:t>
            </a:r>
            <a:endParaRPr kumimoji="0" lang="zh-CN" altLang="en-US" sz="2800" i="0"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Light"/>
            </a:endParaRPr>
          </a:p>
        </p:txBody>
      </p:sp>
      <p:cxnSp>
        <p:nvCxnSpPr>
          <p:cNvPr id="14" name="直接连接符 13">
            <a:extLst>
              <a:ext uri="{FF2B5EF4-FFF2-40B4-BE49-F238E27FC236}">
                <a16:creationId xmlns:a16="http://schemas.microsoft.com/office/drawing/2014/main" id="{F06F71D3-4207-46C2-9B01-54713E427398}"/>
              </a:ext>
            </a:extLst>
          </p:cNvPr>
          <p:cNvCxnSpPr>
            <a:cxnSpLocks/>
          </p:cNvCxnSpPr>
          <p:nvPr/>
        </p:nvCxnSpPr>
        <p:spPr>
          <a:xfrm>
            <a:off x="736847" y="533480"/>
            <a:ext cx="8407153" cy="0"/>
          </a:xfrm>
          <a:prstGeom prst="line">
            <a:avLst/>
          </a:prstGeom>
          <a:ln w="28575">
            <a:solidFill>
              <a:srgbClr val="85023E"/>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AECABB8-8A29-49A4-94DA-06AC41487BE8}"/>
              </a:ext>
            </a:extLst>
          </p:cNvPr>
          <p:cNvSpPr>
            <a:spLocks noGrp="1"/>
          </p:cNvSpPr>
          <p:nvPr>
            <p:ph type="sldNum" sz="quarter" idx="12"/>
          </p:nvPr>
        </p:nvSpPr>
        <p:spPr/>
        <p:txBody>
          <a:bodyPr/>
          <a:lstStyle/>
          <a:p>
            <a:fld id="{A17BB91D-344C-44E0-9148-DFE0CFF5CFC9}" type="slidenum">
              <a:rPr lang="zh-CN" altLang="en-US" smtClean="0"/>
              <a:t>99</a:t>
            </a:fld>
            <a:endParaRPr lang="zh-CN" altLang="en-US"/>
          </a:p>
        </p:txBody>
      </p:sp>
      <p:grpSp>
        <p:nvGrpSpPr>
          <p:cNvPr id="17" name="组合 16">
            <a:extLst>
              <a:ext uri="{FF2B5EF4-FFF2-40B4-BE49-F238E27FC236}">
                <a16:creationId xmlns:a16="http://schemas.microsoft.com/office/drawing/2014/main" id="{68FB3A5C-D110-4031-A1D9-B83CB2F6FB4C}"/>
              </a:ext>
            </a:extLst>
          </p:cNvPr>
          <p:cNvGrpSpPr/>
          <p:nvPr/>
        </p:nvGrpSpPr>
        <p:grpSpPr>
          <a:xfrm>
            <a:off x="306570" y="591906"/>
            <a:ext cx="1679686" cy="461665"/>
            <a:chOff x="-3" y="4326643"/>
            <a:chExt cx="1679686" cy="461665"/>
          </a:xfrm>
        </p:grpSpPr>
        <p:sp>
          <p:nvSpPr>
            <p:cNvPr id="18" name="矩形 17">
              <a:extLst>
                <a:ext uri="{FF2B5EF4-FFF2-40B4-BE49-F238E27FC236}">
                  <a16:creationId xmlns:a16="http://schemas.microsoft.com/office/drawing/2014/main" id="{7C47C82F-75F1-4DE9-B722-F0801E108486}"/>
                </a:ext>
              </a:extLst>
            </p:cNvPr>
            <p:cNvSpPr/>
            <p:nvPr/>
          </p:nvSpPr>
          <p:spPr>
            <a:xfrm>
              <a:off x="-3" y="4460785"/>
              <a:ext cx="193382" cy="193382"/>
            </a:xfrm>
            <a:prstGeom prst="rect">
              <a:avLst/>
            </a:prstGeom>
            <a:solidFill>
              <a:srgbClr val="850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Helvetica" panose="020B0604020202020204" pitchFamily="34" charset="0"/>
                <a:ea typeface="+mj-ea"/>
                <a:cs typeface="Helvetica" panose="020B0604020202020204" pitchFamily="34" charset="0"/>
              </a:endParaRPr>
            </a:p>
          </p:txBody>
        </p:sp>
        <p:sp>
          <p:nvSpPr>
            <p:cNvPr id="19" name="文本框 18">
              <a:extLst>
                <a:ext uri="{FF2B5EF4-FFF2-40B4-BE49-F238E27FC236}">
                  <a16:creationId xmlns:a16="http://schemas.microsoft.com/office/drawing/2014/main" id="{40E2032E-67A5-4577-9EC6-6CFD98FC4C62}"/>
                </a:ext>
              </a:extLst>
            </p:cNvPr>
            <p:cNvSpPr txBox="1"/>
            <p:nvPr/>
          </p:nvSpPr>
          <p:spPr>
            <a:xfrm>
              <a:off x="193379" y="4326643"/>
              <a:ext cx="1486304" cy="461665"/>
            </a:xfrm>
            <a:prstGeom prst="rect">
              <a:avLst/>
            </a:prstGeom>
            <a:noFill/>
          </p:spPr>
          <p:txBody>
            <a:bodyPr wrap="none" rtlCol="0">
              <a:spAutoFit/>
            </a:bodyPr>
            <a:lstStyle/>
            <a:p>
              <a:r>
                <a:rPr lang="en-US" altLang="zh-CN" sz="2400" dirty="0">
                  <a:latin typeface="Helvetica" panose="020B0604020202020204" pitchFamily="34" charset="0"/>
                  <a:ea typeface="+mj-ea"/>
                  <a:cs typeface="Helvetica" panose="020B0604020202020204" pitchFamily="34" charset="0"/>
                </a:rPr>
                <a:t>Problems</a:t>
              </a:r>
            </a:p>
          </p:txBody>
        </p:sp>
      </p:grpSp>
      <p:grpSp>
        <p:nvGrpSpPr>
          <p:cNvPr id="32" name="组合 31">
            <a:extLst>
              <a:ext uri="{FF2B5EF4-FFF2-40B4-BE49-F238E27FC236}">
                <a16:creationId xmlns:a16="http://schemas.microsoft.com/office/drawing/2014/main" id="{D274D4BD-CB74-4440-8A83-FE275BE2413A}"/>
              </a:ext>
            </a:extLst>
          </p:cNvPr>
          <p:cNvGrpSpPr/>
          <p:nvPr/>
        </p:nvGrpSpPr>
        <p:grpSpPr>
          <a:xfrm>
            <a:off x="822401" y="1422195"/>
            <a:ext cx="7589025" cy="982370"/>
            <a:chOff x="822401" y="1422195"/>
            <a:chExt cx="7589025" cy="982370"/>
          </a:xfrm>
        </p:grpSpPr>
        <p:sp>
          <p:nvSpPr>
            <p:cNvPr id="33" name="矩形 32">
              <a:extLst>
                <a:ext uri="{FF2B5EF4-FFF2-40B4-BE49-F238E27FC236}">
                  <a16:creationId xmlns:a16="http://schemas.microsoft.com/office/drawing/2014/main" id="{B3EE70F6-2B4A-4586-92D3-C22AF772E0AF}"/>
                </a:ext>
              </a:extLst>
            </p:cNvPr>
            <p:cNvSpPr/>
            <p:nvPr/>
          </p:nvSpPr>
          <p:spPr>
            <a:xfrm>
              <a:off x="3458059" y="1758234"/>
              <a:ext cx="2227877" cy="646331"/>
            </a:xfrm>
            <a:prstGeom prst="rect">
              <a:avLst/>
            </a:prstGeom>
          </p:spPr>
          <p:txBody>
            <a:bodyPr wrap="square">
              <a:spAutoFit/>
            </a:bodyPr>
            <a:lstStyle/>
            <a:p>
              <a:r>
                <a:rPr lang="en-US" altLang="zh-CN" dirty="0">
                  <a:latin typeface="Helvetica" panose="020B0604020202020204" pitchFamily="34" charset="0"/>
                  <a:cs typeface="Helvetica" panose="020B0604020202020204" pitchFamily="34" charset="0"/>
                </a:rPr>
                <a:t>Reduction in share rate of public transit</a:t>
              </a:r>
            </a:p>
          </p:txBody>
        </p:sp>
        <p:sp>
          <p:nvSpPr>
            <p:cNvPr id="34" name="矩形: 圆角 33">
              <a:extLst>
                <a:ext uri="{FF2B5EF4-FFF2-40B4-BE49-F238E27FC236}">
                  <a16:creationId xmlns:a16="http://schemas.microsoft.com/office/drawing/2014/main" id="{1FA9055A-0739-4FCB-A7FF-64818EFA95FA}"/>
                </a:ext>
              </a:extLst>
            </p:cNvPr>
            <p:cNvSpPr/>
            <p:nvPr/>
          </p:nvSpPr>
          <p:spPr>
            <a:xfrm>
              <a:off x="822401"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1</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5" name="矩形 34">
              <a:extLst>
                <a:ext uri="{FF2B5EF4-FFF2-40B4-BE49-F238E27FC236}">
                  <a16:creationId xmlns:a16="http://schemas.microsoft.com/office/drawing/2014/main" id="{D9A30AD5-D084-402F-904F-D7BDB4496F80}"/>
                </a:ext>
              </a:extLst>
            </p:cNvPr>
            <p:cNvSpPr/>
            <p:nvPr/>
          </p:nvSpPr>
          <p:spPr>
            <a:xfrm>
              <a:off x="822401" y="1896733"/>
              <a:ext cx="1903085" cy="369332"/>
            </a:xfrm>
            <a:prstGeom prst="rect">
              <a:avLst/>
            </a:prstGeom>
          </p:spPr>
          <p:txBody>
            <a:bodyPr wrap="none">
              <a:spAutoFit/>
            </a:bodyPr>
            <a:lstStyle/>
            <a:p>
              <a:pPr marL="0" lvl="1"/>
              <a:r>
                <a:rPr lang="en-US" altLang="zh-CN" dirty="0">
                  <a:latin typeface="Helvetica" panose="020B0604020202020204" pitchFamily="34" charset="0"/>
                  <a:cs typeface="Helvetica" panose="020B0604020202020204" pitchFamily="34" charset="0"/>
                </a:rPr>
                <a:t>Aging population</a:t>
              </a:r>
            </a:p>
          </p:txBody>
        </p:sp>
        <p:sp>
          <p:nvSpPr>
            <p:cNvPr id="36" name="矩形: 圆角 35">
              <a:extLst>
                <a:ext uri="{FF2B5EF4-FFF2-40B4-BE49-F238E27FC236}">
                  <a16:creationId xmlns:a16="http://schemas.microsoft.com/office/drawing/2014/main" id="{26A13688-2843-4384-9C8E-22B5124CBC3C}"/>
                </a:ext>
              </a:extLst>
            </p:cNvPr>
            <p:cNvSpPr/>
            <p:nvPr/>
          </p:nvSpPr>
          <p:spPr>
            <a:xfrm>
              <a:off x="3458059"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2</a:t>
              </a:r>
              <a:endParaRPr lang="zh-CN" altLang="en-US" dirty="0">
                <a:solidFill>
                  <a:schemeClr val="tx1"/>
                </a:solidFill>
                <a:latin typeface="Helvetica" panose="020B0604020202020204" pitchFamily="34" charset="0"/>
                <a:cs typeface="Helvetica" panose="020B0604020202020204" pitchFamily="34" charset="0"/>
              </a:endParaRPr>
            </a:p>
          </p:txBody>
        </p:sp>
        <p:sp>
          <p:nvSpPr>
            <p:cNvPr id="37" name="矩形 36">
              <a:extLst>
                <a:ext uri="{FF2B5EF4-FFF2-40B4-BE49-F238E27FC236}">
                  <a16:creationId xmlns:a16="http://schemas.microsoft.com/office/drawing/2014/main" id="{5E34F94B-99D1-4E8F-BF0B-DA4ACFEE6DF2}"/>
                </a:ext>
              </a:extLst>
            </p:cNvPr>
            <p:cNvSpPr/>
            <p:nvPr/>
          </p:nvSpPr>
          <p:spPr>
            <a:xfrm>
              <a:off x="6418508" y="1896733"/>
              <a:ext cx="1992918" cy="369332"/>
            </a:xfrm>
            <a:prstGeom prst="rect">
              <a:avLst/>
            </a:prstGeom>
          </p:spPr>
          <p:txBody>
            <a:bodyPr wrap="none">
              <a:spAutoFit/>
            </a:bodyPr>
            <a:lstStyle/>
            <a:p>
              <a:r>
                <a:rPr lang="en-US" altLang="zh-CN" dirty="0">
                  <a:latin typeface="Helvetica" panose="020B0604020202020204" pitchFamily="34" charset="0"/>
                  <a:cs typeface="Helvetica" panose="020B0604020202020204" pitchFamily="34" charset="0"/>
                </a:rPr>
                <a:t>Traffic congestion</a:t>
              </a:r>
              <a:endParaRPr lang="zh-CN" altLang="en-US" dirty="0">
                <a:latin typeface="Helvetica" panose="020B0604020202020204" pitchFamily="34" charset="0"/>
                <a:cs typeface="Helvetica" panose="020B0604020202020204" pitchFamily="34" charset="0"/>
              </a:endParaRPr>
            </a:p>
          </p:txBody>
        </p:sp>
        <p:sp>
          <p:nvSpPr>
            <p:cNvPr id="38" name="矩形: 圆角 37">
              <a:extLst>
                <a:ext uri="{FF2B5EF4-FFF2-40B4-BE49-F238E27FC236}">
                  <a16:creationId xmlns:a16="http://schemas.microsoft.com/office/drawing/2014/main" id="{026DF4D0-7942-4A34-8BD5-D9DBFC58A778}"/>
                </a:ext>
              </a:extLst>
            </p:cNvPr>
            <p:cNvSpPr/>
            <p:nvPr/>
          </p:nvSpPr>
          <p:spPr>
            <a:xfrm>
              <a:off x="6411472" y="1422195"/>
              <a:ext cx="288758" cy="288758"/>
            </a:xfrm>
            <a:prstGeom prst="roundRect">
              <a:avLst/>
            </a:prstGeom>
            <a:noFill/>
            <a:ln w="19050">
              <a:solidFill>
                <a:srgbClr val="850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panose="020B0604020202020204" pitchFamily="34" charset="0"/>
                  <a:cs typeface="Helvetica" panose="020B0604020202020204" pitchFamily="34" charset="0"/>
                </a:rPr>
                <a:t>3</a:t>
              </a:r>
              <a:endParaRPr lang="zh-CN" altLang="en-US" dirty="0">
                <a:solidFill>
                  <a:schemeClr val="tx1"/>
                </a:solidFill>
                <a:latin typeface="Helvetica" panose="020B0604020202020204" pitchFamily="34" charset="0"/>
                <a:cs typeface="Helvetica" panose="020B0604020202020204" pitchFamily="34" charset="0"/>
              </a:endParaRPr>
            </a:p>
          </p:txBody>
        </p:sp>
      </p:grpSp>
      <p:sp>
        <p:nvSpPr>
          <p:cNvPr id="20" name="矩形 19">
            <a:extLst>
              <a:ext uri="{FF2B5EF4-FFF2-40B4-BE49-F238E27FC236}">
                <a16:creationId xmlns:a16="http://schemas.microsoft.com/office/drawing/2014/main" id="{13ECA1AE-11AA-41D6-871A-547BD6210B6E}"/>
              </a:ext>
            </a:extLst>
          </p:cNvPr>
          <p:cNvSpPr/>
          <p:nvPr/>
        </p:nvSpPr>
        <p:spPr>
          <a:xfrm>
            <a:off x="3284621" y="1237883"/>
            <a:ext cx="5126805" cy="11666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2" name="图表 21">
            <a:extLst>
              <a:ext uri="{FF2B5EF4-FFF2-40B4-BE49-F238E27FC236}">
                <a16:creationId xmlns:a16="http://schemas.microsoft.com/office/drawing/2014/main" id="{AAD92382-4048-4C3B-8577-5D4DB44812A7}"/>
              </a:ext>
            </a:extLst>
          </p:cNvPr>
          <p:cNvGraphicFramePr>
            <a:graphicFrameLocks/>
          </p:cNvGraphicFramePr>
          <p:nvPr>
            <p:extLst/>
          </p:nvPr>
        </p:nvGraphicFramePr>
        <p:xfrm>
          <a:off x="306570" y="2820217"/>
          <a:ext cx="8539664" cy="3533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510737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48443</TotalTime>
  <Words>22447</Words>
  <Application>Microsoft Office PowerPoint</Application>
  <PresentationFormat>全屏显示(4:3)</PresentationFormat>
  <Paragraphs>4636</Paragraphs>
  <Slides>167</Slides>
  <Notes>167</Notes>
  <HiddenSlides>91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167</vt:i4>
      </vt:variant>
    </vt:vector>
  </HeadingPairs>
  <TitlesOfParts>
    <vt:vector size="180" baseType="lpstr">
      <vt:lpstr>等线</vt:lpstr>
      <vt:lpstr>等线 Light</vt:lpstr>
      <vt:lpstr>微软雅黑</vt:lpstr>
      <vt:lpstr>Arial</vt:lpstr>
      <vt:lpstr>Calibri</vt:lpstr>
      <vt:lpstr>Calibri Light</vt:lpstr>
      <vt:lpstr>Cambria Math</vt:lpstr>
      <vt:lpstr>Helvetica</vt:lpstr>
      <vt:lpstr>SansSerif</vt:lpstr>
      <vt:lpstr>Times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Qi</dc:creator>
  <cp:lastModifiedBy>Qi Chen</cp:lastModifiedBy>
  <cp:revision>1766</cp:revision>
  <cp:lastPrinted>2019-01-29T08:09:43Z</cp:lastPrinted>
  <dcterms:created xsi:type="dcterms:W3CDTF">2018-05-22T05:50:04Z</dcterms:created>
  <dcterms:modified xsi:type="dcterms:W3CDTF">2019-01-30T00:25:47Z</dcterms:modified>
</cp:coreProperties>
</file>